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tags/tag12.xml" ContentType="application/vnd.openxmlformats-officedocument.presentationml.tags+xml"/>
  <Override PartName="/ppt/notesSlides/notesSlide15.xml" ContentType="application/vnd.openxmlformats-officedocument.presentationml.notesSlide+xml"/>
  <Override PartName="/ppt/tags/tag13.xml" ContentType="application/vnd.openxmlformats-officedocument.presentationml.tags+xml"/>
  <Override PartName="/ppt/notesSlides/notesSlide16.xml" ContentType="application/vnd.openxmlformats-officedocument.presentationml.notesSlide+xml"/>
  <Override PartName="/ppt/tags/tag14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6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17.xml" ContentType="application/vnd.openxmlformats-officedocument.presentationml.tags+xml"/>
  <Override PartName="/ppt/notesSlides/notesSlide25.xml" ContentType="application/vnd.openxmlformats-officedocument.presentationml.notesSlide+xml"/>
  <Override PartName="/ppt/tags/tag18.xml" ContentType="application/vnd.openxmlformats-officedocument.presentationml.tags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333" r:id="rId2"/>
    <p:sldId id="275" r:id="rId3"/>
    <p:sldId id="313" r:id="rId4"/>
    <p:sldId id="323" r:id="rId5"/>
    <p:sldId id="327" r:id="rId6"/>
    <p:sldId id="330" r:id="rId7"/>
    <p:sldId id="314" r:id="rId8"/>
    <p:sldId id="315" r:id="rId9"/>
    <p:sldId id="316" r:id="rId10"/>
    <p:sldId id="317" r:id="rId11"/>
    <p:sldId id="304" r:id="rId12"/>
    <p:sldId id="329" r:id="rId13"/>
    <p:sldId id="318" r:id="rId14"/>
    <p:sldId id="305" r:id="rId15"/>
    <p:sldId id="306" r:id="rId16"/>
    <p:sldId id="307" r:id="rId17"/>
    <p:sldId id="319" r:id="rId18"/>
    <p:sldId id="298" r:id="rId19"/>
    <p:sldId id="292" r:id="rId20"/>
    <p:sldId id="321" r:id="rId21"/>
    <p:sldId id="311" r:id="rId22"/>
    <p:sldId id="331" r:id="rId23"/>
    <p:sldId id="322" r:id="rId24"/>
    <p:sldId id="325" r:id="rId25"/>
    <p:sldId id="328" r:id="rId26"/>
    <p:sldId id="332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60"/>
    <p:restoredTop sz="94515"/>
  </p:normalViewPr>
  <p:slideViewPr>
    <p:cSldViewPr>
      <p:cViewPr varScale="1">
        <p:scale>
          <a:sx n="102" d="100"/>
          <a:sy n="102" d="100"/>
        </p:scale>
        <p:origin x="154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153" d="100"/>
          <a:sy n="153" d="100"/>
        </p:scale>
        <p:origin x="1784" y="-48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439C267-41EC-544A-83C3-D27569833554}" type="datetimeFigureOut">
              <a:rPr lang="en-US"/>
              <a:pPr>
                <a:defRPr/>
              </a:pPr>
              <a:t>8/19/25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2BC122C-7AD9-AB48-A88B-459B90E1C5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92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BC122C-7AD9-AB48-A88B-459B90E1C58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441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Calibri" charset="0"/>
              </a:rPr>
              <a:t>So, with regard to the nuts and bolts of training, know first that NIH requires training of us and other biomedical institutions in RCR.</a:t>
            </a: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We meet the requirements through … </a:t>
            </a:r>
          </a:p>
          <a:p>
            <a:r>
              <a:rPr lang="en-US" dirty="0">
                <a:latin typeface="Calibri" charset="0"/>
              </a:rPr>
              <a:t>This is another of Kelly’ s examples of, “You will see this several times, in several contexts.  </a:t>
            </a:r>
          </a:p>
          <a:p>
            <a:pPr marL="228600" indent="-228600">
              <a:buAutoNum type="arabicParenR"/>
            </a:pPr>
            <a:r>
              <a:rPr lang="en-US" dirty="0">
                <a:latin typeface="Calibri" charset="0"/>
              </a:rPr>
              <a:t>It must be important.</a:t>
            </a:r>
          </a:p>
          <a:p>
            <a:pPr marL="228600" indent="-228600">
              <a:buAutoNum type="arabicParenR"/>
            </a:pPr>
            <a:r>
              <a:rPr lang="en-US" dirty="0">
                <a:latin typeface="Calibri" charset="0"/>
              </a:rPr>
              <a:t>Oh, I see now why (else) its important (because you are ready for it in another context)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6A5196-C531-4A4F-A607-9C5C67F46F7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9915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use case studies *a lot*.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BC122C-7AD9-AB48-A88B-459B90E1C58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7562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BC122C-7AD9-AB48-A88B-459B90E1C58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297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start with a case study. </a:t>
            </a:r>
          </a:p>
          <a:p>
            <a:r>
              <a:rPr lang="en-US" dirty="0"/>
              <a:t>This one deals with Mike, a graduate student. We have others that deal with staff, postdocs, faculty.</a:t>
            </a:r>
          </a:p>
          <a:p>
            <a:endParaRPr lang="en-US" dirty="0"/>
          </a:p>
          <a:p>
            <a:r>
              <a:rPr lang="en-US" dirty="0"/>
              <a:t>A control is a validation that your basic experimental assumptions are correct.</a:t>
            </a:r>
          </a:p>
          <a:p>
            <a:endParaRPr lang="en-US" dirty="0"/>
          </a:p>
          <a:p>
            <a:r>
              <a:rPr lang="en-US" dirty="0"/>
              <a:t>How are we feeling about Mike at this point, with regard to the core elements we outlined? </a:t>
            </a:r>
          </a:p>
          <a:p>
            <a:endParaRPr lang="en-US" dirty="0"/>
          </a:p>
          <a:p>
            <a:r>
              <a:rPr lang="en-US" dirty="0"/>
              <a:t>What should we do if we were to counsel him?</a:t>
            </a:r>
          </a:p>
          <a:p>
            <a:r>
              <a:rPr lang="en-US" dirty="0"/>
              <a:t>(Kelly): seek the advice of others.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BC122C-7AD9-AB48-A88B-459B90E1C58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176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are we feeling now?? So let’s think about that.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BC122C-7AD9-AB48-A88B-459B90E1C58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288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BC122C-7AD9-AB48-A88B-459B90E1C58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5405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-Mike fesses up at this point, the advisor contacts the editorial staff to retract the article from review.</a:t>
            </a:r>
          </a:p>
          <a:p>
            <a:endParaRPr lang="en-US" dirty="0"/>
          </a:p>
          <a:p>
            <a:r>
              <a:rPr lang="en-US" dirty="0"/>
              <a:t>We’ve focused on the student, BUT .. .</a:t>
            </a:r>
          </a:p>
          <a:p>
            <a:endParaRPr lang="en-US" dirty="0"/>
          </a:p>
          <a:p>
            <a:r>
              <a:rPr lang="en-US" dirty="0"/>
              <a:t>Does the advisor come out of this case study unscathed?</a:t>
            </a:r>
          </a:p>
          <a:p>
            <a:endParaRPr lang="en-US" dirty="0"/>
          </a:p>
          <a:p>
            <a:r>
              <a:rPr lang="en-US" dirty="0"/>
              <a:t>Breakdown. Obviously with serious consequences.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BC122C-7AD9-AB48-A88B-459B90E1C58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7659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>
                <a:latin typeface="Calibri" charset="0"/>
              </a:rPr>
              <a:t>research misconduct</a:t>
            </a:r>
          </a:p>
          <a:p>
            <a:endParaRPr lang="en-US" dirty="0">
              <a:latin typeface="Calibri" charset="0"/>
            </a:endParaRPr>
          </a:p>
          <a:p>
            <a:r>
              <a:rPr lang="en-US" dirty="0"/>
              <a:t>In presenting it, but also in skewing conversations that occurred.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58BF30-6BDA-1A41-802E-B8EC3D546A6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757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It’s all about misrepresentation in any setting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BCC910-5F77-3E4B-8035-28C3B473A52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>
                <a:latin typeface="Calibri" charset="0"/>
              </a:rPr>
              <a:t>Research misconduct aside, there’s not a week that goes by that I don’t think about each of these in some fashion or another.</a:t>
            </a:r>
          </a:p>
          <a:p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58BF30-6BDA-1A41-802E-B8EC3D546A6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I will frame today’s topic around YOUR goals.</a:t>
            </a:r>
          </a:p>
          <a:p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1037DF-63F2-3D48-B7BA-A5830D73A04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Calibri" charset="0"/>
              </a:rPr>
              <a:t>Manning’s wonderful stuff!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6A5196-C531-4A4F-A607-9C5C67F46F7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1212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BC122C-7AD9-AB48-A88B-459B90E1C58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9691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BC122C-7AD9-AB48-A88B-459B90E1C58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1649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BC122C-7AD9-AB48-A88B-459B90E1C58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665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You are in control of your work.  Apply the above to your work.  </a:t>
            </a:r>
            <a:r>
              <a:rPr lang="en-US" dirty="0"/>
              <a:t>Must consider all areas of your ‘reach’. Must actively think about these.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BC122C-7AD9-AB48-A88B-459B90E1C58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482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Requires that the science that came before is done Responsibly</a:t>
            </a:r>
          </a:p>
          <a:p>
            <a:r>
              <a:rPr lang="en-US" dirty="0"/>
              <a:t>Reproducibly</a:t>
            </a:r>
          </a:p>
          <a:p>
            <a:r>
              <a:rPr lang="en-US" dirty="0"/>
              <a:t>&amp; with Rigor.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BC122C-7AD9-AB48-A88B-459B90E1C58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818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are your goals?  Give me some words…</a:t>
            </a:r>
          </a:p>
          <a:p>
            <a:endParaRPr lang="en-US" dirty="0"/>
          </a:p>
          <a:p>
            <a:r>
              <a:rPr lang="en-US" dirty="0"/>
              <a:t>Do Good science</a:t>
            </a:r>
          </a:p>
          <a:p>
            <a:r>
              <a:rPr lang="en-US" dirty="0"/>
              <a:t>Recognize good science</a:t>
            </a:r>
          </a:p>
          <a:p>
            <a:r>
              <a:rPr lang="en-US" dirty="0"/>
              <a:t>Help Others – Kelly talked about this a lot from the POV of you getting from others –remember that you guide others, too</a:t>
            </a:r>
          </a:p>
          <a:p>
            <a:r>
              <a:rPr lang="en-US" dirty="0"/>
              <a:t>You are creating your professional self.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BC122C-7AD9-AB48-A88B-459B90E1C58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08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are your goals?  Give me some words…</a:t>
            </a:r>
          </a:p>
          <a:p>
            <a:endParaRPr lang="en-US" dirty="0"/>
          </a:p>
          <a:p>
            <a:r>
              <a:rPr lang="en-US" dirty="0"/>
              <a:t>Do Good science</a:t>
            </a:r>
          </a:p>
          <a:p>
            <a:r>
              <a:rPr lang="en-US" dirty="0"/>
              <a:t>Recognize good science</a:t>
            </a:r>
          </a:p>
          <a:p>
            <a:r>
              <a:rPr lang="en-US" dirty="0"/>
              <a:t>Help Others – Kelly talked about this a lot from the POV of you getting from others –remember that you guide others, too</a:t>
            </a:r>
          </a:p>
          <a:p>
            <a:r>
              <a:rPr lang="en-US" dirty="0"/>
              <a:t>You are creating your professional self.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BC122C-7AD9-AB48-A88B-459B90E1C58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08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Requires that the science that came before is done Responsibly</a:t>
            </a:r>
          </a:p>
          <a:p>
            <a:r>
              <a:rPr lang="en-US" dirty="0"/>
              <a:t>Reproducibly</a:t>
            </a:r>
          </a:p>
          <a:p>
            <a:r>
              <a:rPr lang="en-US" dirty="0"/>
              <a:t>&amp; with Rigor.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BC122C-7AD9-AB48-A88B-459B90E1C58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46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Requires that the science that came before is done Responsibly</a:t>
            </a:r>
          </a:p>
          <a:p>
            <a:r>
              <a:rPr lang="en-US" dirty="0"/>
              <a:t>Reproducibly</a:t>
            </a:r>
          </a:p>
          <a:p>
            <a:r>
              <a:rPr lang="en-US" dirty="0"/>
              <a:t>&amp; with Rigor.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BC122C-7AD9-AB48-A88B-459B90E1C58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91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Requires that the science that came before is done Responsibly</a:t>
            </a:r>
          </a:p>
          <a:p>
            <a:r>
              <a:rPr lang="en-US" dirty="0"/>
              <a:t>Reproducibly</a:t>
            </a:r>
          </a:p>
          <a:p>
            <a:r>
              <a:rPr lang="en-US" dirty="0"/>
              <a:t>&amp; with Rigor.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BC122C-7AD9-AB48-A88B-459B90E1C58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20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BC122C-7AD9-AB48-A88B-459B90E1C58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711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effectLst/>
              </a:rPr>
              <a:t>Those qualities allow you to conduct research responsibly.  </a:t>
            </a:r>
          </a:p>
          <a:p>
            <a:r>
              <a:rPr lang="en-US" dirty="0"/>
              <a:t>Responsible to whom? </a:t>
            </a:r>
          </a:p>
          <a:p>
            <a:r>
              <a:rPr lang="en-US" dirty="0"/>
              <a:t>    Yourself</a:t>
            </a:r>
          </a:p>
          <a:p>
            <a:r>
              <a:rPr lang="en-US" dirty="0"/>
              <a:t>    Peers / Colleagues</a:t>
            </a:r>
          </a:p>
          <a:p>
            <a:r>
              <a:rPr lang="en-US" dirty="0"/>
              <a:t>    Profession</a:t>
            </a:r>
          </a:p>
          <a:p>
            <a:r>
              <a:rPr lang="en-US" dirty="0"/>
              <a:t>    Society</a:t>
            </a:r>
          </a:p>
          <a:p>
            <a:endParaRPr lang="en-US" dirty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1037DF-63F2-3D48-B7BA-A5830D73A04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61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58BF30-6BDA-1A41-802E-B8EC3D546A6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52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12075" y="3136900"/>
            <a:ext cx="911225" cy="2074863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088" y="3055938"/>
            <a:ext cx="694690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1338" y="4559300"/>
            <a:ext cx="675640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9750" y="3140075"/>
            <a:ext cx="6759575" cy="207645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688" y="4625975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A45AF268-0075-4E4F-8085-9067E2E514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25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16868-498D-5845-9609-04CC416263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656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61175" y="228600"/>
            <a:ext cx="1860550" cy="6122988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4"/>
          <p:cNvSpPr/>
          <p:nvPr/>
        </p:nvSpPr>
        <p:spPr>
          <a:xfrm>
            <a:off x="6954838" y="350838"/>
            <a:ext cx="1673225" cy="5876925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D040E-32D1-264B-A7C6-E86E3E13B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30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AF3D2-CCB3-D948-8041-054004574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717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8325" y="3048000"/>
            <a:ext cx="803275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6275" y="4541838"/>
            <a:ext cx="781685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76275" y="3124200"/>
            <a:ext cx="7816850" cy="2078038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00A78-3B73-A74F-B7F4-F17D5001D7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608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8384B-9BC4-AF4E-9CBC-C802A30C54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833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718B2-55EB-274C-B349-7F1131C919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887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B4A00-3C77-FB48-8D23-11A7828BB4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48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" name="Rounded Rectangle 2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71ABF-AFB1-2649-83C9-A1B9A573E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48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6275" y="1643063"/>
            <a:ext cx="2484438" cy="3233737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/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3B9C8-52CB-1C42-879F-EE8170C671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4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5029200"/>
            <a:ext cx="7600950" cy="12033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14400" y="5638800"/>
            <a:ext cx="7327900" cy="452438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4838" y="5075238"/>
            <a:ext cx="7947025" cy="1096962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CD91E-80E5-BF4D-9FBA-6C3BAC53BE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32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886DF72-CC61-3B45-BD3F-B4170A22DC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373063" y="373063"/>
            <a:ext cx="8380412" cy="11176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79" r:id="rId2"/>
    <p:sldLayoutId id="2147483985" r:id="rId3"/>
    <p:sldLayoutId id="2147483980" r:id="rId4"/>
    <p:sldLayoutId id="2147483981" r:id="rId5"/>
    <p:sldLayoutId id="2147483982" r:id="rId6"/>
    <p:sldLayoutId id="2147483986" r:id="rId7"/>
    <p:sldLayoutId id="2147483987" r:id="rId8"/>
    <p:sldLayoutId id="2147483988" r:id="rId9"/>
    <p:sldLayoutId id="2147483983" r:id="rId10"/>
    <p:sldLayoutId id="21474839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kern="1200" cap="all">
          <a:solidFill>
            <a:srgbClr val="6B7D7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rgbClr val="B5AE53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848058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E8B54D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E7268-EF77-2B43-83BA-F86A3228A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25" y="636588"/>
            <a:ext cx="8261350" cy="1039812"/>
          </a:xfrm>
        </p:spPr>
        <p:txBody>
          <a:bodyPr>
            <a:normAutofit fontScale="90000"/>
          </a:bodyPr>
          <a:lstStyle/>
          <a:p>
            <a:r>
              <a:rPr lang="en-US" sz="2700" b="1" baseline="30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sz="2700" b="1" baseline="300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BGSOrientation</a:t>
            </a:r>
            <a:r>
              <a:rPr lang="en-US" sz="2700" b="1" baseline="30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#PENNBGS4U</a:t>
            </a:r>
            <a:br>
              <a:rPr lang="en-US" sz="3100" baseline="30000" dirty="0">
                <a:solidFill>
                  <a:srgbClr val="65778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/>
              <a:t>Today’s program:</a:t>
            </a:r>
            <a:br>
              <a:rPr lang="en-US" dirty="0"/>
            </a:br>
            <a:endParaRPr 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74C91-980B-B74C-BAA2-479F23E93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881" y="2133600"/>
            <a:ext cx="8229600" cy="4953000"/>
          </a:xfrm>
        </p:spPr>
        <p:txBody>
          <a:bodyPr/>
          <a:lstStyle/>
          <a:p>
            <a:r>
              <a:rPr lang="en-US" b="1" dirty="0"/>
              <a:t>Cores &amp; Computing </a:t>
            </a:r>
            <a:r>
              <a:rPr lang="en-US" dirty="0"/>
              <a:t>– Yale Cohen &amp; Li-San Wong, ~30min</a:t>
            </a:r>
          </a:p>
          <a:p>
            <a:endParaRPr lang="en-US" b="1" dirty="0"/>
          </a:p>
          <a:p>
            <a:r>
              <a:rPr lang="en-US" b="1" dirty="0"/>
              <a:t>Responsible Conduct of Research </a:t>
            </a:r>
            <a:r>
              <a:rPr lang="en-US" dirty="0"/>
              <a:t>— Steve, ~30 min</a:t>
            </a:r>
          </a:p>
          <a:p>
            <a:endParaRPr lang="en-US" b="1" dirty="0"/>
          </a:p>
          <a:p>
            <a:r>
              <a:rPr lang="en-US" b="1" dirty="0"/>
              <a:t>Community for Rigor </a:t>
            </a:r>
            <a:r>
              <a:rPr lang="en-US" dirty="0"/>
              <a:t>— Carolina and Zac, ~5-10 min</a:t>
            </a:r>
          </a:p>
          <a:p>
            <a:pPr marL="114300" indent="0">
              <a:buNone/>
            </a:pPr>
            <a:endParaRPr lang="en-US" b="1" dirty="0"/>
          </a:p>
          <a:p>
            <a:r>
              <a:rPr lang="en-US" b="1" dirty="0"/>
              <a:t>Ready, Set, Experiment </a:t>
            </a:r>
            <a:r>
              <a:rPr lang="en-US" dirty="0"/>
              <a:t>– Kurt Engleka, ~30min</a:t>
            </a:r>
          </a:p>
          <a:p>
            <a:pPr marL="114300" indent="0">
              <a:buNone/>
            </a:pPr>
            <a:r>
              <a:rPr lang="en-US" dirty="0"/>
              <a:t>	With case study discussions to follow…</a:t>
            </a:r>
          </a:p>
          <a:p>
            <a:pPr marL="114300" indent="0">
              <a:buNone/>
            </a:pPr>
            <a:endParaRPr 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840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485"/>
    </mc:Choice>
    <mc:Fallback xmlns="">
      <p:transition spd="slow" advTm="404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Training in RCR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457200" y="4267200"/>
            <a:ext cx="8229600" cy="2514600"/>
          </a:xfrm>
        </p:spPr>
        <p:txBody>
          <a:bodyPr/>
          <a:lstStyle/>
          <a:p>
            <a:pPr lvl="1"/>
            <a:r>
              <a:rPr lang="en-US" sz="2400" b="1" dirty="0">
                <a:solidFill>
                  <a:srgbClr val="FF0000"/>
                </a:solidFill>
                <a:latin typeface="Century Gothic" charset="0"/>
              </a:rPr>
              <a:t>On-line instruction</a:t>
            </a:r>
            <a:r>
              <a:rPr lang="en-US" sz="2400" dirty="0">
                <a:latin typeface="Century Gothic" charset="0"/>
              </a:rPr>
              <a:t> in Years 1–4</a:t>
            </a:r>
          </a:p>
          <a:p>
            <a:pPr lvl="1"/>
            <a:endParaRPr lang="en-US" sz="2400" dirty="0">
              <a:latin typeface="Century Gothic" charset="0"/>
            </a:endParaRPr>
          </a:p>
          <a:p>
            <a:pPr lvl="1"/>
            <a:r>
              <a:rPr lang="en-US" sz="2400" b="1" dirty="0">
                <a:solidFill>
                  <a:srgbClr val="FF0000"/>
                </a:solidFill>
                <a:latin typeface="Century Gothic" charset="0"/>
              </a:rPr>
              <a:t>Workshops based on ‘Case Studies’ </a:t>
            </a:r>
            <a:r>
              <a:rPr lang="en-US" sz="2400" dirty="0">
                <a:latin typeface="Century Gothic" charset="0"/>
              </a:rPr>
              <a:t>in Years 2–4</a:t>
            </a:r>
          </a:p>
          <a:p>
            <a:pPr lvl="1"/>
            <a:endParaRPr lang="en-US" sz="2400" dirty="0">
              <a:latin typeface="Century Gothic" charset="0"/>
            </a:endParaRPr>
          </a:p>
          <a:p>
            <a:pPr lvl="1"/>
            <a:r>
              <a:rPr lang="en-US" sz="2400" b="1" dirty="0">
                <a:solidFill>
                  <a:srgbClr val="FF0000"/>
                </a:solidFill>
                <a:latin typeface="Century Gothic" charset="0"/>
              </a:rPr>
              <a:t>RCR-focused lab meetings</a:t>
            </a:r>
            <a:r>
              <a:rPr lang="en-US" sz="2400" dirty="0">
                <a:latin typeface="Century Gothic" charset="0"/>
              </a:rPr>
              <a:t> in Years 3–5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816A1C-9A56-5D4F-B7AA-8E4741B05C68}"/>
              </a:ext>
            </a:extLst>
          </p:cNvPr>
          <p:cNvSpPr/>
          <p:nvPr/>
        </p:nvSpPr>
        <p:spPr>
          <a:xfrm>
            <a:off x="255237" y="1702352"/>
            <a:ext cx="84137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entury Gothic" charset="0"/>
              </a:rPr>
              <a:t>Training in RCR is </a:t>
            </a:r>
            <a:r>
              <a:rPr lang="en-US" b="1" dirty="0">
                <a:latin typeface="Century Gothic" charset="0"/>
              </a:rPr>
              <a:t>continual</a:t>
            </a:r>
            <a:r>
              <a:rPr lang="en-US" dirty="0">
                <a:latin typeface="Century Gothic" charset="0"/>
              </a:rPr>
              <a:t>.</a:t>
            </a:r>
          </a:p>
          <a:p>
            <a:pPr algn="ctr"/>
            <a:endParaRPr lang="en-US" dirty="0">
              <a:latin typeface="Century Gothic" charset="0"/>
            </a:endParaRPr>
          </a:p>
          <a:p>
            <a:pPr algn="ctr"/>
            <a:r>
              <a:rPr lang="en-US" dirty="0">
                <a:latin typeface="Century Gothic" charset="0"/>
              </a:rPr>
              <a:t>Why?</a:t>
            </a:r>
          </a:p>
          <a:p>
            <a:pPr algn="ctr"/>
            <a:r>
              <a:rPr lang="en-US" dirty="0">
                <a:latin typeface="Century Gothic" charset="0"/>
              </a:rPr>
              <a:t>See concepts several times; In different contexts </a:t>
            </a:r>
          </a:p>
          <a:p>
            <a:pPr algn="ctr"/>
            <a:endParaRPr lang="en-US" dirty="0">
              <a:latin typeface="Century Gothic" charset="0"/>
            </a:endParaRPr>
          </a:p>
          <a:p>
            <a:pPr algn="ctr"/>
            <a:r>
              <a:rPr lang="en-US" dirty="0">
                <a:latin typeface="Century Gothic" charset="0"/>
              </a:rPr>
              <a:t>= they are “sticky”!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679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779"/>
    </mc:Choice>
    <mc:Fallback xmlns="">
      <p:transition spd="slow" advTm="847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E7268-EF77-2B43-83BA-F86A3228A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Case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74C91-980B-B74C-BAA2-479F23E93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53000"/>
          </a:xfrm>
        </p:spPr>
        <p:txBody>
          <a:bodyPr/>
          <a:lstStyle/>
          <a:p>
            <a:r>
              <a:rPr lang="en-US" sz="2800" b="1" dirty="0"/>
              <a:t>You will read ‘Case Studies’</a:t>
            </a:r>
          </a:p>
          <a:p>
            <a:endParaRPr lang="en-US" sz="2800" b="1" dirty="0"/>
          </a:p>
          <a:p>
            <a:r>
              <a:rPr lang="en-US" sz="2800" b="1" dirty="0"/>
              <a:t>These are a source for discussion</a:t>
            </a:r>
          </a:p>
          <a:p>
            <a:endParaRPr lang="en-US" sz="2800" b="1" dirty="0"/>
          </a:p>
          <a:p>
            <a:r>
              <a:rPr lang="en-US" sz="2800" b="1" dirty="0"/>
              <a:t>Small groups, to promote comfortable discussion</a:t>
            </a:r>
          </a:p>
          <a:p>
            <a:endParaRPr lang="en-US" sz="3200" b="1" dirty="0"/>
          </a:p>
          <a:p>
            <a:r>
              <a:rPr lang="en-US" sz="2800" b="1" dirty="0"/>
              <a:t>Each group has a ‘facilitator’</a:t>
            </a:r>
          </a:p>
          <a:p>
            <a:pPr lvl="1"/>
            <a:r>
              <a:rPr lang="en-US" sz="2400" b="1" dirty="0"/>
              <a:t>One who guides, not lectures</a:t>
            </a:r>
          </a:p>
          <a:p>
            <a:pPr lvl="1"/>
            <a:r>
              <a:rPr lang="en-US" sz="2400" b="1" dirty="0"/>
              <a:t>(for some topics) there will be no perfect answer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016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980"/>
    </mc:Choice>
    <mc:Fallback xmlns="">
      <p:transition spd="slow" advTm="1089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duotone>
              <a:schemeClr val="bg1">
                <a:tint val="70000"/>
                <a:satMod val="170000"/>
              </a:schemeClr>
              <a:schemeClr val="bg1">
                <a:shade val="70000"/>
                <a:satMod val="130000"/>
              </a:schemeClr>
            </a:duotone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E7268-EF77-2B43-83BA-F86A3228A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434" y="5334000"/>
            <a:ext cx="8261350" cy="1039812"/>
          </a:xfrm>
        </p:spPr>
        <p:txBody>
          <a:bodyPr>
            <a:normAutofit fontScale="90000"/>
          </a:bodyPr>
          <a:lstStyle/>
          <a:p>
            <a:r>
              <a:rPr lang="en-US" dirty="0"/>
              <a:t>Apply those Essential QUALITIES</a:t>
            </a:r>
            <a:br>
              <a:rPr lang="en-US" dirty="0"/>
            </a:br>
            <a:r>
              <a:rPr lang="en-US" dirty="0"/>
              <a:t>in considering case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74C91-980B-B74C-BAA2-479F23E93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304800"/>
            <a:ext cx="8229600" cy="4953000"/>
          </a:xfrm>
        </p:spPr>
        <p:txBody>
          <a:bodyPr/>
          <a:lstStyle/>
          <a:p>
            <a:r>
              <a:rPr lang="en-US" b="1" dirty="0"/>
              <a:t>HONESTY</a:t>
            </a:r>
            <a:r>
              <a:rPr lang="en-US" dirty="0"/>
              <a:t> — conveying information truthfully and honoring commitments</a:t>
            </a:r>
          </a:p>
          <a:p>
            <a:endParaRPr lang="en-US" b="1" dirty="0"/>
          </a:p>
          <a:p>
            <a:r>
              <a:rPr lang="en-US" b="1" dirty="0"/>
              <a:t>ACCURACY</a:t>
            </a:r>
            <a:r>
              <a:rPr lang="en-US" dirty="0"/>
              <a:t>— reporting findings precisely and taking care to avoid errors</a:t>
            </a:r>
          </a:p>
          <a:p>
            <a:endParaRPr lang="en-US" b="1" dirty="0"/>
          </a:p>
          <a:p>
            <a:r>
              <a:rPr lang="en-US" b="1" dirty="0"/>
              <a:t>EFFICIENCY</a:t>
            </a:r>
            <a:r>
              <a:rPr lang="en-US" dirty="0"/>
              <a:t>— using resources wisely and avoiding waste, and</a:t>
            </a:r>
          </a:p>
          <a:p>
            <a:endParaRPr lang="en-US" b="1" dirty="0"/>
          </a:p>
          <a:p>
            <a:r>
              <a:rPr lang="en-US" b="1" dirty="0"/>
              <a:t>OBJECTIVITY</a:t>
            </a:r>
            <a:r>
              <a:rPr lang="en-US" dirty="0"/>
              <a:t>— letting the facts speak for themselves and avoiding improper bias.</a:t>
            </a:r>
          </a:p>
          <a:p>
            <a:pPr marL="114300" indent="0">
              <a:buNone/>
            </a:pPr>
            <a:endParaRPr 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979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63"/>
    </mc:Choice>
    <mc:Fallback xmlns="">
      <p:transition spd="slow" advTm="235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E7268-EF77-2B43-83BA-F86A3228A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805" y="457200"/>
            <a:ext cx="8261350" cy="1039812"/>
          </a:xfrm>
        </p:spPr>
        <p:txBody>
          <a:bodyPr>
            <a:normAutofit/>
          </a:bodyPr>
          <a:lstStyle/>
          <a:p>
            <a:r>
              <a:rPr lang="en-US" sz="3200" dirty="0"/>
              <a:t>Example Case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74C91-980B-B74C-BAA2-479F23E93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53000"/>
          </a:xfrm>
        </p:spPr>
        <p:txBody>
          <a:bodyPr/>
          <a:lstStyle/>
          <a:p>
            <a:pPr marL="114300" indent="0">
              <a:buNone/>
            </a:pPr>
            <a:r>
              <a:rPr lang="en-US" sz="3200" dirty="0"/>
              <a:t>Mike is a 4</a:t>
            </a:r>
            <a:r>
              <a:rPr lang="en-US" sz="3200" baseline="30000" dirty="0"/>
              <a:t>th</a:t>
            </a:r>
            <a:r>
              <a:rPr lang="en-US" sz="3200" dirty="0"/>
              <a:t>-year student. His work is progressing well, however some data aren’t falling into place.  </a:t>
            </a:r>
          </a:p>
          <a:p>
            <a:pPr marL="114300" indent="0">
              <a:buNone/>
            </a:pPr>
            <a:r>
              <a:rPr lang="en-US" sz="3200" dirty="0"/>
              <a:t>Specifically a few control experiments he knows </a:t>
            </a:r>
            <a:r>
              <a:rPr lang="en-US" sz="3200" i="1" dirty="0"/>
              <a:t>should</a:t>
            </a:r>
            <a:r>
              <a:rPr lang="en-US" sz="3200" dirty="0"/>
              <a:t> work are not working.</a:t>
            </a:r>
          </a:p>
          <a:p>
            <a:pPr marL="114300" indent="0">
              <a:buNone/>
            </a:pPr>
            <a:r>
              <a:rPr lang="en-US" sz="3200" b="1" dirty="0"/>
              <a:t>He doesn’t want to bother his thesis advisor or thesis committee with what he thinks is a minor detail, so he has not asked for advice or help.</a:t>
            </a:r>
          </a:p>
          <a:p>
            <a:pPr marL="114300" indent="0" algn="ctr">
              <a:buNone/>
            </a:pPr>
            <a:r>
              <a:rPr lang="en-US" i="1" dirty="0"/>
              <a:t>(continued)</a:t>
            </a:r>
          </a:p>
        </p:txBody>
      </p:sp>
    </p:spTree>
    <p:extLst>
      <p:ext uri="{BB962C8B-B14F-4D97-AF65-F5344CB8AC3E}">
        <p14:creationId xmlns:p14="http://schemas.microsoft.com/office/powerpoint/2010/main" val="320202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467"/>
    </mc:Choice>
    <mc:Fallback xmlns="">
      <p:transition spd="slow" advTm="36467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E7268-EF77-2B43-83BA-F86A3228A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Case Study,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74C91-980B-B74C-BAA2-479F23E93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382000" cy="4876800"/>
          </a:xfrm>
        </p:spPr>
        <p:txBody>
          <a:bodyPr/>
          <a:lstStyle/>
          <a:p>
            <a:pPr marL="114300" indent="0">
              <a:buNone/>
            </a:pPr>
            <a:r>
              <a:rPr lang="en-US" sz="3200" dirty="0"/>
              <a:t>Perhaps because he expects them to work soon, or because he does not want to ruin what’s really a pretty nice story, Mike, when asked about the controls at a lab meeting </a:t>
            </a:r>
            <a:r>
              <a:rPr lang="en-US" sz="3200" b="1" dirty="0"/>
              <a:t>says, “…no worries, I’ve done them; they were as expected”.</a:t>
            </a:r>
          </a:p>
          <a:p>
            <a:pPr marL="114300" indent="0">
              <a:buNone/>
            </a:pPr>
            <a:endParaRPr lang="en-US" sz="3200" dirty="0"/>
          </a:p>
          <a:p>
            <a:pPr marL="114300" indent="0">
              <a:buNone/>
            </a:pPr>
            <a:r>
              <a:rPr lang="en-US" sz="3200" dirty="0"/>
              <a:t>	How do you rate Mike? </a:t>
            </a:r>
          </a:p>
          <a:p>
            <a:pPr marL="114300" indent="0">
              <a:buNone/>
            </a:pPr>
            <a:r>
              <a:rPr lang="en-US" dirty="0"/>
              <a:t>(Honesty, Accuracy, Efficiency, Objectivity)</a:t>
            </a:r>
          </a:p>
          <a:p>
            <a:pPr marL="114300" indent="0">
              <a:buNone/>
            </a:pPr>
            <a:endParaRPr lang="en-US" sz="3200" dirty="0"/>
          </a:p>
          <a:p>
            <a:pPr marL="114300" indent="0">
              <a:buNone/>
            </a:pPr>
            <a:endParaRPr lang="en-US" sz="3200" dirty="0"/>
          </a:p>
          <a:p>
            <a:pPr marL="114300" indent="0" algn="ctr">
              <a:buNone/>
            </a:pPr>
            <a:r>
              <a:rPr lang="en-US" i="1" dirty="0"/>
              <a:t>(continued)</a:t>
            </a:r>
          </a:p>
          <a:p>
            <a:pPr marL="114300" indent="0">
              <a:buNone/>
            </a:pPr>
            <a:r>
              <a:rPr lang="en-US" sz="320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E55A8E-B2EB-EE4F-ABFE-DAF43E321EE3}"/>
              </a:ext>
            </a:extLst>
          </p:cNvPr>
          <p:cNvSpPr txBox="1"/>
          <p:nvPr/>
        </p:nvSpPr>
        <p:spPr>
          <a:xfrm>
            <a:off x="7924800" y="6019800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pause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142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829"/>
    </mc:Choice>
    <mc:Fallback xmlns="">
      <p:transition spd="slow" advTm="738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E7268-EF77-2B43-83BA-F86A3228A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Case Study,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74C91-980B-B74C-BAA2-479F23E93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2800" dirty="0"/>
              <a:t>The advisor is happy that everything is in place, and asks that the experiments be included in a poster Mike is preparing for a meeting. </a:t>
            </a:r>
          </a:p>
          <a:p>
            <a:pPr marL="114300" indent="0">
              <a:buNone/>
            </a:pPr>
            <a:r>
              <a:rPr lang="en-US" sz="2800" dirty="0"/>
              <a:t>Mike does so, without the – nonexistent – controls. </a:t>
            </a:r>
          </a:p>
          <a:p>
            <a:pPr marL="114300" indent="0">
              <a:buNone/>
            </a:pPr>
            <a:r>
              <a:rPr lang="en-US" sz="2800" dirty="0"/>
              <a:t>At the meeting, </a:t>
            </a:r>
            <a:r>
              <a:rPr lang="en-US" sz="2800" b="1" dirty="0"/>
              <a:t>Mike intentionally steers discussion at the poster away from any consideration of controls</a:t>
            </a:r>
            <a:r>
              <a:rPr lang="en-US" sz="2800" dirty="0"/>
              <a:t>.</a:t>
            </a:r>
          </a:p>
          <a:p>
            <a:pPr marL="114300" indent="0">
              <a:buNone/>
            </a:pPr>
            <a:endParaRPr lang="en-US" sz="2800" dirty="0"/>
          </a:p>
          <a:p>
            <a:pPr marL="114300" indent="0">
              <a:buNone/>
            </a:pPr>
            <a:r>
              <a:rPr lang="en-US" dirty="0"/>
              <a:t>And, now? Honesty, Accuracy, Efficiency, Objectivity</a:t>
            </a:r>
          </a:p>
          <a:p>
            <a:pPr marL="114300" indent="0">
              <a:buNone/>
            </a:pPr>
            <a:endParaRPr lang="en-US" sz="3200" dirty="0"/>
          </a:p>
          <a:p>
            <a:pPr marL="114300" indent="0" algn="ctr">
              <a:buNone/>
            </a:pPr>
            <a:r>
              <a:rPr lang="en-US" i="1" dirty="0"/>
              <a:t>(continued)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F91338-9A14-8B42-A33B-6B956748FC9B}"/>
              </a:ext>
            </a:extLst>
          </p:cNvPr>
          <p:cNvSpPr txBox="1"/>
          <p:nvPr/>
        </p:nvSpPr>
        <p:spPr>
          <a:xfrm>
            <a:off x="8041974" y="5771775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pause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470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130"/>
    </mc:Choice>
    <mc:Fallback xmlns="">
      <p:transition spd="slow" advTm="771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E7268-EF77-2B43-83BA-F86A3228A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Case Study,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74C91-980B-B74C-BAA2-479F23E93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3200" dirty="0"/>
              <a:t>When Mike returns to lab, he finds that the advisor has incorporated his data into a manuscript just submitted to a journal, </a:t>
            </a:r>
            <a:r>
              <a:rPr lang="en-US" sz="3200" b="1" dirty="0"/>
              <a:t>with the controls mentioned in the text</a:t>
            </a:r>
            <a:r>
              <a:rPr lang="en-US" sz="3200" dirty="0"/>
              <a:t>.</a:t>
            </a:r>
          </a:p>
          <a:p>
            <a:pPr marL="114300" indent="0">
              <a:buNone/>
            </a:pPr>
            <a:endParaRPr lang="en-US" sz="3200" dirty="0"/>
          </a:p>
          <a:p>
            <a:pPr marL="114300" indent="0">
              <a:buNone/>
            </a:pPr>
            <a:r>
              <a:rPr lang="en-US" sz="2800" dirty="0"/>
              <a:t>We’ve focused on Mike;  </a:t>
            </a:r>
          </a:p>
          <a:p>
            <a:pPr marL="114300" indent="0">
              <a:buNone/>
            </a:pPr>
            <a:r>
              <a:rPr lang="en-US" sz="2800" dirty="0"/>
              <a:t>What about his PI?  What is/was their role?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F34219-E30C-3A49-85C9-9CA640DCDEA9}"/>
              </a:ext>
            </a:extLst>
          </p:cNvPr>
          <p:cNvSpPr txBox="1"/>
          <p:nvPr/>
        </p:nvSpPr>
        <p:spPr>
          <a:xfrm>
            <a:off x="8013275" y="6088451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pause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063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455"/>
    </mc:Choice>
    <mc:Fallback xmlns="">
      <p:transition spd="slow" advTm="754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Which area(s) does this 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case study highlight?</a:t>
            </a:r>
          </a:p>
        </p:txBody>
      </p:sp>
      <p:sp>
        <p:nvSpPr>
          <p:cNvPr id="46082" name="Content Placeholder 5"/>
          <p:cNvSpPr>
            <a:spLocks noGrp="1"/>
          </p:cNvSpPr>
          <p:nvPr>
            <p:ph idx="1"/>
          </p:nvPr>
        </p:nvSpPr>
        <p:spPr>
          <a:xfrm>
            <a:off x="76200" y="2133600"/>
            <a:ext cx="5486400" cy="3886200"/>
          </a:xfrm>
        </p:spPr>
        <p:txBody>
          <a:bodyPr/>
          <a:lstStyle/>
          <a:p>
            <a:pPr>
              <a:lnSpc>
                <a:spcPts val="2400"/>
              </a:lnSpc>
              <a:defRPr/>
            </a:pPr>
            <a:r>
              <a:rPr lang="en-US" sz="2000" b="1" dirty="0"/>
              <a:t>Acquisition and Management of Data</a:t>
            </a:r>
          </a:p>
          <a:p>
            <a:pPr>
              <a:lnSpc>
                <a:spcPts val="2400"/>
              </a:lnSpc>
              <a:defRPr/>
            </a:pPr>
            <a:r>
              <a:rPr lang="en-US" sz="2000" b="1" dirty="0"/>
              <a:t>Collaborative Science</a:t>
            </a:r>
          </a:p>
          <a:p>
            <a:pPr>
              <a:lnSpc>
                <a:spcPts val="2400"/>
              </a:lnSpc>
              <a:defRPr/>
            </a:pPr>
            <a:r>
              <a:rPr lang="en-US" sz="2000" b="1" dirty="0"/>
              <a:t>Conflicts of Interest and Time</a:t>
            </a:r>
          </a:p>
          <a:p>
            <a:pPr>
              <a:lnSpc>
                <a:spcPts val="2400"/>
              </a:lnSpc>
              <a:defRPr/>
            </a:pPr>
            <a:r>
              <a:rPr lang="en-US" sz="2000" b="1" dirty="0"/>
              <a:t>Mentoring</a:t>
            </a:r>
          </a:p>
          <a:p>
            <a:pPr>
              <a:lnSpc>
                <a:spcPts val="2400"/>
              </a:lnSpc>
              <a:defRPr/>
            </a:pPr>
            <a:r>
              <a:rPr lang="en-US" sz="2000" b="1" dirty="0"/>
              <a:t>Peer Review</a:t>
            </a:r>
          </a:p>
          <a:p>
            <a:pPr>
              <a:lnSpc>
                <a:spcPts val="2400"/>
              </a:lnSpc>
              <a:defRPr/>
            </a:pPr>
            <a:r>
              <a:rPr lang="en-US" sz="2000" b="1" dirty="0">
                <a:solidFill>
                  <a:schemeClr val="tx1"/>
                </a:solidFill>
              </a:rPr>
              <a:t>Research Misconduct</a:t>
            </a:r>
          </a:p>
          <a:p>
            <a:pPr>
              <a:lnSpc>
                <a:spcPts val="2400"/>
              </a:lnSpc>
              <a:defRPr/>
            </a:pPr>
            <a:r>
              <a:rPr lang="en-US" sz="2000" b="1" dirty="0"/>
              <a:t>Responsible Authorship and Publication</a:t>
            </a:r>
          </a:p>
          <a:p>
            <a:pPr>
              <a:lnSpc>
                <a:spcPts val="2400"/>
              </a:lnSpc>
              <a:defRPr/>
            </a:pPr>
            <a:r>
              <a:rPr lang="en-US" sz="2000" b="1" dirty="0"/>
              <a:t>Scientists as Responsible Members</a:t>
            </a:r>
            <a:br>
              <a:rPr lang="en-US" sz="2000" b="1" dirty="0"/>
            </a:br>
            <a:r>
              <a:rPr lang="en-US" sz="2000" b="1" dirty="0"/>
              <a:t>   of Society</a:t>
            </a:r>
          </a:p>
          <a:p>
            <a:pPr>
              <a:lnSpc>
                <a:spcPts val="2400"/>
              </a:lnSpc>
              <a:defRPr/>
            </a:pPr>
            <a:r>
              <a:rPr lang="en-US" sz="2000" b="1" dirty="0"/>
              <a:t>Use of Animals in Research</a:t>
            </a:r>
          </a:p>
          <a:p>
            <a:pPr>
              <a:lnSpc>
                <a:spcPts val="2400"/>
              </a:lnSpc>
              <a:defRPr/>
            </a:pPr>
            <a:r>
              <a:rPr lang="en-US" sz="2000" b="1" dirty="0"/>
              <a:t>Use of Humans in Research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172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936"/>
    </mc:Choice>
    <mc:Fallback xmlns="">
      <p:transition spd="slow" advTm="559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Research Misconduct</a:t>
            </a: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00600"/>
          </a:xfrm>
        </p:spPr>
        <p:txBody>
          <a:bodyPr/>
          <a:lstStyle/>
          <a:p>
            <a:pPr marL="114300" indent="0">
              <a:spcAft>
                <a:spcPts val="1800"/>
              </a:spcAft>
              <a:buFont typeface="Arial" charset="0"/>
              <a:buNone/>
            </a:pPr>
            <a:r>
              <a:rPr lang="en-US" sz="2800" dirty="0">
                <a:latin typeface="Century Gothic" charset="0"/>
              </a:rPr>
              <a:t>A definition:</a:t>
            </a:r>
          </a:p>
          <a:p>
            <a:pPr marL="114300" indent="0">
              <a:spcAft>
                <a:spcPts val="1800"/>
              </a:spcAft>
              <a:buFont typeface="Arial" charset="0"/>
              <a:buNone/>
            </a:pPr>
            <a:r>
              <a:rPr lang="en-US" sz="2800" b="1" dirty="0">
                <a:solidFill>
                  <a:srgbClr val="3366FF"/>
                </a:solidFill>
                <a:latin typeface="Century Gothic" charset="0"/>
              </a:rPr>
              <a:t>Fabrication</a:t>
            </a:r>
            <a:r>
              <a:rPr lang="en-US" sz="2800" dirty="0">
                <a:latin typeface="Century Gothic" charset="0"/>
              </a:rPr>
              <a:t>, </a:t>
            </a:r>
            <a:r>
              <a:rPr lang="en-US" sz="2800" b="1" dirty="0">
                <a:solidFill>
                  <a:srgbClr val="3366FF"/>
                </a:solidFill>
                <a:latin typeface="Century Gothic" charset="0"/>
              </a:rPr>
              <a:t>falsification</a:t>
            </a:r>
            <a:r>
              <a:rPr lang="en-US" sz="2800" dirty="0">
                <a:latin typeface="Century Gothic" charset="0"/>
              </a:rPr>
              <a:t>, </a:t>
            </a:r>
            <a:r>
              <a:rPr lang="en-US" sz="2800" b="1" dirty="0">
                <a:solidFill>
                  <a:srgbClr val="3366FF"/>
                </a:solidFill>
                <a:latin typeface="Century Gothic" charset="0"/>
              </a:rPr>
              <a:t>plagiarism</a:t>
            </a:r>
            <a:r>
              <a:rPr lang="en-US" sz="2800" dirty="0">
                <a:latin typeface="Century Gothic" charset="0"/>
              </a:rPr>
              <a:t>, or other </a:t>
            </a:r>
            <a:r>
              <a:rPr lang="en-US" sz="2800" b="1" dirty="0">
                <a:solidFill>
                  <a:srgbClr val="3366FF"/>
                </a:solidFill>
                <a:latin typeface="Century Gothic" charset="0"/>
              </a:rPr>
              <a:t>serious deviation </a:t>
            </a:r>
            <a:r>
              <a:rPr lang="en-US" sz="2800" dirty="0">
                <a:latin typeface="Century Gothic" charset="0"/>
              </a:rPr>
              <a:t>from accepted practices in…” </a:t>
            </a:r>
          </a:p>
          <a:p>
            <a:pPr lvl="1"/>
            <a:r>
              <a:rPr lang="en-US" sz="2400" dirty="0">
                <a:latin typeface="Century Gothic" charset="0"/>
              </a:rPr>
              <a:t>Proposing</a:t>
            </a:r>
          </a:p>
          <a:p>
            <a:pPr lvl="1"/>
            <a:r>
              <a:rPr lang="en-US" sz="2400" dirty="0">
                <a:latin typeface="Century Gothic" charset="0"/>
              </a:rPr>
              <a:t>Performing</a:t>
            </a:r>
          </a:p>
          <a:p>
            <a:pPr lvl="1"/>
            <a:r>
              <a:rPr lang="en-US" sz="2400" dirty="0">
                <a:latin typeface="Century Gothic" charset="0"/>
              </a:rPr>
              <a:t>Reviewing</a:t>
            </a:r>
          </a:p>
          <a:p>
            <a:pPr lvl="1"/>
            <a:r>
              <a:rPr lang="en-US" sz="2400" dirty="0">
                <a:latin typeface="Century Gothic" charset="0"/>
              </a:rPr>
              <a:t>Reporting</a:t>
            </a:r>
            <a:endParaRPr lang="en-US" dirty="0">
              <a:latin typeface="Century Gothic" charset="0"/>
            </a:endParaRPr>
          </a:p>
          <a:p>
            <a:pPr lvl="1">
              <a:buFont typeface="Arial" charset="0"/>
              <a:buNone/>
            </a:pPr>
            <a:r>
              <a:rPr lang="en-US" sz="2800" dirty="0">
                <a:latin typeface="Century Gothic" charset="0"/>
              </a:rPr>
              <a:t>                …research or research results.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42"/>
    </mc:Choice>
    <mc:Fallback xmlns="">
      <p:transition spd="slow" advTm="19742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The goal of your RCR training:</a:t>
            </a:r>
          </a:p>
        </p:txBody>
      </p:sp>
      <p:sp>
        <p:nvSpPr>
          <p:cNvPr id="46082" name="Content Placeholder 5"/>
          <p:cNvSpPr>
            <a:spLocks noGrp="1"/>
          </p:cNvSpPr>
          <p:nvPr>
            <p:ph idx="1"/>
          </p:nvPr>
        </p:nvSpPr>
        <p:spPr>
          <a:xfrm>
            <a:off x="76200" y="2133600"/>
            <a:ext cx="5486400" cy="3886200"/>
          </a:xfrm>
        </p:spPr>
        <p:txBody>
          <a:bodyPr/>
          <a:lstStyle/>
          <a:p>
            <a:pPr>
              <a:lnSpc>
                <a:spcPts val="2400"/>
              </a:lnSpc>
              <a:defRPr/>
            </a:pPr>
            <a:r>
              <a:rPr lang="en-US" sz="2000" b="1" dirty="0">
                <a:latin typeface="Century Gothic" charset="0"/>
              </a:rPr>
              <a:t>Acquisition and Management of Data</a:t>
            </a:r>
          </a:p>
          <a:p>
            <a:pPr>
              <a:lnSpc>
                <a:spcPts val="2400"/>
              </a:lnSpc>
              <a:defRPr/>
            </a:pPr>
            <a:r>
              <a:rPr lang="en-US" sz="2000" b="1" dirty="0">
                <a:latin typeface="Century Gothic" charset="0"/>
              </a:rPr>
              <a:t>Collaborative Science</a:t>
            </a:r>
          </a:p>
          <a:p>
            <a:pPr>
              <a:lnSpc>
                <a:spcPts val="2400"/>
              </a:lnSpc>
              <a:defRPr/>
            </a:pPr>
            <a:r>
              <a:rPr lang="en-US" sz="2000" b="1" dirty="0">
                <a:latin typeface="Century Gothic" charset="0"/>
              </a:rPr>
              <a:t>Conflicts of Interest and Time</a:t>
            </a:r>
          </a:p>
          <a:p>
            <a:pPr>
              <a:lnSpc>
                <a:spcPts val="2400"/>
              </a:lnSpc>
              <a:defRPr/>
            </a:pPr>
            <a:r>
              <a:rPr lang="en-US" sz="2000" b="1" dirty="0">
                <a:latin typeface="Century Gothic" charset="0"/>
              </a:rPr>
              <a:t>Mentoring</a:t>
            </a:r>
          </a:p>
          <a:p>
            <a:pPr>
              <a:lnSpc>
                <a:spcPts val="2400"/>
              </a:lnSpc>
              <a:defRPr/>
            </a:pPr>
            <a:r>
              <a:rPr lang="en-US" sz="2000" b="1" dirty="0">
                <a:latin typeface="Century Gothic" charset="0"/>
              </a:rPr>
              <a:t>Peer Review</a:t>
            </a:r>
          </a:p>
          <a:p>
            <a:pPr>
              <a:lnSpc>
                <a:spcPts val="2400"/>
              </a:lnSpc>
              <a:defRPr/>
            </a:pPr>
            <a:r>
              <a:rPr lang="en-US" sz="2000" b="1" dirty="0">
                <a:solidFill>
                  <a:schemeClr val="tx1"/>
                </a:solidFill>
                <a:latin typeface="Century Gothic" charset="0"/>
              </a:rPr>
              <a:t>Research Misconduct</a:t>
            </a:r>
          </a:p>
          <a:p>
            <a:pPr>
              <a:lnSpc>
                <a:spcPts val="2400"/>
              </a:lnSpc>
              <a:defRPr/>
            </a:pPr>
            <a:r>
              <a:rPr lang="en-US" sz="2000" b="1" dirty="0">
                <a:latin typeface="Century Gothic" charset="0"/>
              </a:rPr>
              <a:t>Responsible Authorship and Publication</a:t>
            </a:r>
          </a:p>
          <a:p>
            <a:pPr>
              <a:lnSpc>
                <a:spcPts val="2400"/>
              </a:lnSpc>
              <a:defRPr/>
            </a:pPr>
            <a:r>
              <a:rPr lang="en-US" sz="2000" b="1" dirty="0">
                <a:latin typeface="Century Gothic" charset="0"/>
              </a:rPr>
              <a:t>Scientists as Responsible Members</a:t>
            </a:r>
            <a:br>
              <a:rPr lang="en-US" sz="2000" b="1" dirty="0">
                <a:latin typeface="Century Gothic" charset="0"/>
              </a:rPr>
            </a:br>
            <a:r>
              <a:rPr lang="en-US" sz="2000" b="1" dirty="0">
                <a:latin typeface="Century Gothic" charset="0"/>
              </a:rPr>
              <a:t>   of Society</a:t>
            </a:r>
          </a:p>
          <a:p>
            <a:pPr>
              <a:lnSpc>
                <a:spcPts val="2400"/>
              </a:lnSpc>
              <a:defRPr/>
            </a:pPr>
            <a:r>
              <a:rPr lang="en-US" sz="2000" b="1" dirty="0">
                <a:latin typeface="Century Gothic" charset="0"/>
              </a:rPr>
              <a:t>Use of Animals in Research</a:t>
            </a:r>
          </a:p>
          <a:p>
            <a:pPr>
              <a:lnSpc>
                <a:spcPts val="2400"/>
              </a:lnSpc>
              <a:defRPr/>
            </a:pPr>
            <a:r>
              <a:rPr lang="en-US" sz="2000" b="1" dirty="0">
                <a:latin typeface="Century Gothic" charset="0"/>
              </a:rPr>
              <a:t>Use of Humans in Research</a:t>
            </a:r>
          </a:p>
        </p:txBody>
      </p:sp>
      <p:pic>
        <p:nvPicPr>
          <p:cNvPr id="2662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3741521"/>
            <a:ext cx="3124200" cy="220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ight Brace 38"/>
          <p:cNvSpPr/>
          <p:nvPr/>
        </p:nvSpPr>
        <p:spPr>
          <a:xfrm>
            <a:off x="5181600" y="2286000"/>
            <a:ext cx="533400" cy="3733800"/>
          </a:xfrm>
          <a:prstGeom prst="rightBrac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4E85FD-FA41-8B49-A488-FDB67012F937}"/>
              </a:ext>
            </a:extLst>
          </p:cNvPr>
          <p:cNvSpPr/>
          <p:nvPr/>
        </p:nvSpPr>
        <p:spPr>
          <a:xfrm>
            <a:off x="6172200" y="2341882"/>
            <a:ext cx="2477153" cy="13234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Provide you with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tools to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anticipate matters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arising in these areas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77"/>
    </mc:Choice>
    <mc:Fallback xmlns="">
      <p:transition spd="slow" advTm="1907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42938" y="4648200"/>
            <a:ext cx="6553200" cy="4572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ea typeface="+mn-ea"/>
                <a:cs typeface="+mn-cs"/>
              </a:rPr>
              <a:t>Biomedical Graduate Studies</a:t>
            </a:r>
          </a:p>
        </p:txBody>
      </p:sp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604838" y="3227388"/>
            <a:ext cx="66294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Calibri" charset="0"/>
                <a:ea typeface="+mj-ea"/>
                <a:cs typeface="+mj-cs"/>
              </a:rPr>
              <a:t>responsible conduct of research (RCR)</a:t>
            </a: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2895600" y="5715000"/>
            <a:ext cx="63246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Arial" charset="0"/>
                <a:cs typeface="Arial" charset="0"/>
              </a:rPr>
              <a:t>Steve DiNardo</a:t>
            </a:r>
          </a:p>
          <a:p>
            <a:pPr eaLnBrk="1" hangingPunct="1"/>
            <a:r>
              <a:rPr lang="en-US" sz="1600" dirty="0">
                <a:latin typeface="Arial" charset="0"/>
                <a:cs typeface="Arial" charset="0"/>
              </a:rPr>
              <a:t>Director, Training Support and Career Development, BGS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661239-7C53-C14C-AE37-C1DACC78AA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305" y="494348"/>
            <a:ext cx="3373404" cy="17916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853140-DF7A-B74E-8F65-2C975D3013F7}"/>
              </a:ext>
            </a:extLst>
          </p:cNvPr>
          <p:cNvSpPr txBox="1"/>
          <p:nvPr/>
        </p:nvSpPr>
        <p:spPr>
          <a:xfrm>
            <a:off x="10129838" y="3929063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643"/>
    </mc:Choice>
    <mc:Fallback xmlns="">
      <p:transition spd="slow" advTm="28643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RCR will be continual during your time here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441325" y="1447800"/>
            <a:ext cx="8229600" cy="3124200"/>
          </a:xfrm>
        </p:spPr>
        <p:txBody>
          <a:bodyPr/>
          <a:lstStyle/>
          <a:p>
            <a:pPr lvl="1"/>
            <a:endParaRPr lang="en-US" sz="2400" b="1" dirty="0">
              <a:solidFill>
                <a:srgbClr val="FF0000"/>
              </a:solidFill>
              <a:latin typeface="Century Gothic" charset="0"/>
            </a:endParaRPr>
          </a:p>
          <a:p>
            <a:pPr lvl="1"/>
            <a:r>
              <a:rPr lang="en-US" sz="2400" b="1" dirty="0">
                <a:solidFill>
                  <a:srgbClr val="FF0000"/>
                </a:solidFill>
                <a:latin typeface="Century Gothic" charset="0"/>
              </a:rPr>
              <a:t>On-line instruction</a:t>
            </a:r>
            <a:r>
              <a:rPr lang="en-US" sz="2400" dirty="0">
                <a:latin typeface="Century Gothic" charset="0"/>
              </a:rPr>
              <a:t> in Years 1–4</a:t>
            </a:r>
          </a:p>
          <a:p>
            <a:pPr lvl="1"/>
            <a:endParaRPr lang="en-US" sz="2400" b="1" dirty="0">
              <a:solidFill>
                <a:srgbClr val="FF0000"/>
              </a:solidFill>
              <a:latin typeface="Century Gothic" charset="0"/>
            </a:endParaRPr>
          </a:p>
          <a:p>
            <a:pPr lvl="1"/>
            <a:r>
              <a:rPr lang="en-US" sz="2400" b="1" dirty="0">
                <a:solidFill>
                  <a:srgbClr val="FF0000"/>
                </a:solidFill>
                <a:latin typeface="Century Gothic" charset="0"/>
              </a:rPr>
              <a:t>Workshops based on Case studies </a:t>
            </a:r>
            <a:r>
              <a:rPr lang="en-US" sz="2400" dirty="0">
                <a:latin typeface="Century Gothic" charset="0"/>
              </a:rPr>
              <a:t>in Years 2–4</a:t>
            </a:r>
          </a:p>
          <a:p>
            <a:pPr lvl="2"/>
            <a:r>
              <a:rPr lang="en-US" sz="2000" dirty="0">
                <a:latin typeface="Century Gothic" charset="0"/>
              </a:rPr>
              <a:t>Year 2: Research misconduct, Data management; 	Promoting </a:t>
            </a:r>
            <a:r>
              <a:rPr lang="en-US" sz="2000" dirty="0"/>
              <a:t>Safe Workplace Culture</a:t>
            </a:r>
            <a:endParaRPr lang="en-US" sz="2000" dirty="0">
              <a:latin typeface="Century Gothic" charset="0"/>
            </a:endParaRPr>
          </a:p>
          <a:p>
            <a:pPr lvl="2"/>
            <a:r>
              <a:rPr lang="en-US" sz="2000" dirty="0">
                <a:latin typeface="Century Gothic" charset="0"/>
              </a:rPr>
              <a:t>Year 3: Collaborative Science, Mentorship, Animal and 		Human Subjects</a:t>
            </a:r>
          </a:p>
          <a:p>
            <a:pPr lvl="2"/>
            <a:r>
              <a:rPr lang="en-US" sz="2000" dirty="0">
                <a:latin typeface="Century Gothic" charset="0"/>
              </a:rPr>
              <a:t>Year 4: Conflict of interest, Responsible authorship/</a:t>
            </a:r>
            <a:br>
              <a:rPr lang="en-US" sz="2000" dirty="0">
                <a:latin typeface="Century Gothic" charset="0"/>
              </a:rPr>
            </a:br>
            <a:r>
              <a:rPr lang="en-US" sz="2000" dirty="0">
                <a:latin typeface="Century Gothic" charset="0"/>
              </a:rPr>
              <a:t>    		publication, Peer review</a:t>
            </a:r>
          </a:p>
          <a:p>
            <a:pPr lvl="1"/>
            <a:endParaRPr lang="en-US" sz="2400" b="1" dirty="0">
              <a:solidFill>
                <a:srgbClr val="FF0000"/>
              </a:solidFill>
              <a:latin typeface="Century Gothic" charset="0"/>
            </a:endParaRPr>
          </a:p>
          <a:p>
            <a:pPr lvl="1"/>
            <a:r>
              <a:rPr lang="en-US" sz="2400" b="1" dirty="0">
                <a:solidFill>
                  <a:srgbClr val="FF0000"/>
                </a:solidFill>
                <a:latin typeface="Century Gothic" charset="0"/>
              </a:rPr>
              <a:t>RCR-focused lab meetings</a:t>
            </a:r>
            <a:r>
              <a:rPr lang="en-US" sz="2400" dirty="0">
                <a:latin typeface="Century Gothic" charset="0"/>
              </a:rPr>
              <a:t> in Years 3–5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193151-2FF9-704B-864C-C9CDFA870528}"/>
              </a:ext>
            </a:extLst>
          </p:cNvPr>
          <p:cNvSpPr/>
          <p:nvPr/>
        </p:nvSpPr>
        <p:spPr>
          <a:xfrm>
            <a:off x="26324" y="6019800"/>
            <a:ext cx="88890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entury Gothic" charset="0"/>
              </a:rPr>
              <a:t>BGS provides a </a:t>
            </a:r>
            <a:r>
              <a:rPr lang="en-US" b="1" dirty="0">
                <a:latin typeface="Century Gothic" charset="0"/>
              </a:rPr>
              <a:t>Resource</a:t>
            </a:r>
            <a:r>
              <a:rPr lang="en-US" dirty="0">
                <a:latin typeface="Century Gothic" charset="0"/>
              </a:rPr>
              <a:t> for you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67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149"/>
    </mc:Choice>
    <mc:Fallback xmlns="">
      <p:transition spd="slow" advTm="851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E0A90-6F9F-E943-8339-57CCC6C9D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BGS RCR/SRR Website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E628CC-9016-3D44-B22C-9809DBC9F4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65" y="1752600"/>
            <a:ext cx="8549135" cy="4800600"/>
          </a:xfrm>
        </p:spPr>
      </p:pic>
      <p:sp>
        <p:nvSpPr>
          <p:cNvPr id="4" name="Left Arrow 3">
            <a:extLst>
              <a:ext uri="{FF2B5EF4-FFF2-40B4-BE49-F238E27FC236}">
                <a16:creationId xmlns:a16="http://schemas.microsoft.com/office/drawing/2014/main" id="{C3E286A2-366F-1548-9781-CA136E50D7BD}"/>
              </a:ext>
            </a:extLst>
          </p:cNvPr>
          <p:cNvSpPr/>
          <p:nvPr/>
        </p:nvSpPr>
        <p:spPr>
          <a:xfrm>
            <a:off x="1752600" y="4000500"/>
            <a:ext cx="6096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1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69"/>
    </mc:Choice>
    <mc:Fallback xmlns="">
      <p:transition spd="slow" advTm="7769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E0A90-6F9F-E943-8339-57CCC6C9D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BGS RCR/SRR Website</a:t>
            </a:r>
            <a:br>
              <a:rPr lang="en-US" dirty="0"/>
            </a:br>
            <a:r>
              <a:rPr lang="en-US" sz="1400" cap="none" dirty="0"/>
              <a:t>http://</a:t>
            </a:r>
            <a:r>
              <a:rPr lang="en-US" sz="1400" cap="none" dirty="0" err="1"/>
              <a:t>bit.ly</a:t>
            </a:r>
            <a:r>
              <a:rPr lang="en-US" sz="1400" cap="none" dirty="0"/>
              <a:t>/BGS_RCR_UPENN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4C16814-2523-5746-86E8-0B5D6556C4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" y="1752599"/>
            <a:ext cx="8549640" cy="4881739"/>
          </a:xfr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5D3646B-0EF0-3C44-B1D3-D76E8F51A5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05255" y="304800"/>
            <a:ext cx="1295400" cy="1295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BC3B59-AD83-014A-8008-66F2DE8F0887}"/>
              </a:ext>
            </a:extLst>
          </p:cNvPr>
          <p:cNvSpPr txBox="1"/>
          <p:nvPr/>
        </p:nvSpPr>
        <p:spPr>
          <a:xfrm>
            <a:off x="5614555" y="3505200"/>
            <a:ext cx="2438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7030A0"/>
                </a:solidFill>
              </a:rPr>
              <a:t>Sydney Cason; </a:t>
            </a:r>
          </a:p>
          <a:p>
            <a:pPr algn="ctr"/>
            <a:r>
              <a:rPr lang="en-US" sz="2000" b="1" dirty="0">
                <a:solidFill>
                  <a:srgbClr val="7030A0"/>
                </a:solidFill>
              </a:rPr>
              <a:t>Alice </a:t>
            </a:r>
            <a:r>
              <a:rPr lang="en-US" sz="2000" b="1" dirty="0" err="1">
                <a:solidFill>
                  <a:srgbClr val="7030A0"/>
                </a:solidFill>
              </a:rPr>
              <a:t>Sukhina</a:t>
            </a:r>
            <a:r>
              <a:rPr lang="en-US" sz="2000" b="1" dirty="0">
                <a:solidFill>
                  <a:srgbClr val="7030A0"/>
                </a:solidFill>
              </a:rPr>
              <a:t>; Mary Putt &amp; </a:t>
            </a:r>
          </a:p>
          <a:p>
            <a:pPr algn="ctr"/>
            <a:r>
              <a:rPr lang="en-US" sz="2000" b="1" dirty="0">
                <a:solidFill>
                  <a:srgbClr val="7030A0"/>
                </a:solidFill>
              </a:rPr>
              <a:t>Ben Voight:</a:t>
            </a:r>
          </a:p>
          <a:p>
            <a:pPr algn="ctr"/>
            <a:endParaRPr lang="en-US" sz="2000" b="1" dirty="0">
              <a:solidFill>
                <a:srgbClr val="7030A0"/>
              </a:solidFill>
            </a:endParaRPr>
          </a:p>
          <a:p>
            <a:pPr algn="ctr"/>
            <a:r>
              <a:rPr lang="en-US" sz="2000" dirty="0"/>
              <a:t>Updated narratives reflecting real-lab-life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886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849"/>
    </mc:Choice>
    <mc:Fallback xmlns="">
      <p:transition spd="slow" advTm="298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E0A90-6F9F-E943-8339-57CCC6C9D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NIH RCR Resources</a:t>
            </a:r>
            <a:br>
              <a:rPr lang="en-US" dirty="0"/>
            </a:br>
            <a:r>
              <a:rPr lang="en-US" sz="2200" cap="none" dirty="0"/>
              <a:t>		</a:t>
            </a:r>
            <a:r>
              <a:rPr lang="en-US" sz="2000" cap="none" dirty="0"/>
              <a:t>http://</a:t>
            </a:r>
            <a:r>
              <a:rPr lang="en-US" sz="2000" cap="none" dirty="0" err="1"/>
              <a:t>bit.ly</a:t>
            </a:r>
            <a:r>
              <a:rPr lang="en-US" sz="2000" cap="none" dirty="0"/>
              <a:t>/NIH_RCR</a:t>
            </a:r>
            <a:r>
              <a:rPr lang="en-US" sz="2200" cap="none" dirty="0"/>
              <a:t>	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1A059A-7CEB-BA49-ADAE-5354E540BA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893" y="368171"/>
            <a:ext cx="1193929" cy="1193929"/>
          </a:xfrm>
          <a:prstGeom prst="rect">
            <a:avLst/>
          </a:prstGeom>
        </p:spPr>
      </p:pic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3D3CE26-DF77-4253-80E6-0996D057CF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325" y="1776608"/>
            <a:ext cx="6705600" cy="474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46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40"/>
    </mc:Choice>
    <mc:Fallback xmlns="">
      <p:transition spd="slow" advTm="894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E7268-EF77-2B43-83BA-F86A3228A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 Sum up: </a:t>
            </a:r>
            <a:br>
              <a:rPr lang="en-US" dirty="0"/>
            </a:br>
            <a:r>
              <a:rPr lang="en-US" dirty="0"/>
              <a:t>these ARE </a:t>
            </a:r>
            <a:r>
              <a:rPr lang="en-US" dirty="0">
                <a:solidFill>
                  <a:srgbClr val="FF0000"/>
                </a:solidFill>
              </a:rPr>
              <a:t>your</a:t>
            </a:r>
            <a:r>
              <a:rPr lang="en-US" dirty="0"/>
              <a:t> QUALITIES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74C91-980B-B74C-BAA2-479F23E93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53000"/>
          </a:xfrm>
        </p:spPr>
        <p:txBody>
          <a:bodyPr/>
          <a:lstStyle/>
          <a:p>
            <a:r>
              <a:rPr lang="en-US" b="1" dirty="0"/>
              <a:t>HONESTY</a:t>
            </a:r>
            <a:r>
              <a:rPr lang="en-US" dirty="0"/>
              <a:t> — conveying information truthfully and honoring commitments,</a:t>
            </a:r>
          </a:p>
          <a:p>
            <a:endParaRPr lang="en-US" b="1" dirty="0"/>
          </a:p>
          <a:p>
            <a:r>
              <a:rPr lang="en-US" b="1" dirty="0"/>
              <a:t>ACCURACY</a:t>
            </a:r>
            <a:r>
              <a:rPr lang="en-US" dirty="0"/>
              <a:t>— reporting findings precisely and taking care to avoid errors,</a:t>
            </a:r>
          </a:p>
          <a:p>
            <a:endParaRPr lang="en-US" b="1" dirty="0"/>
          </a:p>
          <a:p>
            <a:r>
              <a:rPr lang="en-US" b="1" dirty="0"/>
              <a:t>EFFICIENCY</a:t>
            </a:r>
            <a:r>
              <a:rPr lang="en-US" dirty="0"/>
              <a:t>— using resources wisely and avoiding waste, and</a:t>
            </a:r>
          </a:p>
          <a:p>
            <a:endParaRPr lang="en-US" b="1" dirty="0"/>
          </a:p>
          <a:p>
            <a:r>
              <a:rPr lang="en-US" b="1" dirty="0"/>
              <a:t>OBJECTIVITY</a:t>
            </a:r>
            <a:r>
              <a:rPr lang="en-US" dirty="0"/>
              <a:t>— letting the facts speak for themselves and avoiding improper bias.</a:t>
            </a:r>
          </a:p>
          <a:p>
            <a:pPr marL="114300" indent="0">
              <a:buNone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6949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056"/>
    </mc:Choice>
    <mc:Fallback xmlns="">
      <p:transition spd="slow" advTm="34056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E7268-EF77-2B43-83BA-F86A3228A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YOUR GOALs: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74C91-980B-B74C-BAA2-479F23E93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53000"/>
          </a:xfrm>
        </p:spPr>
        <p:txBody>
          <a:bodyPr/>
          <a:lstStyle/>
          <a:p>
            <a:pPr marL="114300" indent="0">
              <a:buNone/>
            </a:pP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E68D24-1EA0-104E-86F9-84924B87B0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00" y="2667000"/>
            <a:ext cx="2425700" cy="2565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A1E8560-24B2-7541-B748-3236E43C40F0}"/>
              </a:ext>
            </a:extLst>
          </p:cNvPr>
          <p:cNvSpPr/>
          <p:nvPr/>
        </p:nvSpPr>
        <p:spPr>
          <a:xfrm>
            <a:off x="447221" y="1969690"/>
            <a:ext cx="83612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CREATING YOUR ‘PROFESSIONAL SELF’: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878E38-CFA6-9241-807A-6435F7112309}"/>
              </a:ext>
            </a:extLst>
          </p:cNvPr>
          <p:cNvSpPr/>
          <p:nvPr/>
        </p:nvSpPr>
        <p:spPr>
          <a:xfrm>
            <a:off x="3394242" y="3352800"/>
            <a:ext cx="1177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Be here</a:t>
            </a:r>
            <a:endParaRPr lang="en-US" dirty="0"/>
          </a:p>
        </p:txBody>
      </p: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E2D6CFBB-63E6-7240-A7B9-492F4C9054B7}"/>
              </a:ext>
            </a:extLst>
          </p:cNvPr>
          <p:cNvCxnSpPr>
            <a:cxnSpLocks/>
          </p:cNvCxnSpPr>
          <p:nvPr/>
        </p:nvCxnSpPr>
        <p:spPr>
          <a:xfrm>
            <a:off x="4572000" y="3650576"/>
            <a:ext cx="2963635" cy="849878"/>
          </a:xfrm>
          <a:prstGeom prst="bentConnector3">
            <a:avLst>
              <a:gd name="adj1" fmla="val 50000"/>
            </a:avLst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3CAB3F6-5A4E-144D-B782-10CA7E33A1B9}"/>
              </a:ext>
            </a:extLst>
          </p:cNvPr>
          <p:cNvSpPr/>
          <p:nvPr/>
        </p:nvSpPr>
        <p:spPr>
          <a:xfrm>
            <a:off x="1024037" y="2694717"/>
            <a:ext cx="48582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Be the right shoulders to stand on!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00F340-861F-BF4C-A386-9E2EF7CF1518}"/>
              </a:ext>
            </a:extLst>
          </p:cNvPr>
          <p:cNvSpPr txBox="1"/>
          <p:nvPr/>
        </p:nvSpPr>
        <p:spPr>
          <a:xfrm>
            <a:off x="1148312" y="4913718"/>
            <a:ext cx="38779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By carrying out your science:</a:t>
            </a:r>
          </a:p>
          <a:p>
            <a:pPr algn="ctr"/>
            <a:r>
              <a:rPr lang="en-US" b="1" dirty="0"/>
              <a:t>	Responsibly</a:t>
            </a:r>
          </a:p>
          <a:p>
            <a:pPr algn="ctr"/>
            <a:r>
              <a:rPr lang="en-US" b="1" dirty="0"/>
              <a:t>	Reproducibly</a:t>
            </a:r>
          </a:p>
          <a:p>
            <a:pPr algn="ctr"/>
            <a:r>
              <a:rPr lang="en-US" b="1" dirty="0"/>
              <a:t>		&amp; with Rigor!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870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574"/>
    </mc:Choice>
    <mc:Fallback xmlns="">
      <p:transition spd="slow" advTm="325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E7268-EF77-2B43-83BA-F86A3228A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0" y="381000"/>
            <a:ext cx="8261350" cy="1039812"/>
          </a:xfrm>
        </p:spPr>
        <p:txBody>
          <a:bodyPr>
            <a:normAutofit fontScale="90000"/>
          </a:bodyPr>
          <a:lstStyle/>
          <a:p>
            <a:r>
              <a:rPr lang="en-US" sz="2700" b="1" baseline="30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baseline="30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sz="2700" b="1" baseline="300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BGSOrientation</a:t>
            </a:r>
            <a:r>
              <a:rPr lang="en-US" sz="2700" b="1" baseline="30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#PENNBGS4U</a:t>
            </a:r>
            <a:br>
              <a:rPr lang="en-US" sz="3100" baseline="30000" dirty="0">
                <a:solidFill>
                  <a:srgbClr val="65778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/>
              <a:t>Today’s program:</a:t>
            </a:r>
            <a:br>
              <a:rPr lang="en-US" dirty="0"/>
            </a:br>
            <a:endParaRPr 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74C91-980B-B74C-BAA2-479F23E93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53000"/>
          </a:xfrm>
        </p:spPr>
        <p:txBody>
          <a:bodyPr/>
          <a:lstStyle/>
          <a:p>
            <a:r>
              <a:rPr lang="en-US" b="1" dirty="0"/>
              <a:t>Responsible Research </a:t>
            </a:r>
            <a:r>
              <a:rPr lang="en-US" dirty="0"/>
              <a:t> — Steve, ~25min</a:t>
            </a:r>
          </a:p>
          <a:p>
            <a:pPr lvl="1"/>
            <a:r>
              <a:rPr lang="en-US" dirty="0"/>
              <a:t>Theme:    Starting your Professional </a:t>
            </a:r>
            <a:r>
              <a:rPr lang="en-US"/>
              <a:t>Life off with </a:t>
            </a:r>
            <a:r>
              <a:rPr lang="en-US" dirty="0"/>
              <a:t>Rigor</a:t>
            </a:r>
          </a:p>
          <a:p>
            <a:endParaRPr lang="en-US" b="1" dirty="0"/>
          </a:p>
          <a:p>
            <a:r>
              <a:rPr lang="en-US" b="1" dirty="0"/>
              <a:t>Community for Rigor </a:t>
            </a:r>
            <a:r>
              <a:rPr lang="en-US" dirty="0"/>
              <a:t>— A brief introduction</a:t>
            </a:r>
          </a:p>
          <a:p>
            <a:pPr lvl="1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Theme:   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Be Attentive to our Biases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b="1" dirty="0"/>
          </a:p>
          <a:p>
            <a:r>
              <a:rPr lang="en-US" b="1" dirty="0"/>
              <a:t>Experimental Design </a:t>
            </a:r>
            <a:r>
              <a:rPr lang="en-US" dirty="0"/>
              <a:t>— Kurt Engleka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Theme:   </a:t>
            </a:r>
            <a:r>
              <a:rPr lang="en-US" dirty="0">
                <a:solidFill>
                  <a:srgbClr val="00B050"/>
                </a:solidFill>
              </a:rPr>
              <a:t>Good Design Saves Time</a:t>
            </a:r>
          </a:p>
          <a:p>
            <a:pPr marL="411163" lvl="1" indent="0">
              <a:buNone/>
            </a:pPr>
            <a:br>
              <a:rPr lang="en-US" dirty="0"/>
            </a:br>
            <a:r>
              <a:rPr lang="en-US" dirty="0"/>
              <a:t> </a:t>
            </a:r>
          </a:p>
          <a:p>
            <a:pPr marL="114300" indent="0">
              <a:buNone/>
            </a:pPr>
            <a:endParaRPr 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475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75"/>
    </mc:Choice>
    <mc:Fallback xmlns="">
      <p:transition spd="slow" advTm="2747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E7268-EF77-2B43-83BA-F86A3228A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YOUR GOALs this YEAR?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74C91-980B-B74C-BAA2-479F23E93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52400" y="1752600"/>
            <a:ext cx="9220200" cy="4953000"/>
          </a:xfrm>
        </p:spPr>
        <p:txBody>
          <a:bodyPr/>
          <a:lstStyle/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 a nutshell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DO ‘GOOD’ SCIENCE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Your future self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HELP OTHERS IDENTIFY AND DO ‘GOOD’ SCIENCE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14300" indent="0">
              <a:buNone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All of that while CREATING YOUR ‘PROFESSIONAL SELF’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endParaRPr lang="en-US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86708B-0910-D641-92A0-10573DB16518}"/>
              </a:ext>
            </a:extLst>
          </p:cNvPr>
          <p:cNvSpPr txBox="1"/>
          <p:nvPr/>
        </p:nvSpPr>
        <p:spPr>
          <a:xfrm>
            <a:off x="8034057" y="1261646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pause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813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032"/>
    </mc:Choice>
    <mc:Fallback xmlns="">
      <p:transition spd="slow" advTm="1220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E7268-EF77-2B43-83BA-F86A3228A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Science is a unique Enterprise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74C91-980B-B74C-BAA2-479F23E93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53000"/>
          </a:xfrm>
        </p:spPr>
        <p:txBody>
          <a:bodyPr/>
          <a:lstStyle/>
          <a:p>
            <a:pPr marL="11430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Science research requires that we stand on the shoulders of those who came before.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E68D24-1EA0-104E-86F9-84924B87B0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318" y="2667000"/>
            <a:ext cx="2425700" cy="2565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718CAFF-9E72-1F4C-B2C1-5C28DFFC7D54}"/>
              </a:ext>
            </a:extLst>
          </p:cNvPr>
          <p:cNvSpPr/>
          <p:nvPr/>
        </p:nvSpPr>
        <p:spPr>
          <a:xfrm>
            <a:off x="246460" y="3727332"/>
            <a:ext cx="5827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NEED TO  IDENTIFY ‘GOOD’ SCIENCE.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5F76DD-FF4D-8D4E-AF2C-6C5D36CAB670}"/>
              </a:ext>
            </a:extLst>
          </p:cNvPr>
          <p:cNvSpPr/>
          <p:nvPr/>
        </p:nvSpPr>
        <p:spPr>
          <a:xfrm>
            <a:off x="467960" y="2948546"/>
            <a:ext cx="5676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But, how do you pick the right shoulders?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00F340-861F-BF4C-A386-9E2EF7CF1518}"/>
              </a:ext>
            </a:extLst>
          </p:cNvPr>
          <p:cNvSpPr txBox="1"/>
          <p:nvPr/>
        </p:nvSpPr>
        <p:spPr>
          <a:xfrm>
            <a:off x="394413" y="4381864"/>
            <a:ext cx="45881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That is science that </a:t>
            </a:r>
            <a:r>
              <a:rPr lang="en-US"/>
              <a:t>was carried out:</a:t>
            </a:r>
            <a:endParaRPr lang="en-US" dirty="0"/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Responsibly</a:t>
            </a: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Reproducibly</a:t>
            </a: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&amp; with Rigor.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47DA976-6391-B140-9B33-1B7696763020}"/>
              </a:ext>
            </a:extLst>
          </p:cNvPr>
          <p:cNvSpPr/>
          <p:nvPr/>
        </p:nvSpPr>
        <p:spPr>
          <a:xfrm>
            <a:off x="165195" y="5961932"/>
            <a:ext cx="8978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RCR training provides you with tools to recognize those qualities.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EE7725-DE1A-D949-85A7-15B40A1BFCFA}"/>
              </a:ext>
            </a:extLst>
          </p:cNvPr>
          <p:cNvSpPr txBox="1"/>
          <p:nvPr/>
        </p:nvSpPr>
        <p:spPr>
          <a:xfrm>
            <a:off x="160478" y="6426099"/>
            <a:ext cx="3793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blog.yorksj.ac.uk</a:t>
            </a:r>
            <a:r>
              <a:rPr lang="en-US" sz="1200" dirty="0"/>
              <a:t>/</a:t>
            </a:r>
            <a:r>
              <a:rPr lang="en-US" sz="1200" dirty="0" err="1"/>
              <a:t>moodle</a:t>
            </a:r>
            <a:r>
              <a:rPr lang="en-US" sz="1200" dirty="0"/>
              <a:t>/files/2014/05/</a:t>
            </a:r>
            <a:r>
              <a:rPr lang="en-US" sz="1200" dirty="0" err="1"/>
              <a:t>LAWW.jpg</a:t>
            </a:r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944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393"/>
    </mc:Choice>
    <mc:Fallback xmlns="">
      <p:transition spd="slow" advTm="683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4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E7268-EF77-2B43-83BA-F86A3228A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beauty: it’s a cycle!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74C91-980B-B74C-BAA2-479F23E93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530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executing ‘GOOD’ science …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E68D24-1EA0-104E-86F9-84924B87B0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00" y="2667000"/>
            <a:ext cx="2425700" cy="2565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A1E8560-24B2-7541-B748-3236E43C40F0}"/>
              </a:ext>
            </a:extLst>
          </p:cNvPr>
          <p:cNvSpPr/>
          <p:nvPr/>
        </p:nvSpPr>
        <p:spPr>
          <a:xfrm>
            <a:off x="588060" y="2309864"/>
            <a:ext cx="64985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And creating your ‘professional’ self …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878E38-CFA6-9241-807A-6435F7112309}"/>
              </a:ext>
            </a:extLst>
          </p:cNvPr>
          <p:cNvSpPr/>
          <p:nvPr/>
        </p:nvSpPr>
        <p:spPr>
          <a:xfrm>
            <a:off x="3333402" y="4110335"/>
            <a:ext cx="18481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You are here</a:t>
            </a:r>
            <a:endParaRPr lang="en-US" dirty="0"/>
          </a:p>
        </p:txBody>
      </p: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E2D6CFBB-63E6-7240-A7B9-492F4C9054B7}"/>
              </a:ext>
            </a:extLst>
          </p:cNvPr>
          <p:cNvCxnSpPr>
            <a:cxnSpLocks/>
          </p:cNvCxnSpPr>
          <p:nvPr/>
        </p:nvCxnSpPr>
        <p:spPr>
          <a:xfrm>
            <a:off x="5089500" y="4362815"/>
            <a:ext cx="2446135" cy="137639"/>
          </a:xfrm>
          <a:prstGeom prst="bentConnector3">
            <a:avLst>
              <a:gd name="adj1" fmla="val 50000"/>
            </a:avLst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3CAB3F6-5A4E-144D-B782-10CA7E33A1B9}"/>
              </a:ext>
            </a:extLst>
          </p:cNvPr>
          <p:cNvSpPr/>
          <p:nvPr/>
        </p:nvSpPr>
        <p:spPr>
          <a:xfrm>
            <a:off x="394321" y="3400036"/>
            <a:ext cx="53859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You </a:t>
            </a:r>
            <a:r>
              <a:rPr lang="en-US" b="1" u="sng" dirty="0"/>
              <a:t>become</a:t>
            </a:r>
            <a:r>
              <a:rPr lang="en-US" b="1" dirty="0"/>
              <a:t> the shoulders to stand on!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00F340-861F-BF4C-A386-9E2EF7CF1518}"/>
              </a:ext>
            </a:extLst>
          </p:cNvPr>
          <p:cNvSpPr txBox="1"/>
          <p:nvPr/>
        </p:nvSpPr>
        <p:spPr>
          <a:xfrm>
            <a:off x="738909" y="4913718"/>
            <a:ext cx="46967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You need to carry out research done:</a:t>
            </a:r>
          </a:p>
          <a:p>
            <a:pPr algn="ctr"/>
            <a:r>
              <a:rPr lang="en-US" b="1" dirty="0"/>
              <a:t>Responsibly</a:t>
            </a:r>
          </a:p>
          <a:p>
            <a:pPr algn="ctr"/>
            <a:r>
              <a:rPr lang="en-US" b="1" dirty="0"/>
              <a:t>Reproducibly</a:t>
            </a:r>
          </a:p>
          <a:p>
            <a:pPr algn="ctr"/>
            <a:r>
              <a:rPr lang="en-US" b="1" dirty="0"/>
              <a:t>&amp; with Rigor!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687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221"/>
    </mc:Choice>
    <mc:Fallback xmlns="">
      <p:transition spd="slow" advTm="402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E7268-EF77-2B43-83BA-F86A3228A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Hold it:      </a:t>
            </a:r>
            <a:r>
              <a:rPr lang="en-US" dirty="0"/>
              <a:t>Let’s Define </a:t>
            </a:r>
            <a:br>
              <a:rPr lang="en-US" dirty="0"/>
            </a:br>
            <a:r>
              <a:rPr lang="en-US" dirty="0"/>
              <a:t>‘Professional self’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E68D24-1EA0-104E-86F9-84924B87B0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00" y="1752600"/>
            <a:ext cx="2425700" cy="25654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4878E38-CFA6-9241-807A-6435F7112309}"/>
              </a:ext>
            </a:extLst>
          </p:cNvPr>
          <p:cNvSpPr/>
          <p:nvPr/>
        </p:nvSpPr>
        <p:spPr>
          <a:xfrm>
            <a:off x="3333402" y="3195935"/>
            <a:ext cx="18481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You are here</a:t>
            </a:r>
            <a:endParaRPr lang="en-US" dirty="0"/>
          </a:p>
        </p:txBody>
      </p: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E2D6CFBB-63E6-7240-A7B9-492F4C9054B7}"/>
              </a:ext>
            </a:extLst>
          </p:cNvPr>
          <p:cNvCxnSpPr>
            <a:cxnSpLocks/>
          </p:cNvCxnSpPr>
          <p:nvPr/>
        </p:nvCxnSpPr>
        <p:spPr>
          <a:xfrm>
            <a:off x="5089500" y="3448415"/>
            <a:ext cx="2446135" cy="137639"/>
          </a:xfrm>
          <a:prstGeom prst="bentConnector3">
            <a:avLst>
              <a:gd name="adj1" fmla="val 50000"/>
            </a:avLst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D509D3B7-DB36-743B-C8F5-2252E7BCEC98}"/>
              </a:ext>
            </a:extLst>
          </p:cNvPr>
          <p:cNvSpPr/>
          <p:nvPr/>
        </p:nvSpPr>
        <p:spPr>
          <a:xfrm>
            <a:off x="531730" y="4153617"/>
            <a:ext cx="754547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Each of you are individuals: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Celebrate that identity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Bring your perspective &amp; life’s experiences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Do not aspire to arbitrary criteria set by anyone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Many scientists will know you ONLY from the quality of your published work – that is the ‘</a:t>
            </a:r>
            <a:r>
              <a:rPr lang="en-US" sz="2000" b="1" dirty="0">
                <a:solidFill>
                  <a:srgbClr val="FF0000"/>
                </a:solidFill>
              </a:rPr>
              <a:t>professional self</a:t>
            </a:r>
            <a:r>
              <a:rPr lang="en-US" sz="2000" b="1" dirty="0"/>
              <a:t>’ I’m talking about.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02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385"/>
    </mc:Choice>
    <mc:Fallback xmlns="">
      <p:transition spd="slow" advTm="13538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E7268-EF77-2B43-83BA-F86A3228A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Essential QUALITIES</a:t>
            </a:r>
            <a:br>
              <a:rPr lang="en-US" dirty="0"/>
            </a:br>
            <a:r>
              <a:rPr lang="en-US" dirty="0"/>
              <a:t>(that </a:t>
            </a:r>
            <a:r>
              <a:rPr lang="en-US" dirty="0" err="1"/>
              <a:t>i</a:t>
            </a:r>
            <a:r>
              <a:rPr lang="en-US" dirty="0"/>
              <a:t> strive for):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74C91-980B-B74C-BAA2-479F23E93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53000"/>
          </a:xfrm>
        </p:spPr>
        <p:txBody>
          <a:bodyPr/>
          <a:lstStyle/>
          <a:p>
            <a:r>
              <a:rPr lang="en-US" b="1" dirty="0"/>
              <a:t>HONESTY</a:t>
            </a:r>
            <a:r>
              <a:rPr lang="en-US" dirty="0"/>
              <a:t> — conveying information truthfully and honoring commitments</a:t>
            </a:r>
          </a:p>
          <a:p>
            <a:endParaRPr lang="en-US" b="1" dirty="0"/>
          </a:p>
          <a:p>
            <a:r>
              <a:rPr lang="en-US" b="1" dirty="0"/>
              <a:t>ACCURACY</a:t>
            </a:r>
            <a:r>
              <a:rPr lang="en-US" dirty="0"/>
              <a:t>— reporting findings precisely and taking care to avoid errors</a:t>
            </a:r>
          </a:p>
          <a:p>
            <a:endParaRPr lang="en-US" b="1" dirty="0"/>
          </a:p>
          <a:p>
            <a:r>
              <a:rPr lang="en-US" b="1" dirty="0"/>
              <a:t>EFFICIENCY</a:t>
            </a:r>
            <a:r>
              <a:rPr lang="en-US" dirty="0"/>
              <a:t>— using resources wisely and avoiding waste, and</a:t>
            </a:r>
          </a:p>
          <a:p>
            <a:endParaRPr lang="en-US" b="1" dirty="0"/>
          </a:p>
          <a:p>
            <a:r>
              <a:rPr lang="en-US" b="1" dirty="0"/>
              <a:t>OBJECTIVITY</a:t>
            </a:r>
            <a:r>
              <a:rPr lang="en-US" dirty="0"/>
              <a:t>— letting the facts speak for themselves and avoiding improper bias.</a:t>
            </a:r>
          </a:p>
          <a:p>
            <a:pPr marL="114300" indent="0">
              <a:buNone/>
            </a:pPr>
            <a:endParaRPr 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2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504"/>
    </mc:Choice>
    <mc:Fallback xmlns="">
      <p:transition spd="slow" advTm="745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604838" y="3227388"/>
            <a:ext cx="66294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Calibri" charset="0"/>
                <a:ea typeface="+mj-ea"/>
                <a:cs typeface="+mj-cs"/>
              </a:rPr>
              <a:t>responsibly conduct research (RCR)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1F3F5D2-BAA6-094A-BA5E-A1B79E098AF0}"/>
              </a:ext>
            </a:extLst>
          </p:cNvPr>
          <p:cNvSpPr txBox="1">
            <a:spLocks/>
          </p:cNvSpPr>
          <p:nvPr/>
        </p:nvSpPr>
        <p:spPr>
          <a:xfrm>
            <a:off x="425450" y="407988"/>
            <a:ext cx="8261350" cy="103981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 anchorCtr="0">
            <a:normAutofit fontScale="9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 cap="all">
                <a:solidFill>
                  <a:schemeClr val="accent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THOSE</a:t>
            </a:r>
          </a:p>
          <a:p>
            <a:r>
              <a:rPr lang="en-US" dirty="0"/>
              <a:t>QUALITIES  are needed to:</a:t>
            </a:r>
          </a:p>
        </p:txBody>
      </p:sp>
    </p:spTree>
    <p:extLst>
      <p:ext uri="{BB962C8B-B14F-4D97-AF65-F5344CB8AC3E}">
        <p14:creationId xmlns:p14="http://schemas.microsoft.com/office/powerpoint/2010/main" val="372489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30"/>
    </mc:Choice>
    <mc:Fallback xmlns="">
      <p:transition spd="slow" advTm="553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areas that require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‘Responsible Conduct’</a:t>
            </a:r>
          </a:p>
        </p:txBody>
      </p:sp>
      <p:sp>
        <p:nvSpPr>
          <p:cNvPr id="46082" name="Content Placeholder 5"/>
          <p:cNvSpPr>
            <a:spLocks noGrp="1"/>
          </p:cNvSpPr>
          <p:nvPr>
            <p:ph idx="1"/>
          </p:nvPr>
        </p:nvSpPr>
        <p:spPr>
          <a:xfrm>
            <a:off x="76200" y="2133600"/>
            <a:ext cx="5486400" cy="3886200"/>
          </a:xfrm>
        </p:spPr>
        <p:txBody>
          <a:bodyPr/>
          <a:lstStyle/>
          <a:p>
            <a:pPr>
              <a:lnSpc>
                <a:spcPts val="2400"/>
              </a:lnSpc>
              <a:defRPr/>
            </a:pPr>
            <a:r>
              <a:rPr lang="en-US" sz="2000" b="1" dirty="0"/>
              <a:t>Acquisition and Management of Data</a:t>
            </a:r>
          </a:p>
          <a:p>
            <a:pPr>
              <a:lnSpc>
                <a:spcPts val="2400"/>
              </a:lnSpc>
              <a:defRPr/>
            </a:pPr>
            <a:r>
              <a:rPr lang="en-US" sz="2000" b="1" dirty="0"/>
              <a:t>Collaborative Science</a:t>
            </a:r>
          </a:p>
          <a:p>
            <a:pPr>
              <a:lnSpc>
                <a:spcPts val="2400"/>
              </a:lnSpc>
              <a:defRPr/>
            </a:pPr>
            <a:r>
              <a:rPr lang="en-US" sz="2000" b="1" dirty="0"/>
              <a:t>Conflicts of Interest and Time</a:t>
            </a:r>
          </a:p>
          <a:p>
            <a:pPr>
              <a:lnSpc>
                <a:spcPts val="2400"/>
              </a:lnSpc>
              <a:defRPr/>
            </a:pPr>
            <a:r>
              <a:rPr lang="en-US" sz="2000" b="1" dirty="0"/>
              <a:t>Mentoring</a:t>
            </a:r>
          </a:p>
          <a:p>
            <a:pPr>
              <a:lnSpc>
                <a:spcPts val="2400"/>
              </a:lnSpc>
              <a:defRPr/>
            </a:pPr>
            <a:r>
              <a:rPr lang="en-US" sz="2000" b="1" dirty="0"/>
              <a:t>Peer Review</a:t>
            </a:r>
          </a:p>
          <a:p>
            <a:pPr>
              <a:lnSpc>
                <a:spcPts val="2400"/>
              </a:lnSpc>
              <a:defRPr/>
            </a:pPr>
            <a:r>
              <a:rPr lang="en-US" sz="2000" b="1" dirty="0">
                <a:solidFill>
                  <a:schemeClr val="tx1"/>
                </a:solidFill>
              </a:rPr>
              <a:t>Research Misconduct</a:t>
            </a:r>
          </a:p>
          <a:p>
            <a:pPr>
              <a:lnSpc>
                <a:spcPts val="2400"/>
              </a:lnSpc>
              <a:defRPr/>
            </a:pPr>
            <a:r>
              <a:rPr lang="en-US" sz="2000" b="1" dirty="0"/>
              <a:t>Responsible Authorship and Publication</a:t>
            </a:r>
          </a:p>
          <a:p>
            <a:pPr>
              <a:lnSpc>
                <a:spcPts val="2400"/>
              </a:lnSpc>
              <a:defRPr/>
            </a:pPr>
            <a:r>
              <a:rPr lang="en-US" sz="2000" b="1" dirty="0"/>
              <a:t>Scientists as Responsible Members</a:t>
            </a:r>
            <a:br>
              <a:rPr lang="en-US" sz="2000" b="1" dirty="0"/>
            </a:br>
            <a:r>
              <a:rPr lang="en-US" sz="2000" b="1" dirty="0"/>
              <a:t>   of Society</a:t>
            </a:r>
          </a:p>
          <a:p>
            <a:pPr>
              <a:lnSpc>
                <a:spcPts val="2400"/>
              </a:lnSpc>
              <a:defRPr/>
            </a:pPr>
            <a:r>
              <a:rPr lang="en-US" sz="2000" b="1" dirty="0"/>
              <a:t>Use of Animals in Research</a:t>
            </a:r>
          </a:p>
          <a:p>
            <a:pPr>
              <a:lnSpc>
                <a:spcPts val="2400"/>
              </a:lnSpc>
              <a:defRPr/>
            </a:pPr>
            <a:r>
              <a:rPr lang="en-US" sz="2000" b="1" dirty="0"/>
              <a:t>Use of Humans in Research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C7748013-FACC-AB4D-A914-F4C6D2B5903A}"/>
              </a:ext>
            </a:extLst>
          </p:cNvPr>
          <p:cNvSpPr/>
          <p:nvPr/>
        </p:nvSpPr>
        <p:spPr>
          <a:xfrm>
            <a:off x="5181600" y="2286000"/>
            <a:ext cx="533400" cy="3733800"/>
          </a:xfrm>
          <a:prstGeom prst="rightBrac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83EA46-2D0E-104E-9A4C-9A76F9E0D5DE}"/>
              </a:ext>
            </a:extLst>
          </p:cNvPr>
          <p:cNvSpPr/>
          <p:nvPr/>
        </p:nvSpPr>
        <p:spPr>
          <a:xfrm>
            <a:off x="5744336" y="3614291"/>
            <a:ext cx="2994731" cy="13234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ETHICAL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QUESTIONS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000" strike="sngStrike" dirty="0">
                <a:solidFill>
                  <a:schemeClr val="bg1"/>
                </a:solidFill>
              </a:rPr>
              <a:t>CAN</a:t>
            </a:r>
            <a:r>
              <a:rPr lang="en-US" sz="2000" dirty="0">
                <a:solidFill>
                  <a:schemeClr val="bg1"/>
                </a:solidFill>
              </a:rPr>
              <a:t> WILL ARISE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IN THESE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 SUBJECT AREAS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10E26B3A-830E-EBA0-8C45-B00F90DA4B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301" y="5160991"/>
            <a:ext cx="1828799" cy="1289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804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781"/>
    </mc:Choice>
    <mc:Fallback xmlns="">
      <p:transition spd="slow" advTm="1327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uiExpand="1" build="p"/>
      <p:bldP spid="6" grpId="0" animBg="1"/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7|9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7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8|8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3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20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8|16|18|28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4|20.7|26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3|14.1|1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5|1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8|2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8|4.4|6.7|5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|26.4|58.6|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7.2|13.7|38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8|11.3|30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4597</TotalTime>
  <Words>1792</Words>
  <Application>Microsoft Macintosh PowerPoint</Application>
  <PresentationFormat>On-screen Show (4:3)</PresentationFormat>
  <Paragraphs>306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Book Antiqua</vt:lpstr>
      <vt:lpstr>Calibri</vt:lpstr>
      <vt:lpstr>Century Gothic</vt:lpstr>
      <vt:lpstr>Times New Roman</vt:lpstr>
      <vt:lpstr>Apothecary</vt:lpstr>
      <vt:lpstr>#BGSOrientation    #PENNBGS4U Today’s program: </vt:lpstr>
      <vt:lpstr>responsible conduct of research (RCR)</vt:lpstr>
      <vt:lpstr>What are YOUR GOALs this YEAR?</vt:lpstr>
      <vt:lpstr>Science is a unique Enterprise</vt:lpstr>
      <vt:lpstr>The beauty: it’s a cycle!</vt:lpstr>
      <vt:lpstr>Hold it:      Let’s Define  ‘Professional self’</vt:lpstr>
      <vt:lpstr>Some Essential QUALITIES (that i strive for):</vt:lpstr>
      <vt:lpstr>responsibly conduct research (RCR)</vt:lpstr>
      <vt:lpstr>areas that require ‘Responsible Conduct’</vt:lpstr>
      <vt:lpstr>Training in RCR</vt:lpstr>
      <vt:lpstr>Case Studies</vt:lpstr>
      <vt:lpstr>Apply those Essential QUALITIES in considering case studies</vt:lpstr>
      <vt:lpstr>Example Case Study</vt:lpstr>
      <vt:lpstr>Case Study, Continued</vt:lpstr>
      <vt:lpstr>Case Study, Continued</vt:lpstr>
      <vt:lpstr>Case Study, Continued</vt:lpstr>
      <vt:lpstr>Which area(s) does this  case study highlight?</vt:lpstr>
      <vt:lpstr>Research Misconduct</vt:lpstr>
      <vt:lpstr>The goal of your RCR training:</vt:lpstr>
      <vt:lpstr>RCR will be continual during your time here</vt:lpstr>
      <vt:lpstr>BGS RCR/SRR Website</vt:lpstr>
      <vt:lpstr>BGS RCR/SRR Website http://bit.ly/BGS_RCR_UPENN</vt:lpstr>
      <vt:lpstr>NIH RCR Resources   http://bit.ly/NIH_RCR  </vt:lpstr>
      <vt:lpstr>To Sum up:  these ARE your QUALITIES</vt:lpstr>
      <vt:lpstr>YOUR GOALs:</vt:lpstr>
      <vt:lpstr> #BGSOrientation  #PENNBGS4U Today’s program: </vt:lpstr>
    </vt:vector>
  </TitlesOfParts>
  <Company>University of Pennsylvania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Breaches of the Code of Academic Integrity</dc:title>
  <dc:creator>School of Medicine</dc:creator>
  <cp:lastModifiedBy>Dinardo, Stephen</cp:lastModifiedBy>
  <cp:revision>558</cp:revision>
  <cp:lastPrinted>2017-08-28T12:35:18Z</cp:lastPrinted>
  <dcterms:created xsi:type="dcterms:W3CDTF">2003-09-08T21:22:40Z</dcterms:created>
  <dcterms:modified xsi:type="dcterms:W3CDTF">2025-08-19T20:59:20Z</dcterms:modified>
</cp:coreProperties>
</file>