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18"/>
  </p:notesMasterIdLst>
  <p:sldIdLst>
    <p:sldId id="256" r:id="rId5"/>
    <p:sldId id="1984" r:id="rId6"/>
    <p:sldId id="258" r:id="rId7"/>
    <p:sldId id="267" r:id="rId8"/>
    <p:sldId id="1846" r:id="rId9"/>
    <p:sldId id="307" r:id="rId10"/>
    <p:sldId id="269" r:id="rId11"/>
    <p:sldId id="290" r:id="rId12"/>
    <p:sldId id="291" r:id="rId13"/>
    <p:sldId id="270" r:id="rId14"/>
    <p:sldId id="292" r:id="rId15"/>
    <p:sldId id="293" r:id="rId16"/>
    <p:sldId id="21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37908-60F7-1247-86D1-0FE364817FA1}" v="7" dt="2025-08-15T16:36:21.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5"/>
    <p:restoredTop sz="94560"/>
  </p:normalViewPr>
  <p:slideViewPr>
    <p:cSldViewPr snapToGrid="0">
      <p:cViewPr varScale="1">
        <p:scale>
          <a:sx n="102" d="100"/>
          <a:sy n="102" d="100"/>
        </p:scale>
        <p:origin x="10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718FD-EE5E-4537-8EE2-AB1CEB8A1FC9}"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AEF0ABF4-C0B7-42B6-A889-F519D5AF786F}">
      <dgm:prSet custT="1"/>
      <dgm:spPr/>
      <dgm:t>
        <a:bodyPr/>
        <a:lstStyle/>
        <a:p>
          <a:pPr>
            <a:lnSpc>
              <a:spcPct val="100000"/>
            </a:lnSpc>
          </a:pPr>
          <a:r>
            <a:rPr lang="en-US" sz="2000" b="1" dirty="0">
              <a:solidFill>
                <a:schemeClr val="bg1"/>
              </a:solidFill>
            </a:rPr>
            <a:t>Familiarize/Re-familiarize  core concepts and vocabulary of RJ/RP</a:t>
          </a:r>
        </a:p>
      </dgm:t>
    </dgm:pt>
    <dgm:pt modelId="{6EA45A58-E0C8-4DCC-AD15-78E53706982D}" type="parTrans" cxnId="{B75759A6-FB1C-4AF0-9970-E56E85E1717E}">
      <dgm:prSet/>
      <dgm:spPr/>
      <dgm:t>
        <a:bodyPr/>
        <a:lstStyle/>
        <a:p>
          <a:endParaRPr lang="en-US"/>
        </a:p>
      </dgm:t>
    </dgm:pt>
    <dgm:pt modelId="{8BFF46A3-0339-41B0-B135-AA56F88E72C8}" type="sibTrans" cxnId="{B75759A6-FB1C-4AF0-9970-E56E85E1717E}">
      <dgm:prSet/>
      <dgm:spPr/>
      <dgm:t>
        <a:bodyPr/>
        <a:lstStyle/>
        <a:p>
          <a:endParaRPr lang="en-US"/>
        </a:p>
      </dgm:t>
    </dgm:pt>
    <dgm:pt modelId="{53011477-E754-41C3-BDD7-66355F2D5F94}">
      <dgm:prSet/>
      <dgm:spPr/>
      <dgm:t>
        <a:bodyPr/>
        <a:lstStyle/>
        <a:p>
          <a:pPr>
            <a:lnSpc>
              <a:spcPct val="100000"/>
            </a:lnSpc>
          </a:pPr>
          <a:r>
            <a:rPr lang="en-US" b="1" dirty="0">
              <a:solidFill>
                <a:schemeClr val="bg1"/>
              </a:solidFill>
            </a:rPr>
            <a:t>Understand Logistics and Practices of RJ implementation</a:t>
          </a:r>
        </a:p>
      </dgm:t>
    </dgm:pt>
    <dgm:pt modelId="{D9B208F3-7C21-4D6A-B1BC-F07524A4FA45}" type="parTrans" cxnId="{11B2F9BB-5F4B-40C2-92AF-04949DFC8067}">
      <dgm:prSet/>
      <dgm:spPr/>
      <dgm:t>
        <a:bodyPr/>
        <a:lstStyle/>
        <a:p>
          <a:endParaRPr lang="en-US"/>
        </a:p>
      </dgm:t>
    </dgm:pt>
    <dgm:pt modelId="{B782BA8F-4547-4015-BC4D-DE304B64CB72}" type="sibTrans" cxnId="{11B2F9BB-5F4B-40C2-92AF-04949DFC8067}">
      <dgm:prSet/>
      <dgm:spPr/>
      <dgm:t>
        <a:bodyPr/>
        <a:lstStyle/>
        <a:p>
          <a:endParaRPr lang="en-US"/>
        </a:p>
      </dgm:t>
    </dgm:pt>
    <dgm:pt modelId="{0E3B72BF-5BD1-465A-9B51-75578E100A0A}">
      <dgm:prSet/>
      <dgm:spPr/>
      <dgm:t>
        <a:bodyPr/>
        <a:lstStyle/>
        <a:p>
          <a:pPr>
            <a:lnSpc>
              <a:spcPct val="100000"/>
            </a:lnSpc>
          </a:pPr>
          <a:r>
            <a:rPr lang="en-US" b="1" dirty="0">
              <a:solidFill>
                <a:schemeClr val="bg1"/>
              </a:solidFill>
            </a:rPr>
            <a:t>Explore how to live Restoratively day to day</a:t>
          </a:r>
        </a:p>
      </dgm:t>
    </dgm:pt>
    <dgm:pt modelId="{1030B8EE-4A21-4EE9-8724-F782531AC503}" type="parTrans" cxnId="{69FE8BAC-051A-48A1-BDB3-457992348EF5}">
      <dgm:prSet/>
      <dgm:spPr/>
      <dgm:t>
        <a:bodyPr/>
        <a:lstStyle/>
        <a:p>
          <a:endParaRPr lang="en-US"/>
        </a:p>
      </dgm:t>
    </dgm:pt>
    <dgm:pt modelId="{42DC73C3-572F-44AA-B5C2-72FA58149D72}" type="sibTrans" cxnId="{69FE8BAC-051A-48A1-BDB3-457992348EF5}">
      <dgm:prSet/>
      <dgm:spPr/>
      <dgm:t>
        <a:bodyPr/>
        <a:lstStyle/>
        <a:p>
          <a:endParaRPr lang="en-US"/>
        </a:p>
      </dgm:t>
    </dgm:pt>
    <dgm:pt modelId="{B12C3A52-8C83-4505-B03C-5E312F50F5E1}" type="pres">
      <dgm:prSet presAssocID="{257718FD-EE5E-4537-8EE2-AB1CEB8A1FC9}" presName="root" presStyleCnt="0">
        <dgm:presLayoutVars>
          <dgm:dir/>
          <dgm:resizeHandles val="exact"/>
        </dgm:presLayoutVars>
      </dgm:prSet>
      <dgm:spPr/>
    </dgm:pt>
    <dgm:pt modelId="{4CB854CA-1BE8-495C-96D4-6CD70382044E}" type="pres">
      <dgm:prSet presAssocID="{AEF0ABF4-C0B7-42B6-A889-F519D5AF786F}" presName="compNode" presStyleCnt="0"/>
      <dgm:spPr/>
    </dgm:pt>
    <dgm:pt modelId="{629C8819-87D9-46A1-A70B-A00FA09CE385}" type="pres">
      <dgm:prSet presAssocID="{AEF0ABF4-C0B7-42B6-A889-F519D5AF78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ve with solid fill"/>
        </a:ext>
      </dgm:extLst>
    </dgm:pt>
    <dgm:pt modelId="{99D346D3-8167-4C9A-8900-9147870357C9}" type="pres">
      <dgm:prSet presAssocID="{AEF0ABF4-C0B7-42B6-A889-F519D5AF786F}" presName="spaceRect" presStyleCnt="0"/>
      <dgm:spPr/>
    </dgm:pt>
    <dgm:pt modelId="{692F1403-EB59-465F-BFC1-459CE52871E7}" type="pres">
      <dgm:prSet presAssocID="{AEF0ABF4-C0B7-42B6-A889-F519D5AF786F}" presName="textRect" presStyleLbl="revTx" presStyleIdx="0" presStyleCnt="3">
        <dgm:presLayoutVars>
          <dgm:chMax val="1"/>
          <dgm:chPref val="1"/>
        </dgm:presLayoutVars>
      </dgm:prSet>
      <dgm:spPr/>
    </dgm:pt>
    <dgm:pt modelId="{AD492041-6608-443D-8689-6C2DDB095553}" type="pres">
      <dgm:prSet presAssocID="{8BFF46A3-0339-41B0-B135-AA56F88E72C8}" presName="sibTrans" presStyleCnt="0"/>
      <dgm:spPr/>
    </dgm:pt>
    <dgm:pt modelId="{07535F0D-4489-4E82-A542-468D13C54B73}" type="pres">
      <dgm:prSet presAssocID="{53011477-E754-41C3-BDD7-66355F2D5F94}" presName="compNode" presStyleCnt="0"/>
      <dgm:spPr/>
    </dgm:pt>
    <dgm:pt modelId="{01AD9C75-D678-42AF-B6EE-FE10350DF347}" type="pres">
      <dgm:prSet presAssocID="{53011477-E754-41C3-BDD7-66355F2D5F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ullseye with solid fill"/>
        </a:ext>
      </dgm:extLst>
    </dgm:pt>
    <dgm:pt modelId="{A06B40FA-70F9-4BB5-8A74-ED6953CAB0AD}" type="pres">
      <dgm:prSet presAssocID="{53011477-E754-41C3-BDD7-66355F2D5F94}" presName="spaceRect" presStyleCnt="0"/>
      <dgm:spPr/>
    </dgm:pt>
    <dgm:pt modelId="{D95C8E32-DD1B-46C9-A8B9-36B6475B2BAA}" type="pres">
      <dgm:prSet presAssocID="{53011477-E754-41C3-BDD7-66355F2D5F94}" presName="textRect" presStyleLbl="revTx" presStyleIdx="1" presStyleCnt="3">
        <dgm:presLayoutVars>
          <dgm:chMax val="1"/>
          <dgm:chPref val="1"/>
        </dgm:presLayoutVars>
      </dgm:prSet>
      <dgm:spPr/>
    </dgm:pt>
    <dgm:pt modelId="{B3B1EDC1-ECC7-4892-ABED-1D200D3649F9}" type="pres">
      <dgm:prSet presAssocID="{B782BA8F-4547-4015-BC4D-DE304B64CB72}" presName="sibTrans" presStyleCnt="0"/>
      <dgm:spPr/>
    </dgm:pt>
    <dgm:pt modelId="{0FFBAE2B-9AFF-4761-B52D-C4A3BF1083B0}" type="pres">
      <dgm:prSet presAssocID="{0E3B72BF-5BD1-465A-9B51-75578E100A0A}" presName="compNode" presStyleCnt="0"/>
      <dgm:spPr/>
    </dgm:pt>
    <dgm:pt modelId="{C2C7D2EB-C969-4B7B-8E90-6830EE9479DF}" type="pres">
      <dgm:prSet presAssocID="{0E3B72BF-5BD1-465A-9B51-75578E100A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oks with solid fill"/>
        </a:ext>
      </dgm:extLst>
    </dgm:pt>
    <dgm:pt modelId="{E227EB49-492D-4F8D-A7B2-C7C5200755B4}" type="pres">
      <dgm:prSet presAssocID="{0E3B72BF-5BD1-465A-9B51-75578E100A0A}" presName="spaceRect" presStyleCnt="0"/>
      <dgm:spPr/>
    </dgm:pt>
    <dgm:pt modelId="{666005CE-E5B5-4CAA-BFBD-8DFC5A9C398D}" type="pres">
      <dgm:prSet presAssocID="{0E3B72BF-5BD1-465A-9B51-75578E100A0A}" presName="textRect" presStyleLbl="revTx" presStyleIdx="2" presStyleCnt="3">
        <dgm:presLayoutVars>
          <dgm:chMax val="1"/>
          <dgm:chPref val="1"/>
        </dgm:presLayoutVars>
      </dgm:prSet>
      <dgm:spPr/>
    </dgm:pt>
  </dgm:ptLst>
  <dgm:cxnLst>
    <dgm:cxn modelId="{0E4B5F61-3993-44E3-B56A-DB0C1912D28E}" type="presOf" srcId="{AEF0ABF4-C0B7-42B6-A889-F519D5AF786F}" destId="{692F1403-EB59-465F-BFC1-459CE52871E7}" srcOrd="0" destOrd="0" presId="urn:microsoft.com/office/officeart/2018/2/layout/IconLabelList"/>
    <dgm:cxn modelId="{9A1ACD84-47E2-42E7-8802-F212A35152A2}" type="presOf" srcId="{0E3B72BF-5BD1-465A-9B51-75578E100A0A}" destId="{666005CE-E5B5-4CAA-BFBD-8DFC5A9C398D}" srcOrd="0" destOrd="0" presId="urn:microsoft.com/office/officeart/2018/2/layout/IconLabelList"/>
    <dgm:cxn modelId="{B75759A6-FB1C-4AF0-9970-E56E85E1717E}" srcId="{257718FD-EE5E-4537-8EE2-AB1CEB8A1FC9}" destId="{AEF0ABF4-C0B7-42B6-A889-F519D5AF786F}" srcOrd="0" destOrd="0" parTransId="{6EA45A58-E0C8-4DCC-AD15-78E53706982D}" sibTransId="{8BFF46A3-0339-41B0-B135-AA56F88E72C8}"/>
    <dgm:cxn modelId="{774003AB-7C1C-44A5-B598-C4D46553E8BF}" type="presOf" srcId="{257718FD-EE5E-4537-8EE2-AB1CEB8A1FC9}" destId="{B12C3A52-8C83-4505-B03C-5E312F50F5E1}" srcOrd="0" destOrd="0" presId="urn:microsoft.com/office/officeart/2018/2/layout/IconLabelList"/>
    <dgm:cxn modelId="{69FE8BAC-051A-48A1-BDB3-457992348EF5}" srcId="{257718FD-EE5E-4537-8EE2-AB1CEB8A1FC9}" destId="{0E3B72BF-5BD1-465A-9B51-75578E100A0A}" srcOrd="2" destOrd="0" parTransId="{1030B8EE-4A21-4EE9-8724-F782531AC503}" sibTransId="{42DC73C3-572F-44AA-B5C2-72FA58149D72}"/>
    <dgm:cxn modelId="{11B2F9BB-5F4B-40C2-92AF-04949DFC8067}" srcId="{257718FD-EE5E-4537-8EE2-AB1CEB8A1FC9}" destId="{53011477-E754-41C3-BDD7-66355F2D5F94}" srcOrd="1" destOrd="0" parTransId="{D9B208F3-7C21-4D6A-B1BC-F07524A4FA45}" sibTransId="{B782BA8F-4547-4015-BC4D-DE304B64CB72}"/>
    <dgm:cxn modelId="{612851FE-05E7-4801-BA50-A83AF44AA00B}" type="presOf" srcId="{53011477-E754-41C3-BDD7-66355F2D5F94}" destId="{D95C8E32-DD1B-46C9-A8B9-36B6475B2BAA}" srcOrd="0" destOrd="0" presId="urn:microsoft.com/office/officeart/2018/2/layout/IconLabelList"/>
    <dgm:cxn modelId="{86DE19F7-0EA3-423F-9ED5-88915355F4AB}" type="presParOf" srcId="{B12C3A52-8C83-4505-B03C-5E312F50F5E1}" destId="{4CB854CA-1BE8-495C-96D4-6CD70382044E}" srcOrd="0" destOrd="0" presId="urn:microsoft.com/office/officeart/2018/2/layout/IconLabelList"/>
    <dgm:cxn modelId="{3B5F11C0-6297-402D-99F4-3FC3AD3414FA}" type="presParOf" srcId="{4CB854CA-1BE8-495C-96D4-6CD70382044E}" destId="{629C8819-87D9-46A1-A70B-A00FA09CE385}" srcOrd="0" destOrd="0" presId="urn:microsoft.com/office/officeart/2018/2/layout/IconLabelList"/>
    <dgm:cxn modelId="{59C1DA6B-19E6-431E-B9BF-282CE36213AC}" type="presParOf" srcId="{4CB854CA-1BE8-495C-96D4-6CD70382044E}" destId="{99D346D3-8167-4C9A-8900-9147870357C9}" srcOrd="1" destOrd="0" presId="urn:microsoft.com/office/officeart/2018/2/layout/IconLabelList"/>
    <dgm:cxn modelId="{50148E36-6EA9-4A3E-B403-CE26821326BB}" type="presParOf" srcId="{4CB854CA-1BE8-495C-96D4-6CD70382044E}" destId="{692F1403-EB59-465F-BFC1-459CE52871E7}" srcOrd="2" destOrd="0" presId="urn:microsoft.com/office/officeart/2018/2/layout/IconLabelList"/>
    <dgm:cxn modelId="{22957759-3012-4D12-97B6-E2EFCAA93F5F}" type="presParOf" srcId="{B12C3A52-8C83-4505-B03C-5E312F50F5E1}" destId="{AD492041-6608-443D-8689-6C2DDB095553}" srcOrd="1" destOrd="0" presId="urn:microsoft.com/office/officeart/2018/2/layout/IconLabelList"/>
    <dgm:cxn modelId="{DC8397E3-BD33-4F59-8E91-106E6DBED0F3}" type="presParOf" srcId="{B12C3A52-8C83-4505-B03C-5E312F50F5E1}" destId="{07535F0D-4489-4E82-A542-468D13C54B73}" srcOrd="2" destOrd="0" presId="urn:microsoft.com/office/officeart/2018/2/layout/IconLabelList"/>
    <dgm:cxn modelId="{80FB3AE8-E7BC-43C6-B1B3-713A01BDD682}" type="presParOf" srcId="{07535F0D-4489-4E82-A542-468D13C54B73}" destId="{01AD9C75-D678-42AF-B6EE-FE10350DF347}" srcOrd="0" destOrd="0" presId="urn:microsoft.com/office/officeart/2018/2/layout/IconLabelList"/>
    <dgm:cxn modelId="{F35D5513-F418-43B1-B26A-229C80A04B43}" type="presParOf" srcId="{07535F0D-4489-4E82-A542-468D13C54B73}" destId="{A06B40FA-70F9-4BB5-8A74-ED6953CAB0AD}" srcOrd="1" destOrd="0" presId="urn:microsoft.com/office/officeart/2018/2/layout/IconLabelList"/>
    <dgm:cxn modelId="{CE9C790F-F2B3-41AE-98A7-0A9B1EDC1D86}" type="presParOf" srcId="{07535F0D-4489-4E82-A542-468D13C54B73}" destId="{D95C8E32-DD1B-46C9-A8B9-36B6475B2BAA}" srcOrd="2" destOrd="0" presId="urn:microsoft.com/office/officeart/2018/2/layout/IconLabelList"/>
    <dgm:cxn modelId="{9EABC378-5428-4E41-B7EA-C9EFFB228234}" type="presParOf" srcId="{B12C3A52-8C83-4505-B03C-5E312F50F5E1}" destId="{B3B1EDC1-ECC7-4892-ABED-1D200D3649F9}" srcOrd="3" destOrd="0" presId="urn:microsoft.com/office/officeart/2018/2/layout/IconLabelList"/>
    <dgm:cxn modelId="{B68B732B-A923-473E-AA3F-7838181AAAA2}" type="presParOf" srcId="{B12C3A52-8C83-4505-B03C-5E312F50F5E1}" destId="{0FFBAE2B-9AFF-4761-B52D-C4A3BF1083B0}" srcOrd="4" destOrd="0" presId="urn:microsoft.com/office/officeart/2018/2/layout/IconLabelList"/>
    <dgm:cxn modelId="{70D95295-63D2-40BB-9084-717B74A0243B}" type="presParOf" srcId="{0FFBAE2B-9AFF-4761-B52D-C4A3BF1083B0}" destId="{C2C7D2EB-C969-4B7B-8E90-6830EE9479DF}" srcOrd="0" destOrd="0" presId="urn:microsoft.com/office/officeart/2018/2/layout/IconLabelList"/>
    <dgm:cxn modelId="{B75EB2FF-2401-42F9-9F3E-C85DBF6BF708}" type="presParOf" srcId="{0FFBAE2B-9AFF-4761-B52D-C4A3BF1083B0}" destId="{E227EB49-492D-4F8D-A7B2-C7C5200755B4}" srcOrd="1" destOrd="0" presId="urn:microsoft.com/office/officeart/2018/2/layout/IconLabelList"/>
    <dgm:cxn modelId="{932F6DBC-E555-409D-87C0-3A7BA0FBA8D8}" type="presParOf" srcId="{0FFBAE2B-9AFF-4761-B52D-C4A3BF1083B0}" destId="{666005CE-E5B5-4CAA-BFBD-8DFC5A9C398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CA310-FD67-4BDB-B3AE-A3DD5C3B6C97}" type="doc">
      <dgm:prSet loTypeId="urn:microsoft.com/office/officeart/2016/7/layout/LinearBlockProcessNumbered" loCatId="process" qsTypeId="urn:microsoft.com/office/officeart/2005/8/quickstyle/simple1" qsCatId="simple" csTypeId="urn:microsoft.com/office/officeart/2005/8/colors/accent1_2" csCatId="accent1"/>
      <dgm:spPr/>
      <dgm:t>
        <a:bodyPr/>
        <a:lstStyle/>
        <a:p>
          <a:endParaRPr lang="en-US"/>
        </a:p>
      </dgm:t>
    </dgm:pt>
    <dgm:pt modelId="{A5011267-21A1-4E2A-AB19-3C61265F12DA}">
      <dgm:prSet/>
      <dgm:spPr/>
      <dgm:t>
        <a:bodyPr/>
        <a:lstStyle/>
        <a:p>
          <a:r>
            <a:rPr lang="en-US" b="0"/>
            <a:t>Acknowledge that you caused harm </a:t>
          </a:r>
          <a:endParaRPr lang="en-US"/>
        </a:p>
      </dgm:t>
    </dgm:pt>
    <dgm:pt modelId="{C6DBAE3B-3671-4162-87F5-DE5EFBA4AD78}" type="parTrans" cxnId="{8848D165-CB1B-4BC1-95A8-D391E422FF1A}">
      <dgm:prSet/>
      <dgm:spPr/>
      <dgm:t>
        <a:bodyPr/>
        <a:lstStyle/>
        <a:p>
          <a:endParaRPr lang="en-US"/>
        </a:p>
      </dgm:t>
    </dgm:pt>
    <dgm:pt modelId="{2A64BD94-F126-4099-8A04-DAE37AADEB4D}" type="sibTrans" cxnId="{8848D165-CB1B-4BC1-95A8-D391E422FF1A}">
      <dgm:prSet phldrT="01" phldr="0"/>
      <dgm:spPr/>
      <dgm:t>
        <a:bodyPr/>
        <a:lstStyle/>
        <a:p>
          <a:r>
            <a:rPr lang="en-US"/>
            <a:t>01</a:t>
          </a:r>
        </a:p>
      </dgm:t>
    </dgm:pt>
    <dgm:pt modelId="{58E593AD-A49B-42EA-9FEA-EAE277033B47}">
      <dgm:prSet/>
      <dgm:spPr/>
      <dgm:t>
        <a:bodyPr/>
        <a:lstStyle/>
        <a:p>
          <a:r>
            <a:rPr lang="en-US" b="0"/>
            <a:t>Acknowledge you had agency in your actions </a:t>
          </a:r>
          <a:endParaRPr lang="en-US"/>
        </a:p>
      </dgm:t>
    </dgm:pt>
    <dgm:pt modelId="{4D920CD4-4C51-4A96-AA58-15CA79C0A4D0}" type="parTrans" cxnId="{9407FDCE-6109-4296-9FD6-1AED960E5E71}">
      <dgm:prSet/>
      <dgm:spPr/>
      <dgm:t>
        <a:bodyPr/>
        <a:lstStyle/>
        <a:p>
          <a:endParaRPr lang="en-US"/>
        </a:p>
      </dgm:t>
    </dgm:pt>
    <dgm:pt modelId="{BCE991CD-26D9-49BE-9B7B-D3931F4C96AF}" type="sibTrans" cxnId="{9407FDCE-6109-4296-9FD6-1AED960E5E71}">
      <dgm:prSet phldrT="02" phldr="0"/>
      <dgm:spPr/>
      <dgm:t>
        <a:bodyPr/>
        <a:lstStyle/>
        <a:p>
          <a:r>
            <a:rPr lang="en-US"/>
            <a:t>02</a:t>
          </a:r>
        </a:p>
      </dgm:t>
    </dgm:pt>
    <dgm:pt modelId="{EF09298B-8100-4839-A3CC-7610FD03FC6A}">
      <dgm:prSet/>
      <dgm:spPr/>
      <dgm:t>
        <a:bodyPr/>
        <a:lstStyle/>
        <a:p>
          <a:r>
            <a:rPr lang="en-US" b="0"/>
            <a:t>Understand the impact that you had</a:t>
          </a:r>
          <a:endParaRPr lang="en-US"/>
        </a:p>
      </dgm:t>
    </dgm:pt>
    <dgm:pt modelId="{161E8480-DCD9-44D2-A802-7C1BFE8E3C6B}" type="parTrans" cxnId="{DB426CF3-FA92-4FD2-8862-33111A62A664}">
      <dgm:prSet/>
      <dgm:spPr/>
      <dgm:t>
        <a:bodyPr/>
        <a:lstStyle/>
        <a:p>
          <a:endParaRPr lang="en-US"/>
        </a:p>
      </dgm:t>
    </dgm:pt>
    <dgm:pt modelId="{10BF8DE0-BA2B-4548-BDB8-AFFA000BAE47}" type="sibTrans" cxnId="{DB426CF3-FA92-4FD2-8862-33111A62A664}">
      <dgm:prSet phldrT="03" phldr="0"/>
      <dgm:spPr/>
      <dgm:t>
        <a:bodyPr/>
        <a:lstStyle/>
        <a:p>
          <a:r>
            <a:rPr lang="en-US"/>
            <a:t>03</a:t>
          </a:r>
        </a:p>
      </dgm:t>
    </dgm:pt>
    <dgm:pt modelId="{88A3AAAB-E862-4F60-9EA5-DD4CF114387D}">
      <dgm:prSet/>
      <dgm:spPr/>
      <dgm:t>
        <a:bodyPr/>
        <a:lstStyle/>
        <a:p>
          <a:r>
            <a:rPr lang="en-US" b="0"/>
            <a:t>Work to repair the harm</a:t>
          </a:r>
          <a:endParaRPr lang="en-US"/>
        </a:p>
      </dgm:t>
    </dgm:pt>
    <dgm:pt modelId="{B1BADB03-0298-4F3E-93B0-255392ED183B}" type="parTrans" cxnId="{2288F139-FADB-47A7-A1A4-66FE1F8AB41E}">
      <dgm:prSet/>
      <dgm:spPr/>
      <dgm:t>
        <a:bodyPr/>
        <a:lstStyle/>
        <a:p>
          <a:endParaRPr lang="en-US"/>
        </a:p>
      </dgm:t>
    </dgm:pt>
    <dgm:pt modelId="{F929DA6D-B8DA-42D0-92C6-1323F84CB503}" type="sibTrans" cxnId="{2288F139-FADB-47A7-A1A4-66FE1F8AB41E}">
      <dgm:prSet phldrT="04" phldr="0"/>
      <dgm:spPr/>
      <dgm:t>
        <a:bodyPr/>
        <a:lstStyle/>
        <a:p>
          <a:r>
            <a:rPr lang="en-US"/>
            <a:t>04</a:t>
          </a:r>
        </a:p>
      </dgm:t>
    </dgm:pt>
    <dgm:pt modelId="{98F2EDAB-68D8-4F72-AC6A-684919231AB9}">
      <dgm:prSet/>
      <dgm:spPr/>
      <dgm:t>
        <a:bodyPr/>
        <a:lstStyle/>
        <a:p>
          <a:r>
            <a:rPr lang="en-US" b="0"/>
            <a:t>Notice patterns in your own life that led to you making the harmful decision</a:t>
          </a:r>
          <a:endParaRPr lang="en-US"/>
        </a:p>
      </dgm:t>
    </dgm:pt>
    <dgm:pt modelId="{DC578AC9-D5C1-4F0A-9E07-40C38AFA076E}" type="parTrans" cxnId="{ADD321E6-03D6-43F9-BF1A-A0A92F09A107}">
      <dgm:prSet/>
      <dgm:spPr/>
      <dgm:t>
        <a:bodyPr/>
        <a:lstStyle/>
        <a:p>
          <a:endParaRPr lang="en-US"/>
        </a:p>
      </dgm:t>
    </dgm:pt>
    <dgm:pt modelId="{1F316E08-C7CD-4A08-8786-7A9531C6A5AF}" type="sibTrans" cxnId="{ADD321E6-03D6-43F9-BF1A-A0A92F09A107}">
      <dgm:prSet phldrT="05" phldr="0"/>
      <dgm:spPr/>
      <dgm:t>
        <a:bodyPr/>
        <a:lstStyle/>
        <a:p>
          <a:r>
            <a:rPr lang="en-US"/>
            <a:t>05</a:t>
          </a:r>
        </a:p>
      </dgm:t>
    </dgm:pt>
    <dgm:pt modelId="{720E1A51-3CCC-0048-92F0-8214F75847C9}" type="pres">
      <dgm:prSet presAssocID="{271CA310-FD67-4BDB-B3AE-A3DD5C3B6C97}" presName="Name0" presStyleCnt="0">
        <dgm:presLayoutVars>
          <dgm:animLvl val="lvl"/>
          <dgm:resizeHandles val="exact"/>
        </dgm:presLayoutVars>
      </dgm:prSet>
      <dgm:spPr/>
    </dgm:pt>
    <dgm:pt modelId="{F721C6D3-092C-9744-9E8F-C4BFB03C7973}" type="pres">
      <dgm:prSet presAssocID="{A5011267-21A1-4E2A-AB19-3C61265F12DA}" presName="compositeNode" presStyleCnt="0">
        <dgm:presLayoutVars>
          <dgm:bulletEnabled val="1"/>
        </dgm:presLayoutVars>
      </dgm:prSet>
      <dgm:spPr/>
    </dgm:pt>
    <dgm:pt modelId="{7577775E-1241-4044-84FC-D425A46AA200}" type="pres">
      <dgm:prSet presAssocID="{A5011267-21A1-4E2A-AB19-3C61265F12DA}" presName="bgRect" presStyleLbl="alignNode1" presStyleIdx="0" presStyleCnt="5"/>
      <dgm:spPr/>
    </dgm:pt>
    <dgm:pt modelId="{B98E4A02-F1E0-9F4E-9759-642B2CA02431}" type="pres">
      <dgm:prSet presAssocID="{2A64BD94-F126-4099-8A04-DAE37AADEB4D}" presName="sibTransNodeRect" presStyleLbl="alignNode1" presStyleIdx="0" presStyleCnt="5">
        <dgm:presLayoutVars>
          <dgm:chMax val="0"/>
          <dgm:bulletEnabled val="1"/>
        </dgm:presLayoutVars>
      </dgm:prSet>
      <dgm:spPr/>
    </dgm:pt>
    <dgm:pt modelId="{7CA68922-4DDE-EE49-B6F0-BD25C914E68F}" type="pres">
      <dgm:prSet presAssocID="{A5011267-21A1-4E2A-AB19-3C61265F12DA}" presName="nodeRect" presStyleLbl="alignNode1" presStyleIdx="0" presStyleCnt="5">
        <dgm:presLayoutVars>
          <dgm:bulletEnabled val="1"/>
        </dgm:presLayoutVars>
      </dgm:prSet>
      <dgm:spPr/>
    </dgm:pt>
    <dgm:pt modelId="{7EC6F664-ED36-BF4D-B0C6-C44450B3CF94}" type="pres">
      <dgm:prSet presAssocID="{2A64BD94-F126-4099-8A04-DAE37AADEB4D}" presName="sibTrans" presStyleCnt="0"/>
      <dgm:spPr/>
    </dgm:pt>
    <dgm:pt modelId="{53AB4A50-26EF-EA4C-97C6-3391D5384BAB}" type="pres">
      <dgm:prSet presAssocID="{58E593AD-A49B-42EA-9FEA-EAE277033B47}" presName="compositeNode" presStyleCnt="0">
        <dgm:presLayoutVars>
          <dgm:bulletEnabled val="1"/>
        </dgm:presLayoutVars>
      </dgm:prSet>
      <dgm:spPr/>
    </dgm:pt>
    <dgm:pt modelId="{6664C32C-C886-B74D-A536-204C0357CC1B}" type="pres">
      <dgm:prSet presAssocID="{58E593AD-A49B-42EA-9FEA-EAE277033B47}" presName="bgRect" presStyleLbl="alignNode1" presStyleIdx="1" presStyleCnt="5"/>
      <dgm:spPr/>
    </dgm:pt>
    <dgm:pt modelId="{2F1401E5-D90F-7E48-8954-31C9B35E73B6}" type="pres">
      <dgm:prSet presAssocID="{BCE991CD-26D9-49BE-9B7B-D3931F4C96AF}" presName="sibTransNodeRect" presStyleLbl="alignNode1" presStyleIdx="1" presStyleCnt="5">
        <dgm:presLayoutVars>
          <dgm:chMax val="0"/>
          <dgm:bulletEnabled val="1"/>
        </dgm:presLayoutVars>
      </dgm:prSet>
      <dgm:spPr/>
    </dgm:pt>
    <dgm:pt modelId="{D4B600E3-3E85-7146-96C1-4929D11B9B06}" type="pres">
      <dgm:prSet presAssocID="{58E593AD-A49B-42EA-9FEA-EAE277033B47}" presName="nodeRect" presStyleLbl="alignNode1" presStyleIdx="1" presStyleCnt="5">
        <dgm:presLayoutVars>
          <dgm:bulletEnabled val="1"/>
        </dgm:presLayoutVars>
      </dgm:prSet>
      <dgm:spPr/>
    </dgm:pt>
    <dgm:pt modelId="{98860E9B-743F-044A-BA7C-E1E53108EDA0}" type="pres">
      <dgm:prSet presAssocID="{BCE991CD-26D9-49BE-9B7B-D3931F4C96AF}" presName="sibTrans" presStyleCnt="0"/>
      <dgm:spPr/>
    </dgm:pt>
    <dgm:pt modelId="{DA8F83F7-6C97-1A40-9221-4F985DDBE38C}" type="pres">
      <dgm:prSet presAssocID="{EF09298B-8100-4839-A3CC-7610FD03FC6A}" presName="compositeNode" presStyleCnt="0">
        <dgm:presLayoutVars>
          <dgm:bulletEnabled val="1"/>
        </dgm:presLayoutVars>
      </dgm:prSet>
      <dgm:spPr/>
    </dgm:pt>
    <dgm:pt modelId="{B1C1FAB9-7FDC-414C-9066-BE1830CB4F7B}" type="pres">
      <dgm:prSet presAssocID="{EF09298B-8100-4839-A3CC-7610FD03FC6A}" presName="bgRect" presStyleLbl="alignNode1" presStyleIdx="2" presStyleCnt="5"/>
      <dgm:spPr/>
    </dgm:pt>
    <dgm:pt modelId="{F40F8324-3F14-F844-A74D-52D9965A87DC}" type="pres">
      <dgm:prSet presAssocID="{10BF8DE0-BA2B-4548-BDB8-AFFA000BAE47}" presName="sibTransNodeRect" presStyleLbl="alignNode1" presStyleIdx="2" presStyleCnt="5">
        <dgm:presLayoutVars>
          <dgm:chMax val="0"/>
          <dgm:bulletEnabled val="1"/>
        </dgm:presLayoutVars>
      </dgm:prSet>
      <dgm:spPr/>
    </dgm:pt>
    <dgm:pt modelId="{81D18589-B4F0-2445-925F-205F332B144D}" type="pres">
      <dgm:prSet presAssocID="{EF09298B-8100-4839-A3CC-7610FD03FC6A}" presName="nodeRect" presStyleLbl="alignNode1" presStyleIdx="2" presStyleCnt="5">
        <dgm:presLayoutVars>
          <dgm:bulletEnabled val="1"/>
        </dgm:presLayoutVars>
      </dgm:prSet>
      <dgm:spPr/>
    </dgm:pt>
    <dgm:pt modelId="{09456D72-4C8B-F74E-99FB-CEE5D79BFFC6}" type="pres">
      <dgm:prSet presAssocID="{10BF8DE0-BA2B-4548-BDB8-AFFA000BAE47}" presName="sibTrans" presStyleCnt="0"/>
      <dgm:spPr/>
    </dgm:pt>
    <dgm:pt modelId="{9A8FE148-8BA4-7A49-811A-0B315B6F79DA}" type="pres">
      <dgm:prSet presAssocID="{88A3AAAB-E862-4F60-9EA5-DD4CF114387D}" presName="compositeNode" presStyleCnt="0">
        <dgm:presLayoutVars>
          <dgm:bulletEnabled val="1"/>
        </dgm:presLayoutVars>
      </dgm:prSet>
      <dgm:spPr/>
    </dgm:pt>
    <dgm:pt modelId="{B7CDF9A5-8982-F14C-8D5B-33729D280D6B}" type="pres">
      <dgm:prSet presAssocID="{88A3AAAB-E862-4F60-9EA5-DD4CF114387D}" presName="bgRect" presStyleLbl="alignNode1" presStyleIdx="3" presStyleCnt="5"/>
      <dgm:spPr/>
    </dgm:pt>
    <dgm:pt modelId="{9D686B70-B800-9E41-94F2-8C05B9FEB8EB}" type="pres">
      <dgm:prSet presAssocID="{F929DA6D-B8DA-42D0-92C6-1323F84CB503}" presName="sibTransNodeRect" presStyleLbl="alignNode1" presStyleIdx="3" presStyleCnt="5">
        <dgm:presLayoutVars>
          <dgm:chMax val="0"/>
          <dgm:bulletEnabled val="1"/>
        </dgm:presLayoutVars>
      </dgm:prSet>
      <dgm:spPr/>
    </dgm:pt>
    <dgm:pt modelId="{2D0579C0-74D5-2049-8C27-7FCA839B3CDA}" type="pres">
      <dgm:prSet presAssocID="{88A3AAAB-E862-4F60-9EA5-DD4CF114387D}" presName="nodeRect" presStyleLbl="alignNode1" presStyleIdx="3" presStyleCnt="5">
        <dgm:presLayoutVars>
          <dgm:bulletEnabled val="1"/>
        </dgm:presLayoutVars>
      </dgm:prSet>
      <dgm:spPr/>
    </dgm:pt>
    <dgm:pt modelId="{E9461B89-6679-BB48-A71D-1CBC36A0BAC8}" type="pres">
      <dgm:prSet presAssocID="{F929DA6D-B8DA-42D0-92C6-1323F84CB503}" presName="sibTrans" presStyleCnt="0"/>
      <dgm:spPr/>
    </dgm:pt>
    <dgm:pt modelId="{556E5051-31DD-7141-AE95-C5E405C90856}" type="pres">
      <dgm:prSet presAssocID="{98F2EDAB-68D8-4F72-AC6A-684919231AB9}" presName="compositeNode" presStyleCnt="0">
        <dgm:presLayoutVars>
          <dgm:bulletEnabled val="1"/>
        </dgm:presLayoutVars>
      </dgm:prSet>
      <dgm:spPr/>
    </dgm:pt>
    <dgm:pt modelId="{8D1915E9-FE58-6440-9AED-C4E907C4973D}" type="pres">
      <dgm:prSet presAssocID="{98F2EDAB-68D8-4F72-AC6A-684919231AB9}" presName="bgRect" presStyleLbl="alignNode1" presStyleIdx="4" presStyleCnt="5"/>
      <dgm:spPr/>
    </dgm:pt>
    <dgm:pt modelId="{BEEE3CF0-F15A-8746-994C-04020BEFAF16}" type="pres">
      <dgm:prSet presAssocID="{1F316E08-C7CD-4A08-8786-7A9531C6A5AF}" presName="sibTransNodeRect" presStyleLbl="alignNode1" presStyleIdx="4" presStyleCnt="5">
        <dgm:presLayoutVars>
          <dgm:chMax val="0"/>
          <dgm:bulletEnabled val="1"/>
        </dgm:presLayoutVars>
      </dgm:prSet>
      <dgm:spPr/>
    </dgm:pt>
    <dgm:pt modelId="{8516A043-4970-8644-8E56-BDC5D5C40EDA}" type="pres">
      <dgm:prSet presAssocID="{98F2EDAB-68D8-4F72-AC6A-684919231AB9}" presName="nodeRect" presStyleLbl="alignNode1" presStyleIdx="4" presStyleCnt="5">
        <dgm:presLayoutVars>
          <dgm:bulletEnabled val="1"/>
        </dgm:presLayoutVars>
      </dgm:prSet>
      <dgm:spPr/>
    </dgm:pt>
  </dgm:ptLst>
  <dgm:cxnLst>
    <dgm:cxn modelId="{98E4ED1E-1DF1-5842-B9FE-F3BE97029576}" type="presOf" srcId="{EF09298B-8100-4839-A3CC-7610FD03FC6A}" destId="{81D18589-B4F0-2445-925F-205F332B144D}" srcOrd="1" destOrd="0" presId="urn:microsoft.com/office/officeart/2016/7/layout/LinearBlockProcessNumbered"/>
    <dgm:cxn modelId="{B4D05229-E879-104E-96C1-D4850AD5B8A8}" type="presOf" srcId="{EF09298B-8100-4839-A3CC-7610FD03FC6A}" destId="{B1C1FAB9-7FDC-414C-9066-BE1830CB4F7B}" srcOrd="0" destOrd="0" presId="urn:microsoft.com/office/officeart/2016/7/layout/LinearBlockProcessNumbered"/>
    <dgm:cxn modelId="{718FAC2E-DEC9-E943-8E6C-3A0738827F31}" type="presOf" srcId="{F929DA6D-B8DA-42D0-92C6-1323F84CB503}" destId="{9D686B70-B800-9E41-94F2-8C05B9FEB8EB}" srcOrd="0" destOrd="0" presId="urn:microsoft.com/office/officeart/2016/7/layout/LinearBlockProcessNumbered"/>
    <dgm:cxn modelId="{2288F139-FADB-47A7-A1A4-66FE1F8AB41E}" srcId="{271CA310-FD67-4BDB-B3AE-A3DD5C3B6C97}" destId="{88A3AAAB-E862-4F60-9EA5-DD4CF114387D}" srcOrd="3" destOrd="0" parTransId="{B1BADB03-0298-4F3E-93B0-255392ED183B}" sibTransId="{F929DA6D-B8DA-42D0-92C6-1323F84CB503}"/>
    <dgm:cxn modelId="{58521742-D3F3-704F-896B-A10A31754ABE}" type="presOf" srcId="{A5011267-21A1-4E2A-AB19-3C61265F12DA}" destId="{7577775E-1241-4044-84FC-D425A46AA200}" srcOrd="0" destOrd="0" presId="urn:microsoft.com/office/officeart/2016/7/layout/LinearBlockProcessNumbered"/>
    <dgm:cxn modelId="{8848D165-CB1B-4BC1-95A8-D391E422FF1A}" srcId="{271CA310-FD67-4BDB-B3AE-A3DD5C3B6C97}" destId="{A5011267-21A1-4E2A-AB19-3C61265F12DA}" srcOrd="0" destOrd="0" parTransId="{C6DBAE3B-3671-4162-87F5-DE5EFBA4AD78}" sibTransId="{2A64BD94-F126-4099-8A04-DAE37AADEB4D}"/>
    <dgm:cxn modelId="{6497E96E-09DD-C741-BA78-D8BC0AC23711}" type="presOf" srcId="{58E593AD-A49B-42EA-9FEA-EAE277033B47}" destId="{6664C32C-C886-B74D-A536-204C0357CC1B}" srcOrd="0" destOrd="0" presId="urn:microsoft.com/office/officeart/2016/7/layout/LinearBlockProcessNumbered"/>
    <dgm:cxn modelId="{832F9F6F-3881-1B47-A123-FFF73F846485}" type="presOf" srcId="{98F2EDAB-68D8-4F72-AC6A-684919231AB9}" destId="{8516A043-4970-8644-8E56-BDC5D5C40EDA}" srcOrd="1" destOrd="0" presId="urn:microsoft.com/office/officeart/2016/7/layout/LinearBlockProcessNumbered"/>
    <dgm:cxn modelId="{6F5BF680-C024-8342-83B8-8F2CB3902BB3}" type="presOf" srcId="{58E593AD-A49B-42EA-9FEA-EAE277033B47}" destId="{D4B600E3-3E85-7146-96C1-4929D11B9B06}" srcOrd="1" destOrd="0" presId="urn:microsoft.com/office/officeart/2016/7/layout/LinearBlockProcessNumbered"/>
    <dgm:cxn modelId="{0D77CE87-4C7B-2748-81D7-E36766AF8A9F}" type="presOf" srcId="{BCE991CD-26D9-49BE-9B7B-D3931F4C96AF}" destId="{2F1401E5-D90F-7E48-8954-31C9B35E73B6}" srcOrd="0" destOrd="0" presId="urn:microsoft.com/office/officeart/2016/7/layout/LinearBlockProcessNumbered"/>
    <dgm:cxn modelId="{52C90A93-859F-AC40-ABF4-A5345F65C945}" type="presOf" srcId="{88A3AAAB-E862-4F60-9EA5-DD4CF114387D}" destId="{2D0579C0-74D5-2049-8C27-7FCA839B3CDA}" srcOrd="1" destOrd="0" presId="urn:microsoft.com/office/officeart/2016/7/layout/LinearBlockProcessNumbered"/>
    <dgm:cxn modelId="{0CE18A9B-8DB1-8041-A710-13520342CD57}" type="presOf" srcId="{10BF8DE0-BA2B-4548-BDB8-AFFA000BAE47}" destId="{F40F8324-3F14-F844-A74D-52D9965A87DC}" srcOrd="0" destOrd="0" presId="urn:microsoft.com/office/officeart/2016/7/layout/LinearBlockProcessNumbered"/>
    <dgm:cxn modelId="{801354A5-C4B9-7444-A0E2-43354DE0E0B7}" type="presOf" srcId="{271CA310-FD67-4BDB-B3AE-A3DD5C3B6C97}" destId="{720E1A51-3CCC-0048-92F0-8214F75847C9}" srcOrd="0" destOrd="0" presId="urn:microsoft.com/office/officeart/2016/7/layout/LinearBlockProcessNumbered"/>
    <dgm:cxn modelId="{145BFCA8-BE4F-494C-ABF5-3F28BD2E24EE}" type="presOf" srcId="{A5011267-21A1-4E2A-AB19-3C61265F12DA}" destId="{7CA68922-4DDE-EE49-B6F0-BD25C914E68F}" srcOrd="1" destOrd="0" presId="urn:microsoft.com/office/officeart/2016/7/layout/LinearBlockProcessNumbered"/>
    <dgm:cxn modelId="{34A65EAF-D3E0-6848-A0AE-B1FB553EC9E4}" type="presOf" srcId="{2A64BD94-F126-4099-8A04-DAE37AADEB4D}" destId="{B98E4A02-F1E0-9F4E-9759-642B2CA02431}" srcOrd="0" destOrd="0" presId="urn:microsoft.com/office/officeart/2016/7/layout/LinearBlockProcessNumbered"/>
    <dgm:cxn modelId="{955075C2-F609-EE44-8E0F-3B7437EA15C4}" type="presOf" srcId="{98F2EDAB-68D8-4F72-AC6A-684919231AB9}" destId="{8D1915E9-FE58-6440-9AED-C4E907C4973D}" srcOrd="0" destOrd="0" presId="urn:microsoft.com/office/officeart/2016/7/layout/LinearBlockProcessNumbered"/>
    <dgm:cxn modelId="{9407FDCE-6109-4296-9FD6-1AED960E5E71}" srcId="{271CA310-FD67-4BDB-B3AE-A3DD5C3B6C97}" destId="{58E593AD-A49B-42EA-9FEA-EAE277033B47}" srcOrd="1" destOrd="0" parTransId="{4D920CD4-4C51-4A96-AA58-15CA79C0A4D0}" sibTransId="{BCE991CD-26D9-49BE-9B7B-D3931F4C96AF}"/>
    <dgm:cxn modelId="{0E9D5FD5-D9F6-F24E-A394-B3AC1AB54AC3}" type="presOf" srcId="{1F316E08-C7CD-4A08-8786-7A9531C6A5AF}" destId="{BEEE3CF0-F15A-8746-994C-04020BEFAF16}" srcOrd="0" destOrd="0" presId="urn:microsoft.com/office/officeart/2016/7/layout/LinearBlockProcessNumbered"/>
    <dgm:cxn modelId="{ADD321E6-03D6-43F9-BF1A-A0A92F09A107}" srcId="{271CA310-FD67-4BDB-B3AE-A3DD5C3B6C97}" destId="{98F2EDAB-68D8-4F72-AC6A-684919231AB9}" srcOrd="4" destOrd="0" parTransId="{DC578AC9-D5C1-4F0A-9E07-40C38AFA076E}" sibTransId="{1F316E08-C7CD-4A08-8786-7A9531C6A5AF}"/>
    <dgm:cxn modelId="{DB426CF3-FA92-4FD2-8862-33111A62A664}" srcId="{271CA310-FD67-4BDB-B3AE-A3DD5C3B6C97}" destId="{EF09298B-8100-4839-A3CC-7610FD03FC6A}" srcOrd="2" destOrd="0" parTransId="{161E8480-DCD9-44D2-A802-7C1BFE8E3C6B}" sibTransId="{10BF8DE0-BA2B-4548-BDB8-AFFA000BAE47}"/>
    <dgm:cxn modelId="{9FF1DDF3-BA95-3549-9B05-FD97B9E8433E}" type="presOf" srcId="{88A3AAAB-E862-4F60-9EA5-DD4CF114387D}" destId="{B7CDF9A5-8982-F14C-8D5B-33729D280D6B}" srcOrd="0" destOrd="0" presId="urn:microsoft.com/office/officeart/2016/7/layout/LinearBlockProcessNumbered"/>
    <dgm:cxn modelId="{B345FFE5-D2F0-484F-A2E9-AD631A5E6F3D}" type="presParOf" srcId="{720E1A51-3CCC-0048-92F0-8214F75847C9}" destId="{F721C6D3-092C-9744-9E8F-C4BFB03C7973}" srcOrd="0" destOrd="0" presId="urn:microsoft.com/office/officeart/2016/7/layout/LinearBlockProcessNumbered"/>
    <dgm:cxn modelId="{0B988B96-975D-9140-B368-9A6BDAFC4EFD}" type="presParOf" srcId="{F721C6D3-092C-9744-9E8F-C4BFB03C7973}" destId="{7577775E-1241-4044-84FC-D425A46AA200}" srcOrd="0" destOrd="0" presId="urn:microsoft.com/office/officeart/2016/7/layout/LinearBlockProcessNumbered"/>
    <dgm:cxn modelId="{CEE0C3BB-00D8-DC43-BCE2-FC21B3286980}" type="presParOf" srcId="{F721C6D3-092C-9744-9E8F-C4BFB03C7973}" destId="{B98E4A02-F1E0-9F4E-9759-642B2CA02431}" srcOrd="1" destOrd="0" presId="urn:microsoft.com/office/officeart/2016/7/layout/LinearBlockProcessNumbered"/>
    <dgm:cxn modelId="{DD9129B3-AE2C-9247-8228-86E0B8E17621}" type="presParOf" srcId="{F721C6D3-092C-9744-9E8F-C4BFB03C7973}" destId="{7CA68922-4DDE-EE49-B6F0-BD25C914E68F}" srcOrd="2" destOrd="0" presId="urn:microsoft.com/office/officeart/2016/7/layout/LinearBlockProcessNumbered"/>
    <dgm:cxn modelId="{9C36D29B-1426-E44C-829F-A0DB8AE54930}" type="presParOf" srcId="{720E1A51-3CCC-0048-92F0-8214F75847C9}" destId="{7EC6F664-ED36-BF4D-B0C6-C44450B3CF94}" srcOrd="1" destOrd="0" presId="urn:microsoft.com/office/officeart/2016/7/layout/LinearBlockProcessNumbered"/>
    <dgm:cxn modelId="{DA339957-7BB6-4D4D-B711-CDBA8DA16E4A}" type="presParOf" srcId="{720E1A51-3CCC-0048-92F0-8214F75847C9}" destId="{53AB4A50-26EF-EA4C-97C6-3391D5384BAB}" srcOrd="2" destOrd="0" presId="urn:microsoft.com/office/officeart/2016/7/layout/LinearBlockProcessNumbered"/>
    <dgm:cxn modelId="{137FD0F5-DBC2-9748-A3A0-D45FF5601AFC}" type="presParOf" srcId="{53AB4A50-26EF-EA4C-97C6-3391D5384BAB}" destId="{6664C32C-C886-B74D-A536-204C0357CC1B}" srcOrd="0" destOrd="0" presId="urn:microsoft.com/office/officeart/2016/7/layout/LinearBlockProcessNumbered"/>
    <dgm:cxn modelId="{C8BCDF45-7A7E-D248-BBCE-8893AAC5FE2E}" type="presParOf" srcId="{53AB4A50-26EF-EA4C-97C6-3391D5384BAB}" destId="{2F1401E5-D90F-7E48-8954-31C9B35E73B6}" srcOrd="1" destOrd="0" presId="urn:microsoft.com/office/officeart/2016/7/layout/LinearBlockProcessNumbered"/>
    <dgm:cxn modelId="{8591070E-3329-F742-A6AA-FD14DD0A7DB4}" type="presParOf" srcId="{53AB4A50-26EF-EA4C-97C6-3391D5384BAB}" destId="{D4B600E3-3E85-7146-96C1-4929D11B9B06}" srcOrd="2" destOrd="0" presId="urn:microsoft.com/office/officeart/2016/7/layout/LinearBlockProcessNumbered"/>
    <dgm:cxn modelId="{5B922AEE-AEF2-BE4E-BFA1-568EEDD238FD}" type="presParOf" srcId="{720E1A51-3CCC-0048-92F0-8214F75847C9}" destId="{98860E9B-743F-044A-BA7C-E1E53108EDA0}" srcOrd="3" destOrd="0" presId="urn:microsoft.com/office/officeart/2016/7/layout/LinearBlockProcessNumbered"/>
    <dgm:cxn modelId="{4DBA13D3-BF63-EB4E-A2CD-B96DE8A31FA3}" type="presParOf" srcId="{720E1A51-3CCC-0048-92F0-8214F75847C9}" destId="{DA8F83F7-6C97-1A40-9221-4F985DDBE38C}" srcOrd="4" destOrd="0" presId="urn:microsoft.com/office/officeart/2016/7/layout/LinearBlockProcessNumbered"/>
    <dgm:cxn modelId="{3D6D806A-8C1B-0342-A6AF-4D39C8FBFD62}" type="presParOf" srcId="{DA8F83F7-6C97-1A40-9221-4F985DDBE38C}" destId="{B1C1FAB9-7FDC-414C-9066-BE1830CB4F7B}" srcOrd="0" destOrd="0" presId="urn:microsoft.com/office/officeart/2016/7/layout/LinearBlockProcessNumbered"/>
    <dgm:cxn modelId="{F45FC33E-B0C6-0249-B57B-3699A3FD8AE1}" type="presParOf" srcId="{DA8F83F7-6C97-1A40-9221-4F985DDBE38C}" destId="{F40F8324-3F14-F844-A74D-52D9965A87DC}" srcOrd="1" destOrd="0" presId="urn:microsoft.com/office/officeart/2016/7/layout/LinearBlockProcessNumbered"/>
    <dgm:cxn modelId="{3E6402C0-262E-1C45-A11C-1DF803ED974D}" type="presParOf" srcId="{DA8F83F7-6C97-1A40-9221-4F985DDBE38C}" destId="{81D18589-B4F0-2445-925F-205F332B144D}" srcOrd="2" destOrd="0" presId="urn:microsoft.com/office/officeart/2016/7/layout/LinearBlockProcessNumbered"/>
    <dgm:cxn modelId="{C437ECC7-E11D-5A43-9276-1B5886DFA069}" type="presParOf" srcId="{720E1A51-3CCC-0048-92F0-8214F75847C9}" destId="{09456D72-4C8B-F74E-99FB-CEE5D79BFFC6}" srcOrd="5" destOrd="0" presId="urn:microsoft.com/office/officeart/2016/7/layout/LinearBlockProcessNumbered"/>
    <dgm:cxn modelId="{86B2FE9D-B0B2-F84A-B7DA-92806DC3932C}" type="presParOf" srcId="{720E1A51-3CCC-0048-92F0-8214F75847C9}" destId="{9A8FE148-8BA4-7A49-811A-0B315B6F79DA}" srcOrd="6" destOrd="0" presId="urn:microsoft.com/office/officeart/2016/7/layout/LinearBlockProcessNumbered"/>
    <dgm:cxn modelId="{FF42A3BC-4E30-8A47-BAEB-20CA64EDBE5C}" type="presParOf" srcId="{9A8FE148-8BA4-7A49-811A-0B315B6F79DA}" destId="{B7CDF9A5-8982-F14C-8D5B-33729D280D6B}" srcOrd="0" destOrd="0" presId="urn:microsoft.com/office/officeart/2016/7/layout/LinearBlockProcessNumbered"/>
    <dgm:cxn modelId="{D01FBC31-C005-2A47-9800-8B901963AE2D}" type="presParOf" srcId="{9A8FE148-8BA4-7A49-811A-0B315B6F79DA}" destId="{9D686B70-B800-9E41-94F2-8C05B9FEB8EB}" srcOrd="1" destOrd="0" presId="urn:microsoft.com/office/officeart/2016/7/layout/LinearBlockProcessNumbered"/>
    <dgm:cxn modelId="{432267EF-E61C-4A4A-82A4-2429DA747448}" type="presParOf" srcId="{9A8FE148-8BA4-7A49-811A-0B315B6F79DA}" destId="{2D0579C0-74D5-2049-8C27-7FCA839B3CDA}" srcOrd="2" destOrd="0" presId="urn:microsoft.com/office/officeart/2016/7/layout/LinearBlockProcessNumbered"/>
    <dgm:cxn modelId="{3C40489A-5066-254B-B992-3609BEFCB037}" type="presParOf" srcId="{720E1A51-3CCC-0048-92F0-8214F75847C9}" destId="{E9461B89-6679-BB48-A71D-1CBC36A0BAC8}" srcOrd="7" destOrd="0" presId="urn:microsoft.com/office/officeart/2016/7/layout/LinearBlockProcessNumbered"/>
    <dgm:cxn modelId="{0B157876-765A-A644-8BC3-4043942A3069}" type="presParOf" srcId="{720E1A51-3CCC-0048-92F0-8214F75847C9}" destId="{556E5051-31DD-7141-AE95-C5E405C90856}" srcOrd="8" destOrd="0" presId="urn:microsoft.com/office/officeart/2016/7/layout/LinearBlockProcessNumbered"/>
    <dgm:cxn modelId="{81BF3B04-8ADE-D346-8B7F-FA751FF62431}" type="presParOf" srcId="{556E5051-31DD-7141-AE95-C5E405C90856}" destId="{8D1915E9-FE58-6440-9AED-C4E907C4973D}" srcOrd="0" destOrd="0" presId="urn:microsoft.com/office/officeart/2016/7/layout/LinearBlockProcessNumbered"/>
    <dgm:cxn modelId="{71E3AA08-A0E3-0148-AE9F-979965C2E7BD}" type="presParOf" srcId="{556E5051-31DD-7141-AE95-C5E405C90856}" destId="{BEEE3CF0-F15A-8746-994C-04020BEFAF16}" srcOrd="1" destOrd="0" presId="urn:microsoft.com/office/officeart/2016/7/layout/LinearBlockProcessNumbered"/>
    <dgm:cxn modelId="{124CC749-39F9-F84A-8F5E-3377E3D138FF}" type="presParOf" srcId="{556E5051-31DD-7141-AE95-C5E405C90856}" destId="{8516A043-4970-8644-8E56-BDC5D5C40EDA}"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C8819-87D9-46A1-A70B-A00FA09CE385}">
      <dsp:nvSpPr>
        <dsp:cNvPr id="0" name=""/>
        <dsp:cNvSpPr/>
      </dsp:nvSpPr>
      <dsp:spPr>
        <a:xfrm>
          <a:off x="968873" y="668163"/>
          <a:ext cx="1457218" cy="14572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F1403-EB59-465F-BFC1-459CE52871E7}">
      <dsp:nvSpPr>
        <dsp:cNvPr id="0" name=""/>
        <dsp:cNvSpPr/>
      </dsp:nvSpPr>
      <dsp:spPr>
        <a:xfrm>
          <a:off x="78351" y="2565319"/>
          <a:ext cx="32382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solidFill>
                <a:schemeClr val="bg1"/>
              </a:solidFill>
            </a:rPr>
            <a:t>Familiarize/Re-familiarize  core concepts and vocabulary of RJ/RP</a:t>
          </a:r>
        </a:p>
      </dsp:txBody>
      <dsp:txXfrm>
        <a:off x="78351" y="2565319"/>
        <a:ext cx="3238262" cy="1035000"/>
      </dsp:txXfrm>
    </dsp:sp>
    <dsp:sp modelId="{01AD9C75-D678-42AF-B6EE-FE10350DF347}">
      <dsp:nvSpPr>
        <dsp:cNvPr id="0" name=""/>
        <dsp:cNvSpPr/>
      </dsp:nvSpPr>
      <dsp:spPr>
        <a:xfrm>
          <a:off x="4773832" y="668163"/>
          <a:ext cx="1457218" cy="14572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C8E32-DD1B-46C9-A8B9-36B6475B2BAA}">
      <dsp:nvSpPr>
        <dsp:cNvPr id="0" name=""/>
        <dsp:cNvSpPr/>
      </dsp:nvSpPr>
      <dsp:spPr>
        <a:xfrm>
          <a:off x="3883310" y="2565319"/>
          <a:ext cx="32382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solidFill>
                <a:schemeClr val="bg1"/>
              </a:solidFill>
            </a:rPr>
            <a:t>Understand Logistics and Practices of RJ implementation</a:t>
          </a:r>
        </a:p>
      </dsp:txBody>
      <dsp:txXfrm>
        <a:off x="3883310" y="2565319"/>
        <a:ext cx="3238262" cy="1035000"/>
      </dsp:txXfrm>
    </dsp:sp>
    <dsp:sp modelId="{C2C7D2EB-C969-4B7B-8E90-6830EE9479DF}">
      <dsp:nvSpPr>
        <dsp:cNvPr id="0" name=""/>
        <dsp:cNvSpPr/>
      </dsp:nvSpPr>
      <dsp:spPr>
        <a:xfrm>
          <a:off x="8578791" y="668163"/>
          <a:ext cx="1457218" cy="14572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6005CE-E5B5-4CAA-BFBD-8DFC5A9C398D}">
      <dsp:nvSpPr>
        <dsp:cNvPr id="0" name=""/>
        <dsp:cNvSpPr/>
      </dsp:nvSpPr>
      <dsp:spPr>
        <a:xfrm>
          <a:off x="7688269" y="2565319"/>
          <a:ext cx="3238262"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solidFill>
                <a:schemeClr val="bg1"/>
              </a:solidFill>
            </a:rPr>
            <a:t>Explore how to live Restoratively day to day</a:t>
          </a:r>
        </a:p>
      </dsp:txBody>
      <dsp:txXfrm>
        <a:off x="7688269" y="2565319"/>
        <a:ext cx="3238262" cy="103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7775E-1241-4044-84FC-D425A46AA200}">
      <dsp:nvSpPr>
        <dsp:cNvPr id="0" name=""/>
        <dsp:cNvSpPr/>
      </dsp:nvSpPr>
      <dsp:spPr>
        <a:xfrm>
          <a:off x="6407" y="215175"/>
          <a:ext cx="2002854" cy="24034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837" tIns="0" rIns="197837" bIns="330200" numCol="1" spcCol="1270" anchor="t" anchorCtr="0">
          <a:noAutofit/>
        </a:bodyPr>
        <a:lstStyle/>
        <a:p>
          <a:pPr marL="0" lvl="0" indent="0" algn="l" defTabSz="622300">
            <a:lnSpc>
              <a:spcPct val="90000"/>
            </a:lnSpc>
            <a:spcBef>
              <a:spcPct val="0"/>
            </a:spcBef>
            <a:spcAft>
              <a:spcPct val="35000"/>
            </a:spcAft>
            <a:buNone/>
          </a:pPr>
          <a:r>
            <a:rPr lang="en-US" sz="1400" b="0" kern="1200"/>
            <a:t>Acknowledge that you caused harm </a:t>
          </a:r>
          <a:endParaRPr lang="en-US" sz="1400" kern="1200"/>
        </a:p>
      </dsp:txBody>
      <dsp:txXfrm>
        <a:off x="6407" y="1176545"/>
        <a:ext cx="2002854" cy="1442055"/>
      </dsp:txXfrm>
    </dsp:sp>
    <dsp:sp modelId="{B98E4A02-F1E0-9F4E-9759-642B2CA02431}">
      <dsp:nvSpPr>
        <dsp:cNvPr id="0" name=""/>
        <dsp:cNvSpPr/>
      </dsp:nvSpPr>
      <dsp:spPr>
        <a:xfrm>
          <a:off x="6407" y="215175"/>
          <a:ext cx="2002854" cy="9613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837" tIns="165100" rIns="197837" bIns="165100" numCol="1" spcCol="1270" anchor="ctr" anchorCtr="0">
          <a:noAutofit/>
        </a:bodyPr>
        <a:lstStyle/>
        <a:p>
          <a:pPr marL="0" lvl="0" indent="0" algn="l" defTabSz="1822450">
            <a:lnSpc>
              <a:spcPct val="90000"/>
            </a:lnSpc>
            <a:spcBef>
              <a:spcPct val="0"/>
            </a:spcBef>
            <a:spcAft>
              <a:spcPct val="35000"/>
            </a:spcAft>
            <a:buNone/>
          </a:pPr>
          <a:r>
            <a:rPr lang="en-US" sz="4100" kern="1200"/>
            <a:t>01</a:t>
          </a:r>
        </a:p>
      </dsp:txBody>
      <dsp:txXfrm>
        <a:off x="6407" y="215175"/>
        <a:ext cx="2002854" cy="961370"/>
      </dsp:txXfrm>
    </dsp:sp>
    <dsp:sp modelId="{6664C32C-C886-B74D-A536-204C0357CC1B}">
      <dsp:nvSpPr>
        <dsp:cNvPr id="0" name=""/>
        <dsp:cNvSpPr/>
      </dsp:nvSpPr>
      <dsp:spPr>
        <a:xfrm>
          <a:off x="2169489" y="215175"/>
          <a:ext cx="2002854" cy="24034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837" tIns="0" rIns="197837" bIns="330200" numCol="1" spcCol="1270" anchor="t" anchorCtr="0">
          <a:noAutofit/>
        </a:bodyPr>
        <a:lstStyle/>
        <a:p>
          <a:pPr marL="0" lvl="0" indent="0" algn="l" defTabSz="622300">
            <a:lnSpc>
              <a:spcPct val="90000"/>
            </a:lnSpc>
            <a:spcBef>
              <a:spcPct val="0"/>
            </a:spcBef>
            <a:spcAft>
              <a:spcPct val="35000"/>
            </a:spcAft>
            <a:buNone/>
          </a:pPr>
          <a:r>
            <a:rPr lang="en-US" sz="1400" b="0" kern="1200"/>
            <a:t>Acknowledge you had agency in your actions </a:t>
          </a:r>
          <a:endParaRPr lang="en-US" sz="1400" kern="1200"/>
        </a:p>
      </dsp:txBody>
      <dsp:txXfrm>
        <a:off x="2169489" y="1176545"/>
        <a:ext cx="2002854" cy="1442055"/>
      </dsp:txXfrm>
    </dsp:sp>
    <dsp:sp modelId="{2F1401E5-D90F-7E48-8954-31C9B35E73B6}">
      <dsp:nvSpPr>
        <dsp:cNvPr id="0" name=""/>
        <dsp:cNvSpPr/>
      </dsp:nvSpPr>
      <dsp:spPr>
        <a:xfrm>
          <a:off x="2169489" y="215175"/>
          <a:ext cx="2002854" cy="9613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837" tIns="165100" rIns="197837" bIns="165100" numCol="1" spcCol="1270" anchor="ctr" anchorCtr="0">
          <a:noAutofit/>
        </a:bodyPr>
        <a:lstStyle/>
        <a:p>
          <a:pPr marL="0" lvl="0" indent="0" algn="l" defTabSz="1822450">
            <a:lnSpc>
              <a:spcPct val="90000"/>
            </a:lnSpc>
            <a:spcBef>
              <a:spcPct val="0"/>
            </a:spcBef>
            <a:spcAft>
              <a:spcPct val="35000"/>
            </a:spcAft>
            <a:buNone/>
          </a:pPr>
          <a:r>
            <a:rPr lang="en-US" sz="4100" kern="1200"/>
            <a:t>02</a:t>
          </a:r>
        </a:p>
      </dsp:txBody>
      <dsp:txXfrm>
        <a:off x="2169489" y="215175"/>
        <a:ext cx="2002854" cy="961370"/>
      </dsp:txXfrm>
    </dsp:sp>
    <dsp:sp modelId="{B1C1FAB9-7FDC-414C-9066-BE1830CB4F7B}">
      <dsp:nvSpPr>
        <dsp:cNvPr id="0" name=""/>
        <dsp:cNvSpPr/>
      </dsp:nvSpPr>
      <dsp:spPr>
        <a:xfrm>
          <a:off x="4332572" y="215175"/>
          <a:ext cx="2002854" cy="24034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837" tIns="0" rIns="197837" bIns="330200" numCol="1" spcCol="1270" anchor="t" anchorCtr="0">
          <a:noAutofit/>
        </a:bodyPr>
        <a:lstStyle/>
        <a:p>
          <a:pPr marL="0" lvl="0" indent="0" algn="l" defTabSz="622300">
            <a:lnSpc>
              <a:spcPct val="90000"/>
            </a:lnSpc>
            <a:spcBef>
              <a:spcPct val="0"/>
            </a:spcBef>
            <a:spcAft>
              <a:spcPct val="35000"/>
            </a:spcAft>
            <a:buNone/>
          </a:pPr>
          <a:r>
            <a:rPr lang="en-US" sz="1400" b="0" kern="1200"/>
            <a:t>Understand the impact that you had</a:t>
          </a:r>
          <a:endParaRPr lang="en-US" sz="1400" kern="1200"/>
        </a:p>
      </dsp:txBody>
      <dsp:txXfrm>
        <a:off x="4332572" y="1176545"/>
        <a:ext cx="2002854" cy="1442055"/>
      </dsp:txXfrm>
    </dsp:sp>
    <dsp:sp modelId="{F40F8324-3F14-F844-A74D-52D9965A87DC}">
      <dsp:nvSpPr>
        <dsp:cNvPr id="0" name=""/>
        <dsp:cNvSpPr/>
      </dsp:nvSpPr>
      <dsp:spPr>
        <a:xfrm>
          <a:off x="4332572" y="215175"/>
          <a:ext cx="2002854" cy="9613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837" tIns="165100" rIns="197837" bIns="165100" numCol="1" spcCol="1270" anchor="ctr" anchorCtr="0">
          <a:noAutofit/>
        </a:bodyPr>
        <a:lstStyle/>
        <a:p>
          <a:pPr marL="0" lvl="0" indent="0" algn="l" defTabSz="1822450">
            <a:lnSpc>
              <a:spcPct val="90000"/>
            </a:lnSpc>
            <a:spcBef>
              <a:spcPct val="0"/>
            </a:spcBef>
            <a:spcAft>
              <a:spcPct val="35000"/>
            </a:spcAft>
            <a:buNone/>
          </a:pPr>
          <a:r>
            <a:rPr lang="en-US" sz="4100" kern="1200"/>
            <a:t>03</a:t>
          </a:r>
        </a:p>
      </dsp:txBody>
      <dsp:txXfrm>
        <a:off x="4332572" y="215175"/>
        <a:ext cx="2002854" cy="961370"/>
      </dsp:txXfrm>
    </dsp:sp>
    <dsp:sp modelId="{B7CDF9A5-8982-F14C-8D5B-33729D280D6B}">
      <dsp:nvSpPr>
        <dsp:cNvPr id="0" name=""/>
        <dsp:cNvSpPr/>
      </dsp:nvSpPr>
      <dsp:spPr>
        <a:xfrm>
          <a:off x="6495654" y="215175"/>
          <a:ext cx="2002854" cy="24034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837" tIns="0" rIns="197837" bIns="330200" numCol="1" spcCol="1270" anchor="t" anchorCtr="0">
          <a:noAutofit/>
        </a:bodyPr>
        <a:lstStyle/>
        <a:p>
          <a:pPr marL="0" lvl="0" indent="0" algn="l" defTabSz="622300">
            <a:lnSpc>
              <a:spcPct val="90000"/>
            </a:lnSpc>
            <a:spcBef>
              <a:spcPct val="0"/>
            </a:spcBef>
            <a:spcAft>
              <a:spcPct val="35000"/>
            </a:spcAft>
            <a:buNone/>
          </a:pPr>
          <a:r>
            <a:rPr lang="en-US" sz="1400" b="0" kern="1200"/>
            <a:t>Work to repair the harm</a:t>
          </a:r>
          <a:endParaRPr lang="en-US" sz="1400" kern="1200"/>
        </a:p>
      </dsp:txBody>
      <dsp:txXfrm>
        <a:off x="6495654" y="1176545"/>
        <a:ext cx="2002854" cy="1442055"/>
      </dsp:txXfrm>
    </dsp:sp>
    <dsp:sp modelId="{9D686B70-B800-9E41-94F2-8C05B9FEB8EB}">
      <dsp:nvSpPr>
        <dsp:cNvPr id="0" name=""/>
        <dsp:cNvSpPr/>
      </dsp:nvSpPr>
      <dsp:spPr>
        <a:xfrm>
          <a:off x="6495654" y="215175"/>
          <a:ext cx="2002854" cy="9613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837" tIns="165100" rIns="197837" bIns="165100" numCol="1" spcCol="1270" anchor="ctr" anchorCtr="0">
          <a:noAutofit/>
        </a:bodyPr>
        <a:lstStyle/>
        <a:p>
          <a:pPr marL="0" lvl="0" indent="0" algn="l" defTabSz="1822450">
            <a:lnSpc>
              <a:spcPct val="90000"/>
            </a:lnSpc>
            <a:spcBef>
              <a:spcPct val="0"/>
            </a:spcBef>
            <a:spcAft>
              <a:spcPct val="35000"/>
            </a:spcAft>
            <a:buNone/>
          </a:pPr>
          <a:r>
            <a:rPr lang="en-US" sz="4100" kern="1200"/>
            <a:t>04</a:t>
          </a:r>
        </a:p>
      </dsp:txBody>
      <dsp:txXfrm>
        <a:off x="6495654" y="215175"/>
        <a:ext cx="2002854" cy="961370"/>
      </dsp:txXfrm>
    </dsp:sp>
    <dsp:sp modelId="{8D1915E9-FE58-6440-9AED-C4E907C4973D}">
      <dsp:nvSpPr>
        <dsp:cNvPr id="0" name=""/>
        <dsp:cNvSpPr/>
      </dsp:nvSpPr>
      <dsp:spPr>
        <a:xfrm>
          <a:off x="8658737" y="215175"/>
          <a:ext cx="2002854" cy="24034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837" tIns="0" rIns="197837" bIns="330200" numCol="1" spcCol="1270" anchor="t" anchorCtr="0">
          <a:noAutofit/>
        </a:bodyPr>
        <a:lstStyle/>
        <a:p>
          <a:pPr marL="0" lvl="0" indent="0" algn="l" defTabSz="622300">
            <a:lnSpc>
              <a:spcPct val="90000"/>
            </a:lnSpc>
            <a:spcBef>
              <a:spcPct val="0"/>
            </a:spcBef>
            <a:spcAft>
              <a:spcPct val="35000"/>
            </a:spcAft>
            <a:buNone/>
          </a:pPr>
          <a:r>
            <a:rPr lang="en-US" sz="1400" b="0" kern="1200"/>
            <a:t>Notice patterns in your own life that led to you making the harmful decision</a:t>
          </a:r>
          <a:endParaRPr lang="en-US" sz="1400" kern="1200"/>
        </a:p>
      </dsp:txBody>
      <dsp:txXfrm>
        <a:off x="8658737" y="1176545"/>
        <a:ext cx="2002854" cy="1442055"/>
      </dsp:txXfrm>
    </dsp:sp>
    <dsp:sp modelId="{BEEE3CF0-F15A-8746-994C-04020BEFAF16}">
      <dsp:nvSpPr>
        <dsp:cNvPr id="0" name=""/>
        <dsp:cNvSpPr/>
      </dsp:nvSpPr>
      <dsp:spPr>
        <a:xfrm>
          <a:off x="8658737" y="215175"/>
          <a:ext cx="2002854" cy="9613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837" tIns="165100" rIns="197837" bIns="165100" numCol="1" spcCol="1270" anchor="ctr" anchorCtr="0">
          <a:noAutofit/>
        </a:bodyPr>
        <a:lstStyle/>
        <a:p>
          <a:pPr marL="0" lvl="0" indent="0" algn="l" defTabSz="1822450">
            <a:lnSpc>
              <a:spcPct val="90000"/>
            </a:lnSpc>
            <a:spcBef>
              <a:spcPct val="0"/>
            </a:spcBef>
            <a:spcAft>
              <a:spcPct val="35000"/>
            </a:spcAft>
            <a:buNone/>
          </a:pPr>
          <a:r>
            <a:rPr lang="en-US" sz="4100" kern="1200"/>
            <a:t>05</a:t>
          </a:r>
        </a:p>
      </dsp:txBody>
      <dsp:txXfrm>
        <a:off x="8658737" y="215175"/>
        <a:ext cx="2002854" cy="96137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789D5-5800-4CED-B858-93BC56012B23}" type="datetimeFigureOut">
              <a:rPr lang="en-US" smtClean="0"/>
              <a:t>8/15/25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3F8A8-6BDC-4304-A59A-F5F1E231EE8E}" type="slidenum">
              <a:rPr lang="en-US" smtClean="0"/>
              <a:t>‹#›</a:t>
            </a:fld>
            <a:endParaRPr lang="en-US"/>
          </a:p>
        </p:txBody>
      </p:sp>
    </p:spTree>
    <p:extLst>
      <p:ext uri="{BB962C8B-B14F-4D97-AF65-F5344CB8AC3E}">
        <p14:creationId xmlns:p14="http://schemas.microsoft.com/office/powerpoint/2010/main" val="119671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a:solidFill>
                  <a:schemeClr val="tx1"/>
                </a:solidFill>
                <a:effectLst/>
                <a:latin typeface="Arial" charset="0"/>
                <a:ea typeface="+mn-ea"/>
                <a:cs typeface="+mn-cs"/>
              </a:rPr>
              <a:t>Introductions</a:t>
            </a:r>
          </a:p>
          <a:p>
            <a:endParaRPr lang="en-US" sz="1200" kern="1200">
              <a:solidFill>
                <a:schemeClr val="tx1"/>
              </a:solidFill>
              <a:effectLst/>
              <a:latin typeface="Arial" charset="0"/>
              <a:ea typeface="+mn-ea"/>
              <a:cs typeface="+mn-cs"/>
            </a:endParaRPr>
          </a:p>
          <a:p>
            <a:r>
              <a:rPr lang="en-US" sz="1200" kern="1200">
                <a:solidFill>
                  <a:schemeClr val="tx1"/>
                </a:solidFill>
                <a:effectLst/>
                <a:latin typeface="Arial" charset="0"/>
                <a:ea typeface="+mn-ea"/>
                <a:cs typeface="+mn-cs"/>
              </a:rPr>
              <a:t>Today we will spend some time talking about some </a:t>
            </a:r>
            <a:r>
              <a:rPr lang="en-US" sz="1200" b="1" kern="1200">
                <a:solidFill>
                  <a:schemeClr val="tx1"/>
                </a:solidFill>
                <a:effectLst/>
                <a:latin typeface="Arial" charset="0"/>
                <a:ea typeface="+mn-ea"/>
                <a:cs typeface="+mn-cs"/>
              </a:rPr>
              <a:t>communication tools and techniques that can help us navigate through moments of conflict</a:t>
            </a:r>
            <a:r>
              <a:rPr lang="en-US" sz="1200" kern="1200">
                <a:solidFill>
                  <a:schemeClr val="tx1"/>
                </a:solidFill>
                <a:effectLst/>
                <a:latin typeface="Arial" charset="0"/>
                <a:ea typeface="+mn-ea"/>
                <a:cs typeface="+mn-cs"/>
              </a:rPr>
              <a:t>, particularly responding and addressing incidents of Bias – including racism, sexism, ableism, </a:t>
            </a:r>
          </a:p>
          <a:p>
            <a:br>
              <a:rPr lang="en-US" sz="1200" kern="1200">
                <a:solidFill>
                  <a:schemeClr val="tx1"/>
                </a:solidFill>
                <a:effectLst/>
                <a:latin typeface="Arial" charset="0"/>
                <a:ea typeface="+mn-ea"/>
                <a:cs typeface="+mn-cs"/>
              </a:rPr>
            </a:br>
            <a:r>
              <a:rPr lang="en-US" sz="1200" kern="1200">
                <a:solidFill>
                  <a:schemeClr val="tx1"/>
                </a:solidFill>
                <a:effectLst/>
                <a:latin typeface="Arial" charset="0"/>
                <a:ea typeface="+mn-ea"/>
                <a:cs typeface="+mn-cs"/>
              </a:rPr>
              <a:t>We are focused here on interpersonal level as well group conversation context and many of these skills are ones used by restorative justice facilitators in both their personal lives and in RJ processes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9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a:p>
        </p:txBody>
      </p:sp>
    </p:spTree>
    <p:extLst>
      <p:ext uri="{BB962C8B-B14F-4D97-AF65-F5344CB8AC3E}">
        <p14:creationId xmlns:p14="http://schemas.microsoft.com/office/powerpoint/2010/main" val="2191950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Arial" charset="0"/>
                <a:ea typeface="+mn-ea"/>
                <a:cs typeface="+mn-cs"/>
              </a:rPr>
              <a:t>2:15-2:25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charset="0"/>
                <a:ea typeface="+mn-ea"/>
                <a:cs typeface="+mn-cs"/>
              </a:rPr>
              <a:t>Offer reflection on stage setting, values, and eventually group norms</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12</a:t>
            </a:fld>
            <a:endParaRPr lang="en-US" altLang="en-US"/>
          </a:p>
        </p:txBody>
      </p:sp>
    </p:spTree>
    <p:extLst>
      <p:ext uri="{BB962C8B-B14F-4D97-AF65-F5344CB8AC3E}">
        <p14:creationId xmlns:p14="http://schemas.microsoft.com/office/powerpoint/2010/main" val="45243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027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443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825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Arial" charset="0"/>
                <a:ea typeface="+mn-ea"/>
                <a:cs typeface="+mn-cs"/>
              </a:rPr>
              <a:t>How do we identify our needs when we experience harm so we can make strategic decisions to get our needs met?</a:t>
            </a:r>
            <a:br>
              <a:rPr lang="en-US" sz="800" kern="1200">
                <a:solidFill>
                  <a:srgbClr val="002060"/>
                </a:solidFill>
                <a:latin typeface="Arial" charset="0"/>
                <a:ea typeface="+mn-ea"/>
                <a:cs typeface="+mn-cs"/>
              </a:rPr>
            </a:br>
            <a:br>
              <a:rPr lang="en-US" sz="800" kern="1200">
                <a:solidFill>
                  <a:srgbClr val="002060"/>
                </a:solidFill>
                <a:latin typeface="Arial" charset="0"/>
                <a:ea typeface="+mn-ea"/>
                <a:cs typeface="+mn-cs"/>
              </a:rPr>
            </a:br>
            <a:r>
              <a:rPr lang="en-US" sz="1200" b="1" i="0" u="none" strike="noStrike" kern="1200">
                <a:solidFill>
                  <a:schemeClr val="tx1"/>
                </a:solidFill>
                <a:effectLst/>
                <a:latin typeface="Arial" charset="0"/>
                <a:ea typeface="+mn-ea"/>
                <a:cs typeface="+mn-cs"/>
              </a:rPr>
              <a:t>How to intervene when we see racism or bias happening?</a:t>
            </a:r>
            <a:r>
              <a:rPr lang="en-US" sz="800" kern="1200">
                <a:solidFill>
                  <a:srgbClr val="002060"/>
                </a:solidFill>
                <a:latin typeface="Arial" charset="0"/>
                <a:ea typeface="+mn-ea"/>
                <a:cs typeface="+mn-cs"/>
              </a:rPr>
              <a:t> </a:t>
            </a:r>
          </a:p>
          <a:p>
            <a:endParaRPr lang="en-US" sz="800" b="1" i="0" u="none" strike="noStrike" kern="1200">
              <a:solidFill>
                <a:srgbClr val="002060"/>
              </a:solidFill>
              <a:effectLst/>
              <a:latin typeface="Arial" charset="0"/>
              <a:ea typeface="+mn-ea"/>
              <a:cs typeface="+mn-cs"/>
            </a:endParaRPr>
          </a:p>
          <a:p>
            <a:r>
              <a:rPr lang="en-US" sz="1200" b="1" i="0" u="none" strike="noStrike" kern="1200">
                <a:solidFill>
                  <a:schemeClr val="tx1"/>
                </a:solidFill>
                <a:effectLst/>
                <a:latin typeface="Arial" charset="0"/>
                <a:ea typeface="+mn-ea"/>
                <a:cs typeface="+mn-cs"/>
              </a:rPr>
              <a:t>How do we receive feedback in a way that cultivates our growth and learning as opposed to defensiveness?</a:t>
            </a:r>
          </a:p>
          <a:p>
            <a:endParaRPr lang="en-US" sz="1200" b="1" i="0" u="none" strike="noStrike" kern="120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kern="1200">
                <a:solidFill>
                  <a:srgbClr val="002060"/>
                </a:solidFill>
                <a:latin typeface="Arial" charset="0"/>
                <a:ea typeface="+mn-ea"/>
                <a:cs typeface="+mn-cs"/>
              </a:rPr>
              <a:t>With a community invested in belonging, agency, and accountability innovation thrives and views, beliefs, and values are not only respected, but also integrated. </a:t>
            </a:r>
            <a:br>
              <a:rPr lang="en-US" sz="800" kern="1200">
                <a:solidFill>
                  <a:srgbClr val="002060"/>
                </a:solidFill>
                <a:latin typeface="Arial" charset="0"/>
                <a:ea typeface="+mn-ea"/>
                <a:cs typeface="+mn-cs"/>
              </a:rPr>
            </a:br>
            <a:br>
              <a:rPr lang="en-US" sz="800" kern="1200">
                <a:solidFill>
                  <a:srgbClr val="002060"/>
                </a:solidFill>
                <a:latin typeface="Arial" charset="0"/>
                <a:ea typeface="+mn-ea"/>
                <a:cs typeface="+mn-cs"/>
              </a:rPr>
            </a:br>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a:p>
        </p:txBody>
      </p:sp>
    </p:spTree>
    <p:extLst>
      <p:ext uri="{BB962C8B-B14F-4D97-AF65-F5344CB8AC3E}">
        <p14:creationId xmlns:p14="http://schemas.microsoft.com/office/powerpoint/2010/main" val="408111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11:10-11:20</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a:p>
        </p:txBody>
      </p:sp>
    </p:spTree>
    <p:extLst>
      <p:ext uri="{BB962C8B-B14F-4D97-AF65-F5344CB8AC3E}">
        <p14:creationId xmlns:p14="http://schemas.microsoft.com/office/powerpoint/2010/main" val="108623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996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a:solidFill>
                  <a:schemeClr val="tx1"/>
                </a:solidFill>
                <a:effectLst/>
                <a:latin typeface="Arial" charset="0"/>
                <a:ea typeface="+mn-ea"/>
                <a:cs typeface="+mn-cs"/>
              </a:rPr>
              <a:t>11:10-11:14</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a:p>
        </p:txBody>
      </p:sp>
    </p:spTree>
    <p:extLst>
      <p:ext uri="{BB962C8B-B14F-4D97-AF65-F5344CB8AC3E}">
        <p14:creationId xmlns:p14="http://schemas.microsoft.com/office/powerpoint/2010/main" val="242015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11:14-11:17</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a:p>
        </p:txBody>
      </p:sp>
    </p:spTree>
    <p:extLst>
      <p:ext uri="{BB962C8B-B14F-4D97-AF65-F5344CB8AC3E}">
        <p14:creationId xmlns:p14="http://schemas.microsoft.com/office/powerpoint/2010/main" val="1383706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5"/>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5" name="Picture Placeholder 15" descr="Bright, colo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a:t>Insert title here</a:t>
            </a:r>
          </a:p>
        </p:txBody>
      </p:sp>
      <p:pic>
        <p:nvPicPr>
          <p:cNvPr id="6" name="Picture Placeholder 9" descr="Bright, colo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54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4"/>
                </a:solidFill>
              </a:defRPr>
            </a:lvl1pPr>
          </a:lstStyle>
          <a:p>
            <a:r>
              <a:rPr lang="en-US"/>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a:t>Insert subtitle here</a:t>
            </a:r>
          </a:p>
          <a:p>
            <a:pPr lvl="1"/>
            <a:r>
              <a:rPr lang="en-US"/>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p>
        </p:txBody>
      </p:sp>
      <p:pic>
        <p:nvPicPr>
          <p:cNvPr id="12" name="Picture Placeholder 19" descr="Bright, colo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3415398084"/>
      </p:ext>
    </p:extLst>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6">
                    <a:lumMod val="60000"/>
                    <a:lumOff val="40000"/>
                  </a:schemeClr>
                </a:solidFill>
              </a:defRPr>
            </a:lvl1pPr>
          </a:lstStyle>
          <a:p>
            <a:r>
              <a:rPr lang="en-US"/>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a:t>Insert subtitle here</a:t>
            </a:r>
          </a:p>
          <a:p>
            <a:pPr lvl="1"/>
            <a:r>
              <a:rPr lang="en-US"/>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a:t>Insert Content here</a:t>
            </a:r>
          </a:p>
        </p:txBody>
      </p:sp>
      <p:pic>
        <p:nvPicPr>
          <p:cNvPr id="9" name="Picture Placeholder 11" descr="Bright, colorful geometric pattern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7106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4495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341946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84807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250775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5"/>
                </a:solidFill>
              </a:defRPr>
            </a:lvl1pPr>
          </a:lstStyle>
          <a:p>
            <a:r>
              <a:rPr lang="en-US"/>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a:t>Insert subtitle here</a:t>
            </a:r>
          </a:p>
          <a:p>
            <a:pPr lvl="1"/>
            <a:r>
              <a:rPr lang="en-US"/>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a:t>Insert content here</a:t>
            </a:r>
          </a:p>
        </p:txBody>
      </p:sp>
      <p:pic>
        <p:nvPicPr>
          <p:cNvPr id="7" name="Picture Placeholder 20" descr="Bright, colo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25169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60087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704" r:id="rId1"/>
    <p:sldLayoutId id="2147483667" r:id="rId2"/>
    <p:sldLayoutId id="2147483666" r:id="rId3"/>
    <p:sldLayoutId id="2147483665" r:id="rId4"/>
    <p:sldLayoutId id="2147483662" r:id="rId5"/>
    <p:sldLayoutId id="2147483663" r:id="rId6"/>
    <p:sldLayoutId id="2147483669" r:id="rId7"/>
    <p:sldLayoutId id="2147483664" r:id="rId8"/>
    <p:sldLayoutId id="2147483671" r:id="rId9"/>
    <p:sldLayoutId id="2147483689" r:id="rId10"/>
    <p:sldLayoutId id="2147483723"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hyperlink" Target="http://www.creative-interventions.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sv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etscircleup.org/restorative-justic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5083440" y="2365078"/>
            <a:ext cx="6930760" cy="1348912"/>
          </a:xfrm>
        </p:spPr>
        <p:txBody>
          <a:bodyPr anchor="ctr">
            <a:noAutofit/>
          </a:bodyPr>
          <a:lstStyle/>
          <a:p>
            <a:pPr algn="ctr"/>
            <a:r>
              <a:rPr lang="en-US" altLang="en-US" sz="4800" dirty="0"/>
              <a:t>Restorative Conflict &amp; Communication Skills</a:t>
            </a:r>
          </a:p>
        </p:txBody>
      </p:sp>
      <p:pic>
        <p:nvPicPr>
          <p:cNvPr id="5" name="Picture 4" descr="Text&#10;&#10;Description automatically generated">
            <a:extLst>
              <a:ext uri="{FF2B5EF4-FFF2-40B4-BE49-F238E27FC236}">
                <a16:creationId xmlns:a16="http://schemas.microsoft.com/office/drawing/2014/main" id="{CEB1013C-57C5-38F7-030E-11FFC1AADB8A}"/>
              </a:ext>
            </a:extLst>
          </p:cNvPr>
          <p:cNvPicPr>
            <a:picLocks noChangeAspect="1"/>
          </p:cNvPicPr>
          <p:nvPr/>
        </p:nvPicPr>
        <p:blipFill>
          <a:blip r:embed="rId3"/>
          <a:stretch>
            <a:fillRect/>
          </a:stretch>
        </p:blipFill>
        <p:spPr>
          <a:xfrm>
            <a:off x="10437928" y="179517"/>
            <a:ext cx="1567806" cy="686199"/>
          </a:xfrm>
          <a:prstGeom prst="rect">
            <a:avLst/>
          </a:prstGeom>
        </p:spPr>
      </p:pic>
      <p:sp>
        <p:nvSpPr>
          <p:cNvPr id="6" name="Text Placeholder 5">
            <a:extLst>
              <a:ext uri="{FF2B5EF4-FFF2-40B4-BE49-F238E27FC236}">
                <a16:creationId xmlns:a16="http://schemas.microsoft.com/office/drawing/2014/main" id="{472CEE8D-FD8E-81D4-500A-C2CAEC4AF4EC}"/>
              </a:ext>
            </a:extLst>
          </p:cNvPr>
          <p:cNvSpPr txBox="1">
            <a:spLocks/>
          </p:cNvSpPr>
          <p:nvPr/>
        </p:nvSpPr>
        <p:spPr>
          <a:xfrm>
            <a:off x="4905640" y="3713990"/>
            <a:ext cx="6930760" cy="5205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endParaRPr lang="en-US" altLang="en-US" sz="2400" b="1" dirty="0">
              <a:solidFill>
                <a:schemeClr val="accent1"/>
              </a:solidFill>
            </a:endParaRPr>
          </a:p>
          <a:p>
            <a:pPr marL="0" indent="0" algn="ctr" fontAlgn="auto">
              <a:spcAft>
                <a:spcPts val="0"/>
              </a:spcAft>
              <a:buNone/>
            </a:pPr>
            <a:r>
              <a:rPr lang="en-US" altLang="en-US" sz="2400" b="1" dirty="0">
                <a:solidFill>
                  <a:schemeClr val="accent1"/>
                </a:solidFill>
              </a:rPr>
              <a:t>Presented by:</a:t>
            </a:r>
            <a:endParaRPr lang="en-US" altLang="en-US" sz="900" dirty="0"/>
          </a:p>
          <a:p>
            <a:pPr marL="0" indent="0" algn="ctr" fontAlgn="auto">
              <a:spcAft>
                <a:spcPts val="0"/>
              </a:spcAft>
              <a:buNone/>
            </a:pPr>
            <a:r>
              <a:rPr lang="en-US" sz="1400" dirty="0"/>
              <a:t>Imani Hester, Associate Director, Training and Community Building</a:t>
            </a: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2AD8E-4C7C-4A1B-89B1-9A0997F4F30E}"/>
              </a:ext>
            </a:extLst>
          </p:cNvPr>
          <p:cNvSpPr>
            <a:spLocks noGrp="1"/>
          </p:cNvSpPr>
          <p:nvPr>
            <p:ph type="title"/>
          </p:nvPr>
        </p:nvSpPr>
        <p:spPr>
          <a:xfrm>
            <a:off x="762000" y="715964"/>
            <a:ext cx="10591800" cy="646332"/>
          </a:xfrm>
        </p:spPr>
        <p:txBody>
          <a:bodyPr>
            <a:normAutofit/>
          </a:bodyPr>
          <a:lstStyle/>
          <a:p>
            <a:r>
              <a:rPr lang="en-US" b="1" kern="1200">
                <a:latin typeface="+mj-lt"/>
                <a:ea typeface="+mj-ea"/>
                <a:cs typeface="+mj-cs"/>
              </a:rPr>
              <a:t>Meaningful Accountability</a:t>
            </a:r>
          </a:p>
        </p:txBody>
      </p:sp>
      <p:sp>
        <p:nvSpPr>
          <p:cNvPr id="5" name="Text Placeholder 2">
            <a:extLst>
              <a:ext uri="{FF2B5EF4-FFF2-40B4-BE49-F238E27FC236}">
                <a16:creationId xmlns:a16="http://schemas.microsoft.com/office/drawing/2014/main" id="{927CCE35-EE98-C6ED-98D7-B1E6F373D09D}"/>
              </a:ext>
            </a:extLst>
          </p:cNvPr>
          <p:cNvSpPr txBox="1">
            <a:spLocks/>
          </p:cNvSpPr>
          <p:nvPr/>
        </p:nvSpPr>
        <p:spPr>
          <a:xfrm>
            <a:off x="762000" y="1432562"/>
            <a:ext cx="10667999" cy="1158237"/>
          </a:xfrm>
          <a:prstGeom prst="rect">
            <a:avLst/>
          </a:prstGeo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a:solidFill>
                  <a:schemeClr val="bg1"/>
                </a:solidFill>
                <a:latin typeface="+mn-lt"/>
                <a:ea typeface="+mn-ea"/>
                <a:cs typeface="+mn-cs"/>
              </a:defRPr>
            </a:lvl1pPr>
            <a:lvl2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Segoe UI"/>
                <a:ea typeface="+mn-ea"/>
                <a:cs typeface="+mn-cs"/>
              </a:rPr>
              <a:t>Necessary Steps for Accountability </a:t>
            </a:r>
          </a:p>
        </p:txBody>
      </p:sp>
      <p:graphicFrame>
        <p:nvGraphicFramePr>
          <p:cNvPr id="8" name="Text Placeholder 1">
            <a:extLst>
              <a:ext uri="{FF2B5EF4-FFF2-40B4-BE49-F238E27FC236}">
                <a16:creationId xmlns:a16="http://schemas.microsoft.com/office/drawing/2014/main" id="{B7ED8EB4-F204-F363-4777-B7C624ECA6C9}"/>
              </a:ext>
            </a:extLst>
          </p:cNvPr>
          <p:cNvGraphicFramePr/>
          <p:nvPr/>
        </p:nvGraphicFramePr>
        <p:xfrm>
          <a:off x="757381" y="2591662"/>
          <a:ext cx="10667999" cy="2833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BD2E2116-5998-C470-623F-6FF9A796958D}"/>
              </a:ext>
            </a:extLst>
          </p:cNvPr>
          <p:cNvSpPr txBox="1"/>
          <p:nvPr/>
        </p:nvSpPr>
        <p:spPr>
          <a:xfrm>
            <a:off x="334537" y="6452780"/>
            <a:ext cx="1167119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a:ea typeface="+mn-ea"/>
                <a:cs typeface="+mn-cs"/>
              </a:rPr>
              <a:t>See the </a:t>
            </a:r>
            <a:r>
              <a:rPr kumimoji="0" lang="en-US" sz="900" b="0" i="1" u="none" strike="noStrike" kern="1200" cap="none" spc="0" normalizeH="0" baseline="0" noProof="0">
                <a:ln>
                  <a:noFill/>
                </a:ln>
                <a:solidFill>
                  <a:prstClr val="black"/>
                </a:solidFill>
                <a:effectLst/>
                <a:uLnTx/>
                <a:uFillTx/>
                <a:latin typeface="Segoe UI"/>
                <a:ea typeface="+mn-ea"/>
                <a:cs typeface="+mn-cs"/>
              </a:rPr>
              <a:t>Creative interventions: Tools for everyday people to end violence, </a:t>
            </a:r>
            <a:r>
              <a:rPr kumimoji="0" lang="en-US" sz="900" b="0" i="0" u="none" strike="noStrike" kern="1200" cap="none" spc="0" normalizeH="0" baseline="0" noProof="0">
                <a:ln>
                  <a:noFill/>
                </a:ln>
                <a:solidFill>
                  <a:prstClr val="black"/>
                </a:solidFill>
                <a:effectLst/>
                <a:uLnTx/>
                <a:uFillTx/>
                <a:latin typeface="Segoe UI"/>
                <a:ea typeface="+mn-ea"/>
                <a:cs typeface="+mn-cs"/>
              </a:rPr>
              <a:t>(http://www.creative-interventions.org</a:t>
            </a:r>
            <a:r>
              <a:rPr kumimoji="0" lang="en-US" sz="900" b="0" i="0" u="none" strike="noStrike" kern="1200" cap="none" spc="0" normalizeH="0" baseline="0" noProof="0">
                <a:ln>
                  <a:noFill/>
                </a:ln>
                <a:solidFill>
                  <a:prstClr val="black"/>
                </a:solidFill>
                <a:effectLst/>
                <a:uLnTx/>
                <a:uFillTx/>
                <a:latin typeface="Segoe UI"/>
                <a:ea typeface="+mn-ea"/>
                <a:cs typeface="+mn-cs"/>
                <a:hlinkClick r:id="rId8">
                  <a:extLst>
                    <a:ext uri="{A12FA001-AC4F-418D-AE19-62706E023703}">
                      <ahyp:hlinkClr xmlns:ahyp="http://schemas.microsoft.com/office/drawing/2018/hyperlinkcolor" val="tx"/>
                    </a:ext>
                  </a:extLst>
                </a:hlinkClick>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a:ea typeface="+mn-ea"/>
                <a:cs typeface="+mn-cs"/>
              </a:rPr>
              <a:t>Mia Mingus’ “How to Give a Genuine Apology,” and</a:t>
            </a:r>
            <a:r>
              <a:rPr kumimoji="0" lang="en-US" sz="900" b="0" i="1" u="none" strike="noStrike" kern="1200" cap="none" spc="0" normalizeH="0" baseline="0" noProof="0">
                <a:ln>
                  <a:noFill/>
                </a:ln>
                <a:solidFill>
                  <a:prstClr val="black"/>
                </a:solidFill>
                <a:effectLst/>
                <a:uLnTx/>
                <a:uFillTx/>
                <a:latin typeface="Segoe UI"/>
                <a:ea typeface="+mn-ea"/>
                <a:cs typeface="+mn-cs"/>
              </a:rPr>
              <a:t> Until We Reckon</a:t>
            </a:r>
            <a:r>
              <a:rPr kumimoji="0" lang="en-US" sz="900" b="0" i="0" u="none" strike="noStrike" kern="1200" cap="none" spc="0" normalizeH="0" baseline="0" noProof="0">
                <a:ln>
                  <a:noFill/>
                </a:ln>
                <a:solidFill>
                  <a:prstClr val="black"/>
                </a:solidFill>
                <a:effectLst/>
                <a:uLnTx/>
                <a:uFillTx/>
                <a:latin typeface="Segoe UI"/>
                <a:ea typeface="+mn-ea"/>
                <a:cs typeface="+mn-cs"/>
              </a:rPr>
              <a:t>, by Danielle </a:t>
            </a:r>
            <a:r>
              <a:rPr kumimoji="0" lang="en-US" sz="900" b="0" i="0" u="none" strike="noStrike" kern="1200" cap="none" spc="0" normalizeH="0" baseline="0" noProof="0" err="1">
                <a:ln>
                  <a:noFill/>
                </a:ln>
                <a:solidFill>
                  <a:prstClr val="black"/>
                </a:solidFill>
                <a:effectLst/>
                <a:uLnTx/>
                <a:uFillTx/>
                <a:latin typeface="Segoe UI"/>
                <a:ea typeface="+mn-ea"/>
                <a:cs typeface="+mn-cs"/>
              </a:rPr>
              <a:t>Sered</a:t>
            </a:r>
            <a:r>
              <a:rPr kumimoji="0" lang="en-US" sz="900" b="0" i="0" u="none" strike="noStrike" kern="1200" cap="none" spc="0" normalizeH="0" baseline="0" noProof="0">
                <a:ln>
                  <a:noFill/>
                </a:ln>
                <a:solidFill>
                  <a:prstClr val="black"/>
                </a:solidFill>
                <a:effectLst/>
                <a:uLnTx/>
                <a:uFillTx/>
                <a:latin typeface="Segoe UI"/>
                <a:ea typeface="+mn-ea"/>
                <a:cs typeface="+mn-cs"/>
              </a:rPr>
              <a:t> for more information about meaningful accountability​</a:t>
            </a:r>
          </a:p>
        </p:txBody>
      </p:sp>
    </p:spTree>
    <p:extLst>
      <p:ext uri="{BB962C8B-B14F-4D97-AF65-F5344CB8AC3E}">
        <p14:creationId xmlns:p14="http://schemas.microsoft.com/office/powerpoint/2010/main" val="332567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1F3B608-B797-6B1F-70AD-E32A739079D6}"/>
              </a:ext>
            </a:extLst>
          </p:cNvPr>
          <p:cNvSpPr txBox="1">
            <a:spLocks noChangeArrowheads="1"/>
          </p:cNvSpPr>
          <p:nvPr/>
        </p:nvSpPr>
        <p:spPr>
          <a:xfrm>
            <a:off x="186266" y="191260"/>
            <a:ext cx="9806820" cy="1348912"/>
          </a:xfrm>
          <a:prstGeom prst="rect">
            <a:avLst/>
          </a:prstGeom>
        </p:spPr>
        <p:txBody>
          <a:bodyPr anchor="ctr">
            <a:noAutofit/>
          </a:bodyPr>
          <a:lstStyle>
            <a:lvl1pPr algn="l" defTabSz="914400" rtl="0" eaLnBrk="1" latinLnBrk="0" hangingPunct="1">
              <a:lnSpc>
                <a:spcPct val="90000"/>
              </a:lnSpc>
              <a:spcBef>
                <a:spcPts val="1000"/>
              </a:spcBef>
              <a:buNone/>
              <a:defRPr sz="4000" b="1" kern="1200">
                <a:solidFill>
                  <a:schemeClr val="bg2"/>
                </a:solidFill>
                <a:latin typeface="+mj-lt"/>
                <a:ea typeface="+mj-ea"/>
                <a:cs typeface="+mj-cs"/>
              </a:defRPr>
            </a:lvl1pPr>
          </a:lstStyle>
          <a:p>
            <a:pPr fontAlgn="auto">
              <a:spcAft>
                <a:spcPts val="0"/>
              </a:spcAft>
            </a:pPr>
            <a:r>
              <a:rPr lang="en-US" sz="4800">
                <a:solidFill>
                  <a:schemeClr val="bg1"/>
                </a:solidFill>
              </a:rPr>
              <a:t>Guiding Questions from Restorative Justice</a:t>
            </a:r>
            <a:endParaRPr lang="en-US" altLang="en-US" sz="4800">
              <a:solidFill>
                <a:schemeClr val="bg1"/>
              </a:solidFill>
            </a:endParaRPr>
          </a:p>
        </p:txBody>
      </p:sp>
      <p:sp>
        <p:nvSpPr>
          <p:cNvPr id="8" name="Hexagon 7">
            <a:extLst>
              <a:ext uri="{FF2B5EF4-FFF2-40B4-BE49-F238E27FC236}">
                <a16:creationId xmlns:a16="http://schemas.microsoft.com/office/drawing/2014/main" id="{C65D23C3-6C9C-4756-FF8D-65DD6A256A38}"/>
              </a:ext>
            </a:extLst>
          </p:cNvPr>
          <p:cNvSpPr/>
          <p:nvPr/>
        </p:nvSpPr>
        <p:spPr>
          <a:xfrm>
            <a:off x="853445" y="2163121"/>
            <a:ext cx="2967329" cy="2531758"/>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mj-lt"/>
              </a:rPr>
              <a:t>Who has been harmed?</a:t>
            </a:r>
          </a:p>
        </p:txBody>
      </p:sp>
      <p:sp>
        <p:nvSpPr>
          <p:cNvPr id="9" name="Hexagon 8">
            <a:extLst>
              <a:ext uri="{FF2B5EF4-FFF2-40B4-BE49-F238E27FC236}">
                <a16:creationId xmlns:a16="http://schemas.microsoft.com/office/drawing/2014/main" id="{92115871-0970-4D6D-14FD-C205A84AE1C8}"/>
              </a:ext>
            </a:extLst>
          </p:cNvPr>
          <p:cNvSpPr/>
          <p:nvPr/>
        </p:nvSpPr>
        <p:spPr>
          <a:xfrm>
            <a:off x="4778771" y="2163121"/>
            <a:ext cx="2967329" cy="2531758"/>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mj-lt"/>
              </a:rPr>
              <a:t>What are their needs?</a:t>
            </a:r>
          </a:p>
        </p:txBody>
      </p:sp>
      <p:sp>
        <p:nvSpPr>
          <p:cNvPr id="10" name="Hexagon 9">
            <a:extLst>
              <a:ext uri="{FF2B5EF4-FFF2-40B4-BE49-F238E27FC236}">
                <a16:creationId xmlns:a16="http://schemas.microsoft.com/office/drawing/2014/main" id="{C77F5AE9-3F3F-55A0-5003-E2DF41CB43C7}"/>
              </a:ext>
            </a:extLst>
          </p:cNvPr>
          <p:cNvSpPr/>
          <p:nvPr/>
        </p:nvSpPr>
        <p:spPr>
          <a:xfrm>
            <a:off x="8704097" y="2163121"/>
            <a:ext cx="2967329" cy="2531758"/>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mj-lt"/>
              </a:rPr>
              <a:t>Whose obligation is it to address these needs?</a:t>
            </a:r>
          </a:p>
        </p:txBody>
      </p:sp>
      <p:pic>
        <p:nvPicPr>
          <p:cNvPr id="14" name="Picture 13" descr="Text&#10;&#10;Description automatically generated">
            <a:extLst>
              <a:ext uri="{FF2B5EF4-FFF2-40B4-BE49-F238E27FC236}">
                <a16:creationId xmlns:a16="http://schemas.microsoft.com/office/drawing/2014/main" id="{D5EFBD29-DE35-0269-C274-01A9216CCC8C}"/>
              </a:ext>
            </a:extLst>
          </p:cNvPr>
          <p:cNvPicPr>
            <a:picLocks noChangeAspect="1"/>
          </p:cNvPicPr>
          <p:nvPr/>
        </p:nvPicPr>
        <p:blipFill>
          <a:blip r:embed="rId3"/>
          <a:stretch>
            <a:fillRect/>
          </a:stretch>
        </p:blipFill>
        <p:spPr>
          <a:xfrm>
            <a:off x="10437928" y="179517"/>
            <a:ext cx="1567806" cy="686199"/>
          </a:xfrm>
          <a:prstGeom prst="rect">
            <a:avLst/>
          </a:prstGeom>
        </p:spPr>
      </p:pic>
    </p:spTree>
    <p:extLst>
      <p:ext uri="{BB962C8B-B14F-4D97-AF65-F5344CB8AC3E}">
        <p14:creationId xmlns:p14="http://schemas.microsoft.com/office/powerpoint/2010/main" val="235933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86B0-761C-738A-89B2-5F299927745C}"/>
              </a:ext>
            </a:extLst>
          </p:cNvPr>
          <p:cNvSpPr>
            <a:spLocks noGrp="1"/>
          </p:cNvSpPr>
          <p:nvPr>
            <p:ph type="title"/>
          </p:nvPr>
        </p:nvSpPr>
        <p:spPr>
          <a:xfrm>
            <a:off x="800100" y="348900"/>
            <a:ext cx="10591800" cy="646332"/>
          </a:xfrm>
        </p:spPr>
        <p:txBody>
          <a:bodyPr/>
          <a:lstStyle/>
          <a:p>
            <a:pPr algn="ctr"/>
            <a:r>
              <a:rPr lang="en-US" dirty="0">
                <a:solidFill>
                  <a:schemeClr val="accent1"/>
                </a:solidFill>
              </a:rPr>
              <a:t>Medicine Circle</a:t>
            </a:r>
          </a:p>
        </p:txBody>
      </p:sp>
      <p:pic>
        <p:nvPicPr>
          <p:cNvPr id="4" name="Picture 2">
            <a:extLst>
              <a:ext uri="{FF2B5EF4-FFF2-40B4-BE49-F238E27FC236}">
                <a16:creationId xmlns:a16="http://schemas.microsoft.com/office/drawing/2014/main" id="{7E1D4F7B-0D67-574A-C602-130C9824C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053898" y="1516954"/>
            <a:ext cx="4084204" cy="40842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48F3FA-51E6-9E36-FBBE-19F1418F5BFE}"/>
              </a:ext>
            </a:extLst>
          </p:cNvPr>
          <p:cNvSpPr txBox="1"/>
          <p:nvPr/>
        </p:nvSpPr>
        <p:spPr>
          <a:xfrm>
            <a:off x="6501857" y="5601158"/>
            <a:ext cx="4355680" cy="261610"/>
          </a:xfrm>
          <a:prstGeom prst="rect">
            <a:avLst/>
          </a:prstGeom>
          <a:noFill/>
        </p:spPr>
        <p:txBody>
          <a:bodyPr wrap="none" rtlCol="0">
            <a:spAutoFit/>
          </a:bodyPr>
          <a:lstStyle/>
          <a:p>
            <a:r>
              <a:rPr lang="en-US" sz="1100" dirty="0">
                <a:solidFill>
                  <a:schemeClr val="bg1"/>
                </a:solidFill>
              </a:rPr>
              <a:t>Adapted from Kay Pranis “Circle Keepers Handbook,” Unpublished</a:t>
            </a:r>
          </a:p>
        </p:txBody>
      </p:sp>
      <p:sp>
        <p:nvSpPr>
          <p:cNvPr id="8" name="SmartArt Placeholder 7">
            <a:extLst>
              <a:ext uri="{FF2B5EF4-FFF2-40B4-BE49-F238E27FC236}">
                <a16:creationId xmlns:a16="http://schemas.microsoft.com/office/drawing/2014/main" id="{15D7421D-39FD-471F-2CB6-B75454ABAA07}"/>
              </a:ext>
            </a:extLst>
          </p:cNvPr>
          <p:cNvSpPr>
            <a:spLocks noGrp="1"/>
          </p:cNvSpPr>
          <p:nvPr>
            <p:ph type="dgm" sz="quarter" idx="14"/>
          </p:nvPr>
        </p:nvSpPr>
        <p:spPr/>
        <p:txBody>
          <a:bodyPr/>
          <a:lstStyle/>
          <a:p>
            <a:endParaRPr lang="en-US"/>
          </a:p>
        </p:txBody>
      </p:sp>
    </p:spTree>
    <p:extLst>
      <p:ext uri="{BB962C8B-B14F-4D97-AF65-F5344CB8AC3E}">
        <p14:creationId xmlns:p14="http://schemas.microsoft.com/office/powerpoint/2010/main" val="35840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3822" y="4587162"/>
            <a:ext cx="1283525" cy="128352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a:lnSpc>
                  <a:spcPts val="2239"/>
                </a:lnSpc>
              </a:pPr>
              <a:endParaRPr sz="1200"/>
            </a:p>
          </p:txBody>
        </p:sp>
      </p:grpSp>
      <p:grpSp>
        <p:nvGrpSpPr>
          <p:cNvPr id="5" name="Group 5"/>
          <p:cNvGrpSpPr/>
          <p:nvPr/>
        </p:nvGrpSpPr>
        <p:grpSpPr>
          <a:xfrm>
            <a:off x="4031444" y="4587162"/>
            <a:ext cx="1283525" cy="12835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a:p>
          </p:txBody>
        </p:sp>
        <p:sp>
          <p:nvSpPr>
            <p:cNvPr id="7" name="TextBox 7"/>
            <p:cNvSpPr txBox="1"/>
            <p:nvPr/>
          </p:nvSpPr>
          <p:spPr>
            <a:xfrm>
              <a:off x="76200" y="38100"/>
              <a:ext cx="660400" cy="698500"/>
            </a:xfrm>
            <a:prstGeom prst="rect">
              <a:avLst/>
            </a:prstGeom>
          </p:spPr>
          <p:txBody>
            <a:bodyPr lIns="33867" tIns="33867" rIns="33867" bIns="33867" rtlCol="0" anchor="ctr"/>
            <a:lstStyle/>
            <a:p>
              <a:pPr algn="ctr">
                <a:lnSpc>
                  <a:spcPts val="2239"/>
                </a:lnSpc>
              </a:pPr>
              <a:endParaRPr sz="1200"/>
            </a:p>
          </p:txBody>
        </p:sp>
      </p:grpSp>
      <p:grpSp>
        <p:nvGrpSpPr>
          <p:cNvPr id="8" name="Group 8"/>
          <p:cNvGrpSpPr/>
          <p:nvPr/>
        </p:nvGrpSpPr>
        <p:grpSpPr>
          <a:xfrm>
            <a:off x="9726688" y="4587162"/>
            <a:ext cx="1283525" cy="128352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a:p>
          </p:txBody>
        </p:sp>
        <p:sp>
          <p:nvSpPr>
            <p:cNvPr id="10" name="TextBox 10"/>
            <p:cNvSpPr txBox="1"/>
            <p:nvPr/>
          </p:nvSpPr>
          <p:spPr>
            <a:xfrm>
              <a:off x="76200" y="38100"/>
              <a:ext cx="660400" cy="698500"/>
            </a:xfrm>
            <a:prstGeom prst="rect">
              <a:avLst/>
            </a:prstGeom>
          </p:spPr>
          <p:txBody>
            <a:bodyPr lIns="33867" tIns="33867" rIns="33867" bIns="33867" rtlCol="0" anchor="ctr"/>
            <a:lstStyle/>
            <a:p>
              <a:pPr algn="ctr">
                <a:lnSpc>
                  <a:spcPts val="2239"/>
                </a:lnSpc>
              </a:pPr>
              <a:endParaRPr sz="1200"/>
            </a:p>
          </p:txBody>
        </p:sp>
      </p:grpSp>
      <p:sp>
        <p:nvSpPr>
          <p:cNvPr id="11" name="TextBox 11"/>
          <p:cNvSpPr txBox="1"/>
          <p:nvPr/>
        </p:nvSpPr>
        <p:spPr>
          <a:xfrm>
            <a:off x="685800" y="571851"/>
            <a:ext cx="4965106" cy="1897955"/>
          </a:xfrm>
          <a:prstGeom prst="rect">
            <a:avLst/>
          </a:prstGeom>
        </p:spPr>
        <p:txBody>
          <a:bodyPr lIns="0" tIns="0" rIns="0" bIns="0" rtlCol="0" anchor="t">
            <a:spAutoFit/>
          </a:bodyPr>
          <a:lstStyle/>
          <a:p>
            <a:pPr algn="ctr">
              <a:lnSpc>
                <a:spcPts val="7424"/>
              </a:lnSpc>
            </a:pPr>
            <a:r>
              <a:rPr lang="en-US" sz="6187" b="1" spc="197">
                <a:solidFill>
                  <a:srgbClr val="000000"/>
                </a:solidFill>
                <a:latin typeface="Helvetica World Bold"/>
                <a:ea typeface="Helvetica World Bold"/>
                <a:cs typeface="Helvetica World Bold"/>
                <a:sym typeface="Helvetica World Bold"/>
              </a:rPr>
              <a:t>CONNECT WITH US!</a:t>
            </a:r>
          </a:p>
        </p:txBody>
      </p:sp>
      <p:grpSp>
        <p:nvGrpSpPr>
          <p:cNvPr id="12" name="Group 12"/>
          <p:cNvGrpSpPr/>
          <p:nvPr/>
        </p:nvGrpSpPr>
        <p:grpSpPr>
          <a:xfrm>
            <a:off x="821030" y="2646435"/>
            <a:ext cx="2347323" cy="615531"/>
            <a:chOff x="0" y="0"/>
            <a:chExt cx="4694646" cy="1231062"/>
          </a:xfrm>
        </p:grpSpPr>
        <p:sp>
          <p:nvSpPr>
            <p:cNvPr id="13" name="Freeform 13"/>
            <p:cNvSpPr/>
            <p:nvPr/>
          </p:nvSpPr>
          <p:spPr>
            <a:xfrm>
              <a:off x="0" y="0"/>
              <a:ext cx="4694646" cy="1231062"/>
            </a:xfrm>
            <a:custGeom>
              <a:avLst/>
              <a:gdLst/>
              <a:ahLst/>
              <a:cxnLst/>
              <a:rect l="l" t="t" r="r" b="b"/>
              <a:pathLst>
                <a:path w="4694646" h="1231062">
                  <a:moveTo>
                    <a:pt x="0" y="0"/>
                  </a:moveTo>
                  <a:lnTo>
                    <a:pt x="4694646" y="0"/>
                  </a:lnTo>
                  <a:lnTo>
                    <a:pt x="4694646" y="1231062"/>
                  </a:lnTo>
                  <a:lnTo>
                    <a:pt x="0" y="1231062"/>
                  </a:lnTo>
                  <a:lnTo>
                    <a:pt x="0" y="0"/>
                  </a:lnTo>
                  <a:close/>
                </a:path>
              </a:pathLst>
            </a:custGeom>
            <a:blipFill>
              <a:blip r:embed="rId2">
                <a:extLst>
                  <a:ext uri="{96DAC541-7B7A-43D3-8B79-37D633B846F1}">
                    <asvg:svgBlip xmlns:asvg="http://schemas.microsoft.com/office/drawing/2016/SVG/main" r:embed="rId3"/>
                  </a:ext>
                </a:extLst>
              </a:blip>
              <a:stretch>
                <a:fillRect t="-767" b="-767"/>
              </a:stretch>
            </a:blipFill>
          </p:spPr>
          <p:txBody>
            <a:bodyPr/>
            <a:lstStyle/>
            <a:p>
              <a:endParaRPr lang="en-US" sz="1200"/>
            </a:p>
          </p:txBody>
        </p:sp>
        <p:sp>
          <p:nvSpPr>
            <p:cNvPr id="14" name="TextBox 14"/>
            <p:cNvSpPr txBox="1"/>
            <p:nvPr/>
          </p:nvSpPr>
          <p:spPr>
            <a:xfrm>
              <a:off x="1179732" y="315070"/>
              <a:ext cx="3274240" cy="539252"/>
            </a:xfrm>
            <a:prstGeom prst="rect">
              <a:avLst/>
            </a:prstGeom>
          </p:spPr>
          <p:txBody>
            <a:bodyPr lIns="0" tIns="0" rIns="0" bIns="0" rtlCol="0" anchor="t">
              <a:spAutoFit/>
            </a:bodyPr>
            <a:lstStyle/>
            <a:p>
              <a:pPr algn="ctr">
                <a:lnSpc>
                  <a:spcPts val="2323"/>
                </a:lnSpc>
              </a:pPr>
              <a:r>
                <a:rPr lang="en-US" sz="1659" b="1" spc="53">
                  <a:solidFill>
                    <a:srgbClr val="000000"/>
                  </a:solidFill>
                  <a:latin typeface="Canva Sans Bold"/>
                  <a:ea typeface="Canva Sans Bold"/>
                  <a:cs typeface="Canva Sans Bold"/>
                  <a:sym typeface="Canva Sans Bold"/>
                </a:rPr>
                <a:t>215-746-9332</a:t>
              </a:r>
            </a:p>
          </p:txBody>
        </p:sp>
      </p:grpSp>
      <p:grpSp>
        <p:nvGrpSpPr>
          <p:cNvPr id="15" name="Group 15"/>
          <p:cNvGrpSpPr/>
          <p:nvPr/>
        </p:nvGrpSpPr>
        <p:grpSpPr>
          <a:xfrm>
            <a:off x="656276" y="3584968"/>
            <a:ext cx="2279568" cy="3017731"/>
            <a:chOff x="0" y="0"/>
            <a:chExt cx="4559136" cy="6035461"/>
          </a:xfrm>
        </p:grpSpPr>
        <p:grpSp>
          <p:nvGrpSpPr>
            <p:cNvPr id="16" name="Group 16"/>
            <p:cNvGrpSpPr/>
            <p:nvPr/>
          </p:nvGrpSpPr>
          <p:grpSpPr>
            <a:xfrm>
              <a:off x="0" y="0"/>
              <a:ext cx="4559136" cy="4559136"/>
              <a:chOff x="0" y="0"/>
              <a:chExt cx="6238240" cy="6238240"/>
            </a:xfrm>
          </p:grpSpPr>
          <p:sp>
            <p:nvSpPr>
              <p:cNvPr id="17" name="Freeform 17"/>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gradFill rotWithShape="1">
                <a:gsLst>
                  <a:gs pos="0">
                    <a:srgbClr val="DB2828">
                      <a:alpha val="100000"/>
                    </a:srgbClr>
                  </a:gs>
                  <a:gs pos="100000">
                    <a:srgbClr val="A81111">
                      <a:alpha val="100000"/>
                    </a:srgbClr>
                  </a:gs>
                </a:gsLst>
                <a:lin ang="0"/>
              </a:gradFill>
            </p:spPr>
            <p:txBody>
              <a:bodyPr/>
              <a:lstStyle/>
              <a:p>
                <a:endParaRPr lang="en-US" sz="1200"/>
              </a:p>
            </p:txBody>
          </p:sp>
        </p:grpSp>
        <p:sp>
          <p:nvSpPr>
            <p:cNvPr id="18" name="Freeform 18"/>
            <p:cNvSpPr/>
            <p:nvPr/>
          </p:nvSpPr>
          <p:spPr>
            <a:xfrm>
              <a:off x="576715" y="2860062"/>
              <a:ext cx="3175399" cy="3175399"/>
            </a:xfrm>
            <a:custGeom>
              <a:avLst/>
              <a:gdLst/>
              <a:ahLst/>
              <a:cxnLst/>
              <a:rect l="l" t="t" r="r" b="b"/>
              <a:pathLst>
                <a:path w="3175399" h="3175399">
                  <a:moveTo>
                    <a:pt x="0" y="0"/>
                  </a:moveTo>
                  <a:lnTo>
                    <a:pt x="3175399" y="0"/>
                  </a:lnTo>
                  <a:lnTo>
                    <a:pt x="3175399" y="3175399"/>
                  </a:lnTo>
                  <a:lnTo>
                    <a:pt x="0" y="3175399"/>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sz="1200"/>
            </a:p>
          </p:txBody>
        </p:sp>
        <p:grpSp>
          <p:nvGrpSpPr>
            <p:cNvPr id="19" name="Group 19"/>
            <p:cNvGrpSpPr/>
            <p:nvPr/>
          </p:nvGrpSpPr>
          <p:grpSpPr>
            <a:xfrm>
              <a:off x="1154705" y="3157804"/>
              <a:ext cx="2249725" cy="2249716"/>
              <a:chOff x="0" y="0"/>
              <a:chExt cx="6350000" cy="6349975"/>
            </a:xfrm>
          </p:grpSpPr>
          <p:sp>
            <p:nvSpPr>
              <p:cNvPr id="20" name="Freeform 2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a:stretch>
              </a:blipFill>
            </p:spPr>
            <p:txBody>
              <a:bodyPr/>
              <a:lstStyle/>
              <a:p>
                <a:endParaRPr lang="en-US" sz="1200"/>
              </a:p>
            </p:txBody>
          </p:sp>
        </p:grpSp>
        <p:sp>
          <p:nvSpPr>
            <p:cNvPr id="21" name="TextBox 21"/>
            <p:cNvSpPr txBox="1"/>
            <p:nvPr/>
          </p:nvSpPr>
          <p:spPr>
            <a:xfrm>
              <a:off x="310160" y="329064"/>
              <a:ext cx="3938816" cy="493468"/>
            </a:xfrm>
            <a:prstGeom prst="rect">
              <a:avLst/>
            </a:prstGeom>
          </p:spPr>
          <p:txBody>
            <a:bodyPr lIns="0" tIns="0" rIns="0" bIns="0" rtlCol="0" anchor="t">
              <a:spAutoFit/>
            </a:bodyPr>
            <a:lstStyle/>
            <a:p>
              <a:pPr algn="ctr">
                <a:lnSpc>
                  <a:spcPts val="2147"/>
                </a:lnSpc>
              </a:pPr>
              <a:r>
                <a:rPr lang="en-US" sz="1533" b="1" spc="49">
                  <a:solidFill>
                    <a:srgbClr val="FFFFFF"/>
                  </a:solidFill>
                  <a:latin typeface="Canva Sans Bold"/>
                  <a:ea typeface="Canva Sans Bold"/>
                  <a:cs typeface="Canva Sans Bold"/>
                  <a:sym typeface="Canva Sans Bold"/>
                </a:rPr>
                <a:t>Pablo Cerdera</a:t>
              </a:r>
            </a:p>
          </p:txBody>
        </p:sp>
        <p:sp>
          <p:nvSpPr>
            <p:cNvPr id="22" name="TextBox 22"/>
            <p:cNvSpPr txBox="1"/>
            <p:nvPr/>
          </p:nvSpPr>
          <p:spPr>
            <a:xfrm>
              <a:off x="205674" y="947124"/>
              <a:ext cx="3938816" cy="1190838"/>
            </a:xfrm>
            <a:prstGeom prst="rect">
              <a:avLst/>
            </a:prstGeom>
          </p:spPr>
          <p:txBody>
            <a:bodyPr lIns="0" tIns="0" rIns="0" bIns="0" rtlCol="0" anchor="t">
              <a:spAutoFit/>
            </a:bodyPr>
            <a:lstStyle/>
            <a:p>
              <a:pPr algn="ctr">
                <a:lnSpc>
                  <a:spcPts val="1600"/>
                </a:lnSpc>
              </a:pPr>
              <a:r>
                <a:rPr lang="en-US" sz="1067" b="1">
                  <a:solidFill>
                    <a:srgbClr val="FFFFFF">
                      <a:alpha val="84706"/>
                    </a:srgbClr>
                  </a:solidFill>
                  <a:latin typeface="Canva Sans Bold"/>
                  <a:ea typeface="Canva Sans Bold"/>
                  <a:cs typeface="Canva Sans Bold"/>
                  <a:sym typeface="Canva Sans Bold"/>
                </a:rPr>
                <a:t>Deputy Director</a:t>
              </a:r>
            </a:p>
            <a:p>
              <a:pPr algn="ctr">
                <a:lnSpc>
                  <a:spcPts val="1600"/>
                </a:lnSpc>
              </a:pPr>
              <a:r>
                <a:rPr lang="en-US" sz="1067" b="1">
                  <a:solidFill>
                    <a:srgbClr val="FFFFFF">
                      <a:alpha val="84706"/>
                    </a:srgbClr>
                  </a:solidFill>
                  <a:latin typeface="Canva Sans Bold"/>
                  <a:ea typeface="Canva Sans Bold"/>
                  <a:cs typeface="Canva Sans Bold"/>
                  <a:sym typeface="Canva Sans Bold"/>
                </a:rPr>
                <a:t>Restorative Practices @ Penn</a:t>
              </a:r>
            </a:p>
            <a:p>
              <a:pPr algn="ctr">
                <a:lnSpc>
                  <a:spcPts val="1600"/>
                </a:lnSpc>
              </a:pPr>
              <a:r>
                <a:rPr lang="en-US" sz="1067" b="1">
                  <a:solidFill>
                    <a:srgbClr val="FFFFFF">
                      <a:alpha val="84706"/>
                    </a:srgbClr>
                  </a:solidFill>
                  <a:latin typeface="Canva Sans Bold"/>
                  <a:ea typeface="Canva Sans Bold"/>
                  <a:cs typeface="Canva Sans Bold"/>
                  <a:sym typeface="Canva Sans Bold"/>
                </a:rPr>
                <a:t>pcerdera@upenn.edu</a:t>
              </a:r>
            </a:p>
          </p:txBody>
        </p:sp>
      </p:grpSp>
      <p:grpSp>
        <p:nvGrpSpPr>
          <p:cNvPr id="23" name="Group 23"/>
          <p:cNvGrpSpPr/>
          <p:nvPr/>
        </p:nvGrpSpPr>
        <p:grpSpPr>
          <a:xfrm>
            <a:off x="3517982" y="3584968"/>
            <a:ext cx="2279568" cy="3017731"/>
            <a:chOff x="0" y="0"/>
            <a:chExt cx="4559136" cy="6035461"/>
          </a:xfrm>
        </p:grpSpPr>
        <p:grpSp>
          <p:nvGrpSpPr>
            <p:cNvPr id="24" name="Group 24"/>
            <p:cNvGrpSpPr/>
            <p:nvPr/>
          </p:nvGrpSpPr>
          <p:grpSpPr>
            <a:xfrm>
              <a:off x="0" y="0"/>
              <a:ext cx="4559136" cy="4559136"/>
              <a:chOff x="0" y="0"/>
              <a:chExt cx="6238240" cy="6238240"/>
            </a:xfrm>
          </p:grpSpPr>
          <p:sp>
            <p:nvSpPr>
              <p:cNvPr id="25" name="Freeform 2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gradFill rotWithShape="1">
                <a:gsLst>
                  <a:gs pos="0">
                    <a:srgbClr val="FF914D">
                      <a:alpha val="100000"/>
                    </a:srgbClr>
                  </a:gs>
                  <a:gs pos="100000">
                    <a:srgbClr val="FFDE59">
                      <a:alpha val="100000"/>
                    </a:srgbClr>
                  </a:gs>
                </a:gsLst>
                <a:lin ang="0"/>
              </a:gradFill>
            </p:spPr>
            <p:txBody>
              <a:bodyPr/>
              <a:lstStyle/>
              <a:p>
                <a:endParaRPr lang="en-US" sz="1200"/>
              </a:p>
            </p:txBody>
          </p:sp>
        </p:grpSp>
        <p:sp>
          <p:nvSpPr>
            <p:cNvPr id="26" name="Freeform 26"/>
            <p:cNvSpPr/>
            <p:nvPr/>
          </p:nvSpPr>
          <p:spPr>
            <a:xfrm>
              <a:off x="578072" y="2860062"/>
              <a:ext cx="3175399" cy="3175399"/>
            </a:xfrm>
            <a:custGeom>
              <a:avLst/>
              <a:gdLst/>
              <a:ahLst/>
              <a:cxnLst/>
              <a:rect l="l" t="t" r="r" b="b"/>
              <a:pathLst>
                <a:path w="3175399" h="3175399">
                  <a:moveTo>
                    <a:pt x="0" y="0"/>
                  </a:moveTo>
                  <a:lnTo>
                    <a:pt x="3175398" y="0"/>
                  </a:lnTo>
                  <a:lnTo>
                    <a:pt x="3175398" y="3175399"/>
                  </a:lnTo>
                  <a:lnTo>
                    <a:pt x="0" y="3175399"/>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sz="1200"/>
            </a:p>
          </p:txBody>
        </p:sp>
        <p:grpSp>
          <p:nvGrpSpPr>
            <p:cNvPr id="27" name="Group 27"/>
            <p:cNvGrpSpPr/>
            <p:nvPr/>
          </p:nvGrpSpPr>
          <p:grpSpPr>
            <a:xfrm>
              <a:off x="1154705" y="3157804"/>
              <a:ext cx="2249725" cy="2249716"/>
              <a:chOff x="0" y="0"/>
              <a:chExt cx="6350000" cy="6349975"/>
            </a:xfrm>
          </p:grpSpPr>
          <p:sp>
            <p:nvSpPr>
              <p:cNvPr id="28" name="Freeform 2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a:stretch>
              </a:blipFill>
            </p:spPr>
            <p:txBody>
              <a:bodyPr/>
              <a:lstStyle/>
              <a:p>
                <a:endParaRPr lang="en-US" sz="1200"/>
              </a:p>
            </p:txBody>
          </p:sp>
        </p:grpSp>
        <p:sp>
          <p:nvSpPr>
            <p:cNvPr id="29" name="TextBox 29"/>
            <p:cNvSpPr txBox="1"/>
            <p:nvPr/>
          </p:nvSpPr>
          <p:spPr>
            <a:xfrm>
              <a:off x="310160" y="329064"/>
              <a:ext cx="3938816" cy="493468"/>
            </a:xfrm>
            <a:prstGeom prst="rect">
              <a:avLst/>
            </a:prstGeom>
          </p:spPr>
          <p:txBody>
            <a:bodyPr lIns="0" tIns="0" rIns="0" bIns="0" rtlCol="0" anchor="t">
              <a:spAutoFit/>
            </a:bodyPr>
            <a:lstStyle/>
            <a:p>
              <a:pPr algn="ctr">
                <a:lnSpc>
                  <a:spcPts val="2147"/>
                </a:lnSpc>
              </a:pPr>
              <a:r>
                <a:rPr lang="en-US" sz="1533" b="1" spc="49">
                  <a:solidFill>
                    <a:srgbClr val="FFFFFF"/>
                  </a:solidFill>
                  <a:latin typeface="Canva Sans Bold"/>
                  <a:ea typeface="Canva Sans Bold"/>
                  <a:cs typeface="Canva Sans Bold"/>
                  <a:sym typeface="Canva Sans Bold"/>
                </a:rPr>
                <a:t>Imani Hester</a:t>
              </a:r>
            </a:p>
          </p:txBody>
        </p:sp>
        <p:sp>
          <p:nvSpPr>
            <p:cNvPr id="30" name="TextBox 30"/>
            <p:cNvSpPr txBox="1"/>
            <p:nvPr/>
          </p:nvSpPr>
          <p:spPr>
            <a:xfrm>
              <a:off x="64588" y="947124"/>
              <a:ext cx="4432676" cy="1190838"/>
            </a:xfrm>
            <a:prstGeom prst="rect">
              <a:avLst/>
            </a:prstGeom>
          </p:spPr>
          <p:txBody>
            <a:bodyPr lIns="0" tIns="0" rIns="0" bIns="0" rtlCol="0" anchor="t">
              <a:spAutoFit/>
            </a:bodyPr>
            <a:lstStyle/>
            <a:p>
              <a:pPr algn="ctr">
                <a:lnSpc>
                  <a:spcPts val="1600"/>
                </a:lnSpc>
              </a:pPr>
              <a:r>
                <a:rPr lang="en-US" sz="1067" b="1">
                  <a:solidFill>
                    <a:srgbClr val="FFFFFF">
                      <a:alpha val="84706"/>
                    </a:srgbClr>
                  </a:solidFill>
                  <a:latin typeface="Canva Sans Bold"/>
                  <a:ea typeface="Canva Sans Bold"/>
                  <a:cs typeface="Canva Sans Bold"/>
                  <a:sym typeface="Canva Sans Bold"/>
                </a:rPr>
                <a:t>Associate Director</a:t>
              </a:r>
            </a:p>
            <a:p>
              <a:pPr algn="ctr">
                <a:lnSpc>
                  <a:spcPts val="1600"/>
                </a:lnSpc>
                <a:spcBef>
                  <a:spcPct val="0"/>
                </a:spcBef>
              </a:pPr>
              <a:r>
                <a:rPr lang="en-US" sz="1067" b="1">
                  <a:solidFill>
                    <a:srgbClr val="FFFFFF">
                      <a:alpha val="84706"/>
                    </a:srgbClr>
                  </a:solidFill>
                  <a:latin typeface="Canva Sans Bold"/>
                  <a:ea typeface="Canva Sans Bold"/>
                  <a:cs typeface="Canva Sans Bold"/>
                  <a:sym typeface="Canva Sans Bold"/>
                </a:rPr>
                <a:t>Training &amp; Community Building</a:t>
              </a:r>
            </a:p>
            <a:p>
              <a:pPr algn="ctr">
                <a:lnSpc>
                  <a:spcPts val="1600"/>
                </a:lnSpc>
                <a:spcBef>
                  <a:spcPct val="0"/>
                </a:spcBef>
              </a:pPr>
              <a:r>
                <a:rPr lang="en-US" sz="1067" b="1">
                  <a:solidFill>
                    <a:srgbClr val="FFFFFF">
                      <a:alpha val="84706"/>
                    </a:srgbClr>
                  </a:solidFill>
                  <a:latin typeface="Canva Sans Bold"/>
                  <a:ea typeface="Canva Sans Bold"/>
                  <a:cs typeface="Canva Sans Bold"/>
                  <a:sym typeface="Canva Sans Bold"/>
                </a:rPr>
                <a:t>ihester@upenn.edu</a:t>
              </a:r>
            </a:p>
          </p:txBody>
        </p:sp>
      </p:grpSp>
      <p:grpSp>
        <p:nvGrpSpPr>
          <p:cNvPr id="31" name="Group 31"/>
          <p:cNvGrpSpPr/>
          <p:nvPr/>
        </p:nvGrpSpPr>
        <p:grpSpPr>
          <a:xfrm>
            <a:off x="6372307" y="3584968"/>
            <a:ext cx="2279568" cy="2279568"/>
            <a:chOff x="0" y="0"/>
            <a:chExt cx="6238240" cy="6238240"/>
          </a:xfrm>
        </p:grpSpPr>
        <p:sp>
          <p:nvSpPr>
            <p:cNvPr id="32" name="Freeform 32"/>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gradFill rotWithShape="1">
              <a:gsLst>
                <a:gs pos="0">
                  <a:srgbClr val="269924">
                    <a:alpha val="100000"/>
                  </a:srgbClr>
                </a:gs>
                <a:gs pos="100000">
                  <a:srgbClr val="066466">
                    <a:alpha val="100000"/>
                  </a:srgbClr>
                </a:gs>
              </a:gsLst>
              <a:lin ang="0"/>
            </a:gradFill>
          </p:spPr>
          <p:txBody>
            <a:bodyPr/>
            <a:lstStyle/>
            <a:p>
              <a:endParaRPr lang="en-US" sz="1200"/>
            </a:p>
          </p:txBody>
        </p:sp>
      </p:grpSp>
      <p:grpSp>
        <p:nvGrpSpPr>
          <p:cNvPr id="33" name="Group 33"/>
          <p:cNvGrpSpPr/>
          <p:nvPr/>
        </p:nvGrpSpPr>
        <p:grpSpPr>
          <a:xfrm>
            <a:off x="6951016" y="5163870"/>
            <a:ext cx="1124863" cy="1124858"/>
            <a:chOff x="0" y="0"/>
            <a:chExt cx="6350000" cy="6349975"/>
          </a:xfrm>
        </p:grpSpPr>
        <p:sp>
          <p:nvSpPr>
            <p:cNvPr id="34" name="Freeform 3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8"/>
              <a:stretch>
                <a:fillRect l="-17691" t="-17691"/>
              </a:stretch>
            </a:blipFill>
          </p:spPr>
          <p:txBody>
            <a:bodyPr/>
            <a:lstStyle/>
            <a:p>
              <a:endParaRPr lang="en-US" sz="1200"/>
            </a:p>
          </p:txBody>
        </p:sp>
      </p:grpSp>
      <p:sp>
        <p:nvSpPr>
          <p:cNvPr id="35" name="TextBox 35"/>
          <p:cNvSpPr txBox="1"/>
          <p:nvPr/>
        </p:nvSpPr>
        <p:spPr>
          <a:xfrm>
            <a:off x="6527387" y="3741562"/>
            <a:ext cx="1969408" cy="246734"/>
          </a:xfrm>
          <a:prstGeom prst="rect">
            <a:avLst/>
          </a:prstGeom>
        </p:spPr>
        <p:txBody>
          <a:bodyPr lIns="0" tIns="0" rIns="0" bIns="0" rtlCol="0" anchor="t">
            <a:spAutoFit/>
          </a:bodyPr>
          <a:lstStyle/>
          <a:p>
            <a:pPr algn="ctr">
              <a:lnSpc>
                <a:spcPts val="2147"/>
              </a:lnSpc>
            </a:pPr>
            <a:r>
              <a:rPr lang="en-US" sz="1533" b="1" spc="49">
                <a:solidFill>
                  <a:srgbClr val="FFFFFF"/>
                </a:solidFill>
                <a:latin typeface="Canva Sans Bold"/>
                <a:ea typeface="Canva Sans Bold"/>
                <a:cs typeface="Canva Sans Bold"/>
                <a:sym typeface="Canva Sans Bold"/>
              </a:rPr>
              <a:t>Jenn Mirel</a:t>
            </a:r>
          </a:p>
        </p:txBody>
      </p:sp>
      <p:sp>
        <p:nvSpPr>
          <p:cNvPr id="36" name="TextBox 36"/>
          <p:cNvSpPr txBox="1"/>
          <p:nvPr/>
        </p:nvSpPr>
        <p:spPr>
          <a:xfrm>
            <a:off x="6528743" y="4050592"/>
            <a:ext cx="1969408" cy="595419"/>
          </a:xfrm>
          <a:prstGeom prst="rect">
            <a:avLst/>
          </a:prstGeom>
        </p:spPr>
        <p:txBody>
          <a:bodyPr lIns="0" tIns="0" rIns="0" bIns="0" rtlCol="0" anchor="t">
            <a:spAutoFit/>
          </a:bodyPr>
          <a:lstStyle/>
          <a:p>
            <a:pPr algn="ctr">
              <a:lnSpc>
                <a:spcPts val="1600"/>
              </a:lnSpc>
            </a:pPr>
            <a:r>
              <a:rPr lang="en-US" sz="1067" b="1">
                <a:solidFill>
                  <a:srgbClr val="FFFFFF">
                    <a:alpha val="84706"/>
                  </a:srgbClr>
                </a:solidFill>
                <a:latin typeface="Canva Sans Bold"/>
                <a:ea typeface="Canva Sans Bold"/>
                <a:cs typeface="Canva Sans Bold"/>
                <a:sym typeface="Canva Sans Bold"/>
              </a:rPr>
              <a:t>Associate Director</a:t>
            </a:r>
          </a:p>
          <a:p>
            <a:pPr algn="ctr">
              <a:lnSpc>
                <a:spcPts val="1600"/>
              </a:lnSpc>
            </a:pPr>
            <a:r>
              <a:rPr lang="en-US" sz="1067" b="1">
                <a:solidFill>
                  <a:srgbClr val="FFFFFF">
                    <a:alpha val="84706"/>
                  </a:srgbClr>
                </a:solidFill>
                <a:latin typeface="Canva Sans Bold"/>
                <a:ea typeface="Canva Sans Bold"/>
                <a:cs typeface="Canva Sans Bold"/>
                <a:sym typeface="Canva Sans Bold"/>
              </a:rPr>
              <a:t>Dialogue &amp; Accountability</a:t>
            </a:r>
          </a:p>
          <a:p>
            <a:pPr algn="ctr">
              <a:lnSpc>
                <a:spcPts val="1600"/>
              </a:lnSpc>
              <a:spcBef>
                <a:spcPct val="0"/>
              </a:spcBef>
            </a:pPr>
            <a:r>
              <a:rPr lang="en-US" sz="1067" b="1">
                <a:solidFill>
                  <a:srgbClr val="FFFFFF">
                    <a:alpha val="84706"/>
                  </a:srgbClr>
                </a:solidFill>
                <a:latin typeface="Canva Sans Bold"/>
                <a:ea typeface="Canva Sans Bold"/>
                <a:cs typeface="Canva Sans Bold"/>
                <a:sym typeface="Canva Sans Bold"/>
              </a:rPr>
              <a:t>jmirel@upenn.edu</a:t>
            </a:r>
          </a:p>
        </p:txBody>
      </p:sp>
      <p:grpSp>
        <p:nvGrpSpPr>
          <p:cNvPr id="37" name="Group 37"/>
          <p:cNvGrpSpPr/>
          <p:nvPr/>
        </p:nvGrpSpPr>
        <p:grpSpPr>
          <a:xfrm>
            <a:off x="9226632" y="3584968"/>
            <a:ext cx="2279568" cy="3017731"/>
            <a:chOff x="0" y="0"/>
            <a:chExt cx="4559136" cy="6035461"/>
          </a:xfrm>
        </p:grpSpPr>
        <p:grpSp>
          <p:nvGrpSpPr>
            <p:cNvPr id="38" name="Group 38"/>
            <p:cNvGrpSpPr/>
            <p:nvPr/>
          </p:nvGrpSpPr>
          <p:grpSpPr>
            <a:xfrm>
              <a:off x="0" y="0"/>
              <a:ext cx="4559136" cy="4559136"/>
              <a:chOff x="0" y="0"/>
              <a:chExt cx="6238240" cy="6238240"/>
            </a:xfrm>
          </p:grpSpPr>
          <p:sp>
            <p:nvSpPr>
              <p:cNvPr id="39" name="Freeform 39"/>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gradFill rotWithShape="1">
                <a:gsLst>
                  <a:gs pos="0">
                    <a:srgbClr val="004AAD">
                      <a:alpha val="100000"/>
                    </a:srgbClr>
                  </a:gs>
                  <a:gs pos="100000">
                    <a:srgbClr val="6442C6">
                      <a:alpha val="100000"/>
                    </a:srgbClr>
                  </a:gs>
                </a:gsLst>
                <a:lin ang="0"/>
              </a:gradFill>
            </p:spPr>
            <p:txBody>
              <a:bodyPr/>
              <a:lstStyle/>
              <a:p>
                <a:endParaRPr lang="en-US" sz="1200"/>
              </a:p>
            </p:txBody>
          </p:sp>
        </p:grpSp>
        <p:sp>
          <p:nvSpPr>
            <p:cNvPr id="40" name="Freeform 40"/>
            <p:cNvSpPr/>
            <p:nvPr/>
          </p:nvSpPr>
          <p:spPr>
            <a:xfrm>
              <a:off x="580784" y="2860062"/>
              <a:ext cx="3175399" cy="3175399"/>
            </a:xfrm>
            <a:custGeom>
              <a:avLst/>
              <a:gdLst/>
              <a:ahLst/>
              <a:cxnLst/>
              <a:rect l="l" t="t" r="r" b="b"/>
              <a:pathLst>
                <a:path w="3175399" h="3175399">
                  <a:moveTo>
                    <a:pt x="0" y="0"/>
                  </a:moveTo>
                  <a:lnTo>
                    <a:pt x="3175399" y="0"/>
                  </a:lnTo>
                  <a:lnTo>
                    <a:pt x="3175399" y="3175399"/>
                  </a:lnTo>
                  <a:lnTo>
                    <a:pt x="0" y="3175399"/>
                  </a:lnTo>
                  <a:lnTo>
                    <a:pt x="0" y="0"/>
                  </a:lnTo>
                  <a:close/>
                </a:path>
              </a:pathLst>
            </a:custGeom>
            <a:blipFill>
              <a:blip r:embed="rId4">
                <a:alphaModFix amt="36000"/>
                <a:extLst>
                  <a:ext uri="{96DAC541-7B7A-43D3-8B79-37D633B846F1}">
                    <asvg:svgBlip xmlns:asvg="http://schemas.microsoft.com/office/drawing/2016/SVG/main" r:embed="rId5"/>
                  </a:ext>
                </a:extLst>
              </a:blip>
              <a:stretch>
                <a:fillRect/>
              </a:stretch>
            </a:blipFill>
          </p:spPr>
          <p:txBody>
            <a:bodyPr/>
            <a:lstStyle/>
            <a:p>
              <a:endParaRPr lang="en-US" sz="1200"/>
            </a:p>
          </p:txBody>
        </p:sp>
        <p:grpSp>
          <p:nvGrpSpPr>
            <p:cNvPr id="41" name="Group 41"/>
            <p:cNvGrpSpPr/>
            <p:nvPr/>
          </p:nvGrpSpPr>
          <p:grpSpPr>
            <a:xfrm>
              <a:off x="1154705" y="3157804"/>
              <a:ext cx="2249725" cy="2249716"/>
              <a:chOff x="0" y="0"/>
              <a:chExt cx="6350000" cy="6349975"/>
            </a:xfrm>
          </p:grpSpPr>
          <p:sp>
            <p:nvSpPr>
              <p:cNvPr id="42" name="Freeform 4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9"/>
                <a:stretch>
                  <a:fillRect/>
                </a:stretch>
              </a:blipFill>
            </p:spPr>
            <p:txBody>
              <a:bodyPr/>
              <a:lstStyle/>
              <a:p>
                <a:endParaRPr lang="en-US" sz="1200"/>
              </a:p>
            </p:txBody>
          </p:sp>
        </p:grpSp>
        <p:sp>
          <p:nvSpPr>
            <p:cNvPr id="43" name="TextBox 43"/>
            <p:cNvSpPr txBox="1"/>
            <p:nvPr/>
          </p:nvSpPr>
          <p:spPr>
            <a:xfrm>
              <a:off x="310160" y="329064"/>
              <a:ext cx="3938816" cy="493468"/>
            </a:xfrm>
            <a:prstGeom prst="rect">
              <a:avLst/>
            </a:prstGeom>
          </p:spPr>
          <p:txBody>
            <a:bodyPr lIns="0" tIns="0" rIns="0" bIns="0" rtlCol="0" anchor="t">
              <a:spAutoFit/>
            </a:bodyPr>
            <a:lstStyle/>
            <a:p>
              <a:pPr algn="ctr">
                <a:lnSpc>
                  <a:spcPts val="2147"/>
                </a:lnSpc>
              </a:pPr>
              <a:r>
                <a:rPr lang="en-US" sz="1533" b="1" spc="49">
                  <a:solidFill>
                    <a:srgbClr val="FFFFFF"/>
                  </a:solidFill>
                  <a:latin typeface="Canva Sans Bold"/>
                  <a:ea typeface="Canva Sans Bold"/>
                  <a:cs typeface="Canva Sans Bold"/>
                  <a:sym typeface="Canva Sans Bold"/>
                </a:rPr>
                <a:t>Jake Muscato</a:t>
              </a:r>
            </a:p>
          </p:txBody>
        </p:sp>
        <p:sp>
          <p:nvSpPr>
            <p:cNvPr id="44" name="TextBox 44"/>
            <p:cNvSpPr txBox="1"/>
            <p:nvPr/>
          </p:nvSpPr>
          <p:spPr>
            <a:xfrm>
              <a:off x="310160" y="947124"/>
              <a:ext cx="3938816" cy="1190838"/>
            </a:xfrm>
            <a:prstGeom prst="rect">
              <a:avLst/>
            </a:prstGeom>
          </p:spPr>
          <p:txBody>
            <a:bodyPr lIns="0" tIns="0" rIns="0" bIns="0" rtlCol="0" anchor="t">
              <a:spAutoFit/>
            </a:bodyPr>
            <a:lstStyle/>
            <a:p>
              <a:pPr algn="ctr">
                <a:lnSpc>
                  <a:spcPts val="1600"/>
                </a:lnSpc>
              </a:pPr>
              <a:r>
                <a:rPr lang="en-US" sz="1067" b="1">
                  <a:solidFill>
                    <a:srgbClr val="FFFFFF">
                      <a:alpha val="84706"/>
                    </a:srgbClr>
                  </a:solidFill>
                  <a:latin typeface="Canva Sans Bold"/>
                  <a:ea typeface="Canva Sans Bold"/>
                  <a:cs typeface="Canva Sans Bold"/>
                  <a:sym typeface="Canva Sans Bold"/>
                </a:rPr>
                <a:t>Facilitation Specialist</a:t>
              </a:r>
            </a:p>
            <a:p>
              <a:pPr algn="ctr">
                <a:lnSpc>
                  <a:spcPts val="1600"/>
                </a:lnSpc>
              </a:pPr>
              <a:r>
                <a:rPr lang="en-US" sz="1067" b="1">
                  <a:solidFill>
                    <a:srgbClr val="FFFFFF">
                      <a:alpha val="84706"/>
                    </a:srgbClr>
                  </a:solidFill>
                  <a:latin typeface="Canva Sans Bold"/>
                  <a:ea typeface="Canva Sans Bold"/>
                  <a:cs typeface="Canva Sans Bold"/>
                  <a:sym typeface="Canva Sans Bold"/>
                </a:rPr>
                <a:t>Restorative Practices @ Penn</a:t>
              </a:r>
            </a:p>
            <a:p>
              <a:pPr algn="ctr">
                <a:lnSpc>
                  <a:spcPts val="1600"/>
                </a:lnSpc>
                <a:spcBef>
                  <a:spcPct val="0"/>
                </a:spcBef>
              </a:pPr>
              <a:r>
                <a:rPr lang="en-US" sz="1067" b="1">
                  <a:solidFill>
                    <a:srgbClr val="FFFFFF">
                      <a:alpha val="84706"/>
                    </a:srgbClr>
                  </a:solidFill>
                  <a:latin typeface="Canva Sans Bold"/>
                  <a:ea typeface="Canva Sans Bold"/>
                  <a:cs typeface="Canva Sans Bold"/>
                  <a:sym typeface="Canva Sans Bold"/>
                </a:rPr>
                <a:t>jakemusc@upenn.edu</a:t>
              </a:r>
            </a:p>
          </p:txBody>
        </p:sp>
      </p:grpSp>
      <p:grpSp>
        <p:nvGrpSpPr>
          <p:cNvPr id="45" name="Group 45"/>
          <p:cNvGrpSpPr/>
          <p:nvPr/>
        </p:nvGrpSpPr>
        <p:grpSpPr>
          <a:xfrm>
            <a:off x="6372307" y="571851"/>
            <a:ext cx="2279568" cy="2498767"/>
            <a:chOff x="0" y="0"/>
            <a:chExt cx="4559136" cy="4997534"/>
          </a:xfrm>
        </p:grpSpPr>
        <p:grpSp>
          <p:nvGrpSpPr>
            <p:cNvPr id="46" name="Group 46"/>
            <p:cNvGrpSpPr/>
            <p:nvPr/>
          </p:nvGrpSpPr>
          <p:grpSpPr>
            <a:xfrm rot="-10800000">
              <a:off x="0" y="438398"/>
              <a:ext cx="4559136" cy="4559136"/>
              <a:chOff x="0" y="0"/>
              <a:chExt cx="6238240" cy="6238240"/>
            </a:xfrm>
          </p:grpSpPr>
          <p:sp>
            <p:nvSpPr>
              <p:cNvPr id="47" name="Freeform 47"/>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gradFill rotWithShape="1">
                <a:gsLst>
                  <a:gs pos="0">
                    <a:srgbClr val="5DE0E6">
                      <a:alpha val="100000"/>
                    </a:srgbClr>
                  </a:gs>
                  <a:gs pos="100000">
                    <a:srgbClr val="004AAD">
                      <a:alpha val="100000"/>
                    </a:srgbClr>
                  </a:gs>
                </a:gsLst>
                <a:lin ang="0"/>
              </a:gradFill>
            </p:spPr>
            <p:txBody>
              <a:bodyPr/>
              <a:lstStyle/>
              <a:p>
                <a:endParaRPr lang="en-US" sz="1200"/>
              </a:p>
            </p:txBody>
          </p:sp>
        </p:grpSp>
        <p:grpSp>
          <p:nvGrpSpPr>
            <p:cNvPr id="48" name="Group 48"/>
            <p:cNvGrpSpPr/>
            <p:nvPr/>
          </p:nvGrpSpPr>
          <p:grpSpPr>
            <a:xfrm>
              <a:off x="704663" y="0"/>
              <a:ext cx="3153354" cy="3153354"/>
              <a:chOff x="0" y="0"/>
              <a:chExt cx="812800" cy="812800"/>
            </a:xfrm>
          </p:grpSpPr>
          <p:sp>
            <p:nvSpPr>
              <p:cNvPr id="49" name="Freeform 49"/>
              <p:cNvSpPr/>
              <p:nvPr/>
            </p:nvSpPr>
            <p:spPr>
              <a:xfrm>
                <a:off x="0" y="0"/>
                <a:ext cx="812800" cy="812800"/>
              </a:xfrm>
              <a:custGeom>
                <a:avLst/>
                <a:gdLst/>
                <a:ahLst/>
                <a:cxnLst/>
                <a:rect l="l" t="t" r="r" b="b"/>
                <a:pathLst>
                  <a:path w="812800" h="812800">
                    <a:moveTo>
                      <a:pt x="75291" y="0"/>
                    </a:moveTo>
                    <a:lnTo>
                      <a:pt x="737509" y="0"/>
                    </a:lnTo>
                    <a:cubicBezTo>
                      <a:pt x="779091" y="0"/>
                      <a:pt x="812800" y="33709"/>
                      <a:pt x="812800" y="75291"/>
                    </a:cubicBezTo>
                    <a:lnTo>
                      <a:pt x="812800" y="737509"/>
                    </a:lnTo>
                    <a:cubicBezTo>
                      <a:pt x="812800" y="779091"/>
                      <a:pt x="779091" y="812800"/>
                      <a:pt x="737509" y="812800"/>
                    </a:cubicBezTo>
                    <a:lnTo>
                      <a:pt x="75291" y="812800"/>
                    </a:lnTo>
                    <a:cubicBezTo>
                      <a:pt x="33709" y="812800"/>
                      <a:pt x="0" y="779091"/>
                      <a:pt x="0" y="737509"/>
                    </a:cubicBezTo>
                    <a:lnTo>
                      <a:pt x="0" y="75291"/>
                    </a:lnTo>
                    <a:cubicBezTo>
                      <a:pt x="0" y="33709"/>
                      <a:pt x="33709" y="0"/>
                      <a:pt x="75291" y="0"/>
                    </a:cubicBezTo>
                    <a:close/>
                  </a:path>
                </a:pathLst>
              </a:custGeom>
              <a:blipFill>
                <a:blip r:embed="rId10"/>
                <a:stretch>
                  <a:fillRect/>
                </a:stretch>
              </a:blipFill>
            </p:spPr>
            <p:txBody>
              <a:bodyPr/>
              <a:lstStyle/>
              <a:p>
                <a:endParaRPr lang="en-US" sz="1200"/>
              </a:p>
            </p:txBody>
          </p:sp>
        </p:grpSp>
        <p:sp>
          <p:nvSpPr>
            <p:cNvPr id="50" name="TextBox 50"/>
            <p:cNvSpPr txBox="1"/>
            <p:nvPr/>
          </p:nvSpPr>
          <p:spPr>
            <a:xfrm>
              <a:off x="310160" y="3382094"/>
              <a:ext cx="3938816" cy="1333698"/>
            </a:xfrm>
            <a:prstGeom prst="rect">
              <a:avLst/>
            </a:prstGeom>
          </p:spPr>
          <p:txBody>
            <a:bodyPr lIns="0" tIns="0" rIns="0" bIns="0" rtlCol="0" anchor="t">
              <a:spAutoFit/>
            </a:bodyPr>
            <a:lstStyle/>
            <a:p>
              <a:pPr algn="ctr">
                <a:lnSpc>
                  <a:spcPts val="2639"/>
                </a:lnSpc>
              </a:pPr>
              <a:r>
                <a:rPr lang="en-US" sz="2199" b="1" spc="70">
                  <a:solidFill>
                    <a:srgbClr val="FFFFFF"/>
                  </a:solidFill>
                  <a:latin typeface="Canva Sans Bold"/>
                  <a:ea typeface="Canva Sans Bold"/>
                  <a:cs typeface="Canva Sans Bold"/>
                  <a:sym typeface="Canva Sans Bold"/>
                </a:rPr>
                <a:t>RP@P Website</a:t>
              </a:r>
            </a:p>
          </p:txBody>
        </p:sp>
      </p:grpSp>
      <p:grpSp>
        <p:nvGrpSpPr>
          <p:cNvPr id="51" name="Group 51"/>
          <p:cNvGrpSpPr/>
          <p:nvPr/>
        </p:nvGrpSpPr>
        <p:grpSpPr>
          <a:xfrm>
            <a:off x="9226632" y="520571"/>
            <a:ext cx="2279568" cy="2498767"/>
            <a:chOff x="0" y="0"/>
            <a:chExt cx="4559136" cy="4997534"/>
          </a:xfrm>
        </p:grpSpPr>
        <p:grpSp>
          <p:nvGrpSpPr>
            <p:cNvPr id="52" name="Group 52"/>
            <p:cNvGrpSpPr/>
            <p:nvPr/>
          </p:nvGrpSpPr>
          <p:grpSpPr>
            <a:xfrm rot="-10800000">
              <a:off x="0" y="438398"/>
              <a:ext cx="4559136" cy="4559136"/>
              <a:chOff x="0" y="0"/>
              <a:chExt cx="6238240" cy="6238240"/>
            </a:xfrm>
          </p:grpSpPr>
          <p:sp>
            <p:nvSpPr>
              <p:cNvPr id="53" name="Freeform 5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gradFill rotWithShape="1">
                <a:gsLst>
                  <a:gs pos="0">
                    <a:srgbClr val="5DE0E6">
                      <a:alpha val="100000"/>
                    </a:srgbClr>
                  </a:gs>
                  <a:gs pos="100000">
                    <a:srgbClr val="004AAD">
                      <a:alpha val="100000"/>
                    </a:srgbClr>
                  </a:gs>
                </a:gsLst>
                <a:lin ang="0"/>
              </a:gradFill>
            </p:spPr>
            <p:txBody>
              <a:bodyPr/>
              <a:lstStyle/>
              <a:p>
                <a:endParaRPr lang="en-US" sz="1200"/>
              </a:p>
            </p:txBody>
          </p:sp>
        </p:grpSp>
        <p:grpSp>
          <p:nvGrpSpPr>
            <p:cNvPr id="54" name="Group 54"/>
            <p:cNvGrpSpPr/>
            <p:nvPr/>
          </p:nvGrpSpPr>
          <p:grpSpPr>
            <a:xfrm>
              <a:off x="702891" y="0"/>
              <a:ext cx="3153354" cy="3153354"/>
              <a:chOff x="0" y="0"/>
              <a:chExt cx="812800" cy="812800"/>
            </a:xfrm>
          </p:grpSpPr>
          <p:sp>
            <p:nvSpPr>
              <p:cNvPr id="55" name="Freeform 55"/>
              <p:cNvSpPr/>
              <p:nvPr/>
            </p:nvSpPr>
            <p:spPr>
              <a:xfrm>
                <a:off x="0" y="0"/>
                <a:ext cx="812800" cy="812800"/>
              </a:xfrm>
              <a:custGeom>
                <a:avLst/>
                <a:gdLst/>
                <a:ahLst/>
                <a:cxnLst/>
                <a:rect l="l" t="t" r="r" b="b"/>
                <a:pathLst>
                  <a:path w="812800" h="812800">
                    <a:moveTo>
                      <a:pt x="75291" y="0"/>
                    </a:moveTo>
                    <a:lnTo>
                      <a:pt x="737509" y="0"/>
                    </a:lnTo>
                    <a:cubicBezTo>
                      <a:pt x="779091" y="0"/>
                      <a:pt x="812800" y="33709"/>
                      <a:pt x="812800" y="75291"/>
                    </a:cubicBezTo>
                    <a:lnTo>
                      <a:pt x="812800" y="737509"/>
                    </a:lnTo>
                    <a:cubicBezTo>
                      <a:pt x="812800" y="779091"/>
                      <a:pt x="779091" y="812800"/>
                      <a:pt x="737509" y="812800"/>
                    </a:cubicBezTo>
                    <a:lnTo>
                      <a:pt x="75291" y="812800"/>
                    </a:lnTo>
                    <a:cubicBezTo>
                      <a:pt x="33709" y="812800"/>
                      <a:pt x="0" y="779091"/>
                      <a:pt x="0" y="737509"/>
                    </a:cubicBezTo>
                    <a:lnTo>
                      <a:pt x="0" y="75291"/>
                    </a:lnTo>
                    <a:cubicBezTo>
                      <a:pt x="0" y="33709"/>
                      <a:pt x="33709" y="0"/>
                      <a:pt x="75291" y="0"/>
                    </a:cubicBezTo>
                    <a:close/>
                  </a:path>
                </a:pathLst>
              </a:custGeom>
              <a:blipFill>
                <a:blip r:embed="rId11"/>
                <a:stretch>
                  <a:fillRect l="-48545" t="-71847" r="-51134" b="-27832"/>
                </a:stretch>
              </a:blipFill>
            </p:spPr>
            <p:txBody>
              <a:bodyPr/>
              <a:lstStyle/>
              <a:p>
                <a:endParaRPr lang="en-US" sz="1200"/>
              </a:p>
            </p:txBody>
          </p:sp>
        </p:grpSp>
        <p:sp>
          <p:nvSpPr>
            <p:cNvPr id="56" name="TextBox 56"/>
            <p:cNvSpPr txBox="1"/>
            <p:nvPr/>
          </p:nvSpPr>
          <p:spPr>
            <a:xfrm>
              <a:off x="847822" y="3702768"/>
              <a:ext cx="3085664" cy="724686"/>
            </a:xfrm>
            <a:prstGeom prst="rect">
              <a:avLst/>
            </a:prstGeom>
          </p:spPr>
          <p:txBody>
            <a:bodyPr lIns="0" tIns="0" rIns="0" bIns="0" rtlCol="0" anchor="t">
              <a:spAutoFit/>
            </a:bodyPr>
            <a:lstStyle/>
            <a:p>
              <a:pPr algn="ctr">
                <a:lnSpc>
                  <a:spcPts val="3079"/>
                </a:lnSpc>
              </a:pPr>
              <a:r>
                <a:rPr lang="en-US" sz="2199" b="1" spc="70">
                  <a:solidFill>
                    <a:srgbClr val="FFFFFF"/>
                  </a:solidFill>
                  <a:latin typeface="Canva Sans Bold"/>
                  <a:ea typeface="Canva Sans Bold"/>
                  <a:cs typeface="Canva Sans Bold"/>
                  <a:sym typeface="Canva Sans Bold"/>
                </a:rPr>
                <a:t>Feedback?</a:t>
              </a:r>
            </a:p>
          </p:txBody>
        </p:sp>
      </p:grpSp>
      <p:grpSp>
        <p:nvGrpSpPr>
          <p:cNvPr id="57" name="Group 57"/>
          <p:cNvGrpSpPr/>
          <p:nvPr/>
        </p:nvGrpSpPr>
        <p:grpSpPr>
          <a:xfrm>
            <a:off x="3324680" y="2629251"/>
            <a:ext cx="2771321" cy="632715"/>
            <a:chOff x="0" y="0"/>
            <a:chExt cx="5542642" cy="1265431"/>
          </a:xfrm>
        </p:grpSpPr>
        <p:sp>
          <p:nvSpPr>
            <p:cNvPr id="58" name="Freeform 58"/>
            <p:cNvSpPr/>
            <p:nvPr/>
          </p:nvSpPr>
          <p:spPr>
            <a:xfrm>
              <a:off x="0" y="0"/>
              <a:ext cx="4752792" cy="1265431"/>
            </a:xfrm>
            <a:custGeom>
              <a:avLst/>
              <a:gdLst/>
              <a:ahLst/>
              <a:cxnLst/>
              <a:rect l="l" t="t" r="r" b="b"/>
              <a:pathLst>
                <a:path w="4752792" h="1265431">
                  <a:moveTo>
                    <a:pt x="0" y="0"/>
                  </a:moveTo>
                  <a:lnTo>
                    <a:pt x="4752792" y="0"/>
                  </a:lnTo>
                  <a:lnTo>
                    <a:pt x="4752792" y="1265431"/>
                  </a:lnTo>
                  <a:lnTo>
                    <a:pt x="0" y="12654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59" name="TextBox 59"/>
            <p:cNvSpPr txBox="1"/>
            <p:nvPr/>
          </p:nvSpPr>
          <p:spPr>
            <a:xfrm>
              <a:off x="1264616" y="183232"/>
              <a:ext cx="4278026" cy="923331"/>
            </a:xfrm>
            <a:prstGeom prst="rect">
              <a:avLst/>
            </a:prstGeom>
          </p:spPr>
          <p:txBody>
            <a:bodyPr lIns="0" tIns="0" rIns="0" bIns="0" rtlCol="0" anchor="t">
              <a:spAutoFit/>
            </a:bodyPr>
            <a:lstStyle/>
            <a:p>
              <a:pPr>
                <a:lnSpc>
                  <a:spcPts val="1820"/>
                </a:lnSpc>
              </a:pPr>
              <a:r>
                <a:rPr lang="en-US" sz="1504" b="1">
                  <a:solidFill>
                    <a:srgbClr val="FFFFFF">
                      <a:alpha val="84706"/>
                    </a:srgbClr>
                  </a:solidFill>
                  <a:latin typeface="Canva Sans Bold"/>
                  <a:ea typeface="Canva Sans Bold"/>
                  <a:cs typeface="Canva Sans Bold"/>
                  <a:sym typeface="Canva Sans Bold"/>
                </a:rPr>
                <a:t>Restorative</a:t>
              </a:r>
            </a:p>
            <a:p>
              <a:pPr>
                <a:lnSpc>
                  <a:spcPts val="1820"/>
                </a:lnSpc>
              </a:pPr>
              <a:r>
                <a:rPr lang="en-US" sz="1504" b="1">
                  <a:solidFill>
                    <a:srgbClr val="FFFFFF">
                      <a:alpha val="84706"/>
                    </a:srgbClr>
                  </a:solidFill>
                  <a:latin typeface="Canva Sans Bold"/>
                  <a:ea typeface="Canva Sans Bold"/>
                  <a:cs typeface="Canva Sans Bold"/>
                  <a:sym typeface="Canva Sans Bold"/>
                </a:rPr>
                <a:t>practicesatpenn</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b="1">
                <a:solidFill>
                  <a:srgbClr val="002060"/>
                </a:solidFill>
              </a:rPr>
              <a:t>Restorative Practices @ Penn</a:t>
            </a:r>
          </a:p>
        </p:txBody>
      </p:sp>
      <p:grpSp>
        <p:nvGrpSpPr>
          <p:cNvPr id="26" name="Group 25">
            <a:extLst>
              <a:ext uri="{FF2B5EF4-FFF2-40B4-BE49-F238E27FC236}">
                <a16:creationId xmlns:a16="http://schemas.microsoft.com/office/drawing/2014/main" id="{CD3AD6AD-9B9C-D1B7-54FF-CFD94007D83E}"/>
              </a:ext>
            </a:extLst>
          </p:cNvPr>
          <p:cNvGrpSpPr/>
          <p:nvPr/>
        </p:nvGrpSpPr>
        <p:grpSpPr>
          <a:xfrm>
            <a:off x="315753" y="1954170"/>
            <a:ext cx="10786340" cy="2784149"/>
            <a:chOff x="0" y="2354448"/>
            <a:chExt cx="10786340" cy="2784149"/>
          </a:xfrm>
        </p:grpSpPr>
        <p:grpSp>
          <p:nvGrpSpPr>
            <p:cNvPr id="3" name="그룹 6">
              <a:extLst>
                <a:ext uri="{FF2B5EF4-FFF2-40B4-BE49-F238E27FC236}">
                  <a16:creationId xmlns:a16="http://schemas.microsoft.com/office/drawing/2014/main" id="{BF25EEE1-B553-42AA-A86F-65BD2651165F}"/>
                </a:ext>
              </a:extLst>
            </p:cNvPr>
            <p:cNvGrpSpPr/>
            <p:nvPr/>
          </p:nvGrpSpPr>
          <p:grpSpPr>
            <a:xfrm>
              <a:off x="3081749" y="3198187"/>
              <a:ext cx="1856555" cy="1763310"/>
              <a:chOff x="3432955" y="3105197"/>
              <a:chExt cx="1985378" cy="1885664"/>
            </a:xfrm>
          </p:grpSpPr>
          <p:sp>
            <p:nvSpPr>
              <p:cNvPr id="4" name="Freeform 88">
                <a:extLst>
                  <a:ext uri="{FF2B5EF4-FFF2-40B4-BE49-F238E27FC236}">
                    <a16:creationId xmlns:a16="http://schemas.microsoft.com/office/drawing/2014/main" id="{A041E700-1084-44EC-94E0-8D0A617F8500}"/>
                  </a:ext>
                </a:extLst>
              </p:cNvPr>
              <p:cNvSpPr/>
              <p:nvPr/>
            </p:nvSpPr>
            <p:spPr>
              <a:xfrm rot="15392080">
                <a:off x="3380850" y="3157302"/>
                <a:ext cx="1862705" cy="1758496"/>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1">
                      <a:alpha val="70000"/>
                    </a:schemeClr>
                  </a:gs>
                  <a:gs pos="100000">
                    <a:schemeClr val="accent1">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sp>
            <p:nvSpPr>
              <p:cNvPr id="5" name="Freeform 89">
                <a:extLst>
                  <a:ext uri="{FF2B5EF4-FFF2-40B4-BE49-F238E27FC236}">
                    <a16:creationId xmlns:a16="http://schemas.microsoft.com/office/drawing/2014/main" id="{F3366024-AED3-40ED-AC72-559C8C3A2CCD}"/>
                  </a:ext>
                </a:extLst>
              </p:cNvPr>
              <p:cNvSpPr/>
              <p:nvPr/>
            </p:nvSpPr>
            <p:spPr>
              <a:xfrm rot="12600000">
                <a:off x="3468239" y="319483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1">
                      <a:alpha val="70000"/>
                    </a:schemeClr>
                  </a:gs>
                  <a:gs pos="100000">
                    <a:schemeClr val="accent1">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sp>
            <p:nvSpPr>
              <p:cNvPr id="6" name="Freeform 90">
                <a:extLst>
                  <a:ext uri="{FF2B5EF4-FFF2-40B4-BE49-F238E27FC236}">
                    <a16:creationId xmlns:a16="http://schemas.microsoft.com/office/drawing/2014/main" id="{6EC81C60-D8F6-4FB7-9212-DEA90807B84A}"/>
                  </a:ext>
                </a:extLst>
              </p:cNvPr>
              <p:cNvSpPr/>
              <p:nvPr/>
            </p:nvSpPr>
            <p:spPr>
              <a:xfrm rot="9900000">
                <a:off x="3555629" y="323236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1">
                      <a:alpha val="70000"/>
                    </a:schemeClr>
                  </a:gs>
                  <a:gs pos="100000">
                    <a:schemeClr val="accent1">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7" name="그룹 5">
              <a:extLst>
                <a:ext uri="{FF2B5EF4-FFF2-40B4-BE49-F238E27FC236}">
                  <a16:creationId xmlns:a16="http://schemas.microsoft.com/office/drawing/2014/main" id="{85C5CF35-6166-46AF-AB5B-D0E421BC3EF9}"/>
                </a:ext>
              </a:extLst>
            </p:cNvPr>
            <p:cNvGrpSpPr/>
            <p:nvPr/>
          </p:nvGrpSpPr>
          <p:grpSpPr>
            <a:xfrm>
              <a:off x="6347511" y="3198187"/>
              <a:ext cx="1856555" cy="1763310"/>
              <a:chOff x="6698719" y="3105197"/>
              <a:chExt cx="1985378" cy="1885664"/>
            </a:xfrm>
          </p:grpSpPr>
          <p:sp>
            <p:nvSpPr>
              <p:cNvPr id="8" name="Freeform 94">
                <a:extLst>
                  <a:ext uri="{FF2B5EF4-FFF2-40B4-BE49-F238E27FC236}">
                    <a16:creationId xmlns:a16="http://schemas.microsoft.com/office/drawing/2014/main" id="{9DB9C669-FC28-4E6D-BA89-D846D26F9F54}"/>
                  </a:ext>
                </a:extLst>
              </p:cNvPr>
              <p:cNvSpPr/>
              <p:nvPr/>
            </p:nvSpPr>
            <p:spPr>
              <a:xfrm rot="15392080">
                <a:off x="6646614" y="3157302"/>
                <a:ext cx="1862705" cy="1758496"/>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4">
                      <a:alpha val="70000"/>
                    </a:schemeClr>
                  </a:gs>
                  <a:gs pos="100000">
                    <a:schemeClr val="accent4">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sp>
            <p:nvSpPr>
              <p:cNvPr id="9" name="Freeform 95">
                <a:extLst>
                  <a:ext uri="{FF2B5EF4-FFF2-40B4-BE49-F238E27FC236}">
                    <a16:creationId xmlns:a16="http://schemas.microsoft.com/office/drawing/2014/main" id="{734F27D3-7BFB-490D-950E-64721986E16E}"/>
                  </a:ext>
                </a:extLst>
              </p:cNvPr>
              <p:cNvSpPr/>
              <p:nvPr/>
            </p:nvSpPr>
            <p:spPr>
              <a:xfrm rot="12600000">
                <a:off x="6734003" y="319483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4">
                      <a:alpha val="70000"/>
                    </a:schemeClr>
                  </a:gs>
                  <a:gs pos="100000">
                    <a:schemeClr val="accent4">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sp>
            <p:nvSpPr>
              <p:cNvPr id="10" name="Freeform 96">
                <a:extLst>
                  <a:ext uri="{FF2B5EF4-FFF2-40B4-BE49-F238E27FC236}">
                    <a16:creationId xmlns:a16="http://schemas.microsoft.com/office/drawing/2014/main" id="{8EF1BEEE-D644-46DE-ACF1-9BC01C895398}"/>
                  </a:ext>
                </a:extLst>
              </p:cNvPr>
              <p:cNvSpPr/>
              <p:nvPr/>
            </p:nvSpPr>
            <p:spPr>
              <a:xfrm rot="9900000">
                <a:off x="6821393" y="323236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4">
                      <a:alpha val="70000"/>
                    </a:schemeClr>
                  </a:gs>
                  <a:gs pos="100000">
                    <a:schemeClr val="accent4">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1" name="Group 10">
              <a:extLst>
                <a:ext uri="{FF2B5EF4-FFF2-40B4-BE49-F238E27FC236}">
                  <a16:creationId xmlns:a16="http://schemas.microsoft.com/office/drawing/2014/main" id="{5D62D50F-A7BA-4E08-8F62-754A530A2C36}"/>
                </a:ext>
              </a:extLst>
            </p:cNvPr>
            <p:cNvGrpSpPr/>
            <p:nvPr/>
          </p:nvGrpSpPr>
          <p:grpSpPr>
            <a:xfrm>
              <a:off x="5076635" y="3758065"/>
              <a:ext cx="1132542" cy="643555"/>
              <a:chOff x="4728830" y="910644"/>
              <a:chExt cx="2388531" cy="1357260"/>
            </a:xfrm>
          </p:grpSpPr>
          <p:sp>
            <p:nvSpPr>
              <p:cNvPr id="12" name="Left-Right Arrow 1">
                <a:extLst>
                  <a:ext uri="{FF2B5EF4-FFF2-40B4-BE49-F238E27FC236}">
                    <a16:creationId xmlns:a16="http://schemas.microsoft.com/office/drawing/2014/main" id="{BC33746A-33E5-49CD-A8F9-420839862B4B}"/>
                  </a:ext>
                </a:extLst>
              </p:cNvPr>
              <p:cNvSpPr/>
              <p:nvPr/>
            </p:nvSpPr>
            <p:spPr>
              <a:xfrm>
                <a:off x="4833072" y="910644"/>
                <a:ext cx="2284289" cy="1357260"/>
              </a:xfrm>
              <a:custGeom>
                <a:avLst/>
                <a:gdLst/>
                <a:ahLst/>
                <a:cxnLst/>
                <a:rect l="l" t="t" r="r" b="b"/>
                <a:pathLst>
                  <a:path w="2284289" h="1357260">
                    <a:moveTo>
                      <a:pt x="20525" y="658105"/>
                    </a:moveTo>
                    <a:lnTo>
                      <a:pt x="11850" y="690480"/>
                    </a:lnTo>
                    <a:lnTo>
                      <a:pt x="0" y="678630"/>
                    </a:lnTo>
                    <a:close/>
                    <a:moveTo>
                      <a:pt x="1605659" y="0"/>
                    </a:moveTo>
                    <a:lnTo>
                      <a:pt x="2284289" y="678630"/>
                    </a:lnTo>
                    <a:lnTo>
                      <a:pt x="1605659" y="1357260"/>
                    </a:lnTo>
                    <a:lnTo>
                      <a:pt x="1605659" y="1017945"/>
                    </a:lnTo>
                    <a:lnTo>
                      <a:pt x="1305184" y="1017945"/>
                    </a:lnTo>
                    <a:lnTo>
                      <a:pt x="913377" y="339315"/>
                    </a:lnTo>
                    <a:lnTo>
                      <a:pt x="1605659" y="33931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sp>
            <p:nvSpPr>
              <p:cNvPr id="13" name="Left-Right Arrow 26">
                <a:extLst>
                  <a:ext uri="{FF2B5EF4-FFF2-40B4-BE49-F238E27FC236}">
                    <a16:creationId xmlns:a16="http://schemas.microsoft.com/office/drawing/2014/main" id="{F6A73CA1-882D-4C80-B8D3-BB591C762211}"/>
                  </a:ext>
                </a:extLst>
              </p:cNvPr>
              <p:cNvSpPr/>
              <p:nvPr/>
            </p:nvSpPr>
            <p:spPr>
              <a:xfrm>
                <a:off x="4728830" y="910644"/>
                <a:ext cx="1302347" cy="1357260"/>
              </a:xfrm>
              <a:custGeom>
                <a:avLst/>
                <a:gdLst/>
                <a:ahLst/>
                <a:cxnLst/>
                <a:rect l="l" t="t" r="r" b="b"/>
                <a:pathLst>
                  <a:path w="1302347" h="1357260">
                    <a:moveTo>
                      <a:pt x="678630" y="0"/>
                    </a:moveTo>
                    <a:lnTo>
                      <a:pt x="678630" y="339315"/>
                    </a:lnTo>
                    <a:lnTo>
                      <a:pt x="910540" y="339315"/>
                    </a:lnTo>
                    <a:lnTo>
                      <a:pt x="1302347" y="1017945"/>
                    </a:lnTo>
                    <a:lnTo>
                      <a:pt x="678630" y="1017945"/>
                    </a:lnTo>
                    <a:lnTo>
                      <a:pt x="678630" y="1357260"/>
                    </a:lnTo>
                    <a:lnTo>
                      <a:pt x="0" y="6786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4" name="Group 13">
              <a:extLst>
                <a:ext uri="{FF2B5EF4-FFF2-40B4-BE49-F238E27FC236}">
                  <a16:creationId xmlns:a16="http://schemas.microsoft.com/office/drawing/2014/main" id="{7612622B-C1D9-4BC7-BB2B-BE6572A470A6}"/>
                </a:ext>
              </a:extLst>
            </p:cNvPr>
            <p:cNvGrpSpPr/>
            <p:nvPr/>
          </p:nvGrpSpPr>
          <p:grpSpPr>
            <a:xfrm rot="21345462">
              <a:off x="2540488" y="2776698"/>
              <a:ext cx="817831" cy="1622503"/>
              <a:chOff x="1661333" y="2752088"/>
              <a:chExt cx="730079" cy="1448408"/>
            </a:xfrm>
            <a:solidFill>
              <a:srgbClr val="F5679D"/>
            </a:solidFill>
          </p:grpSpPr>
          <p:sp>
            <p:nvSpPr>
              <p:cNvPr id="15" name="Up Arrow 48">
                <a:extLst>
                  <a:ext uri="{FF2B5EF4-FFF2-40B4-BE49-F238E27FC236}">
                    <a16:creationId xmlns:a16="http://schemas.microsoft.com/office/drawing/2014/main" id="{C8F08075-D169-4C33-941B-598430F34D98}"/>
                  </a:ext>
                </a:extLst>
              </p:cNvPr>
              <p:cNvSpPr/>
              <p:nvPr/>
            </p:nvSpPr>
            <p:spPr>
              <a:xfrm rot="19800000">
                <a:off x="2029402" y="2752088"/>
                <a:ext cx="362010" cy="39104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sp>
            <p:nvSpPr>
              <p:cNvPr id="16" name="Up Arrow 49">
                <a:extLst>
                  <a:ext uri="{FF2B5EF4-FFF2-40B4-BE49-F238E27FC236}">
                    <a16:creationId xmlns:a16="http://schemas.microsoft.com/office/drawing/2014/main" id="{9CEA1F77-5870-4744-8212-7510CD6C51F6}"/>
                  </a:ext>
                </a:extLst>
              </p:cNvPr>
              <p:cNvSpPr/>
              <p:nvPr/>
            </p:nvSpPr>
            <p:spPr>
              <a:xfrm rot="16800000">
                <a:off x="1726935" y="3230208"/>
                <a:ext cx="362010" cy="39104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sp>
            <p:nvSpPr>
              <p:cNvPr id="18" name="Up Arrow 51">
                <a:extLst>
                  <a:ext uri="{FF2B5EF4-FFF2-40B4-BE49-F238E27FC236}">
                    <a16:creationId xmlns:a16="http://schemas.microsoft.com/office/drawing/2014/main" id="{A0FA047D-3970-4F87-ADF5-248E2FDE5890}"/>
                  </a:ext>
                </a:extLst>
              </p:cNvPr>
              <p:cNvSpPr/>
              <p:nvPr/>
            </p:nvSpPr>
            <p:spPr>
              <a:xfrm rot="4800000" flipV="1">
                <a:off x="1675848" y="3823971"/>
                <a:ext cx="362010" cy="39104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9" name="Group 18">
              <a:extLst>
                <a:ext uri="{FF2B5EF4-FFF2-40B4-BE49-F238E27FC236}">
                  <a16:creationId xmlns:a16="http://schemas.microsoft.com/office/drawing/2014/main" id="{73BDAAB2-A8ED-4E44-9846-E1104BB9B966}"/>
                </a:ext>
              </a:extLst>
            </p:cNvPr>
            <p:cNvGrpSpPr/>
            <p:nvPr/>
          </p:nvGrpSpPr>
          <p:grpSpPr>
            <a:xfrm rot="301612" flipH="1">
              <a:off x="7713143" y="2596857"/>
              <a:ext cx="970925" cy="2122792"/>
              <a:chOff x="1712420" y="2600575"/>
              <a:chExt cx="866746" cy="1895015"/>
            </a:xfrm>
            <a:solidFill>
              <a:schemeClr val="accent4"/>
            </a:solidFill>
          </p:grpSpPr>
          <p:sp>
            <p:nvSpPr>
              <p:cNvPr id="20" name="Up Arrow 53">
                <a:extLst>
                  <a:ext uri="{FF2B5EF4-FFF2-40B4-BE49-F238E27FC236}">
                    <a16:creationId xmlns:a16="http://schemas.microsoft.com/office/drawing/2014/main" id="{AD5DF916-AA8D-447C-B3BE-B2DE2392A5AC}"/>
                  </a:ext>
                </a:extLst>
              </p:cNvPr>
              <p:cNvSpPr/>
              <p:nvPr/>
            </p:nvSpPr>
            <p:spPr>
              <a:xfrm rot="19800000">
                <a:off x="2217156" y="2600575"/>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sp>
            <p:nvSpPr>
              <p:cNvPr id="21" name="Up Arrow 54">
                <a:extLst>
                  <a:ext uri="{FF2B5EF4-FFF2-40B4-BE49-F238E27FC236}">
                    <a16:creationId xmlns:a16="http://schemas.microsoft.com/office/drawing/2014/main" id="{5CE95682-57C0-4DE0-A54E-253C96C6CD06}"/>
                  </a:ext>
                </a:extLst>
              </p:cNvPr>
              <p:cNvSpPr/>
              <p:nvPr/>
            </p:nvSpPr>
            <p:spPr>
              <a:xfrm rot="16800000">
                <a:off x="1726935" y="3230208"/>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sp>
            <p:nvSpPr>
              <p:cNvPr id="23" name="Up Arrow 56">
                <a:extLst>
                  <a:ext uri="{FF2B5EF4-FFF2-40B4-BE49-F238E27FC236}">
                    <a16:creationId xmlns:a16="http://schemas.microsoft.com/office/drawing/2014/main" id="{33C2F533-7418-406D-B243-69C8976F4940}"/>
                  </a:ext>
                </a:extLst>
              </p:cNvPr>
              <p:cNvSpPr/>
              <p:nvPr/>
            </p:nvSpPr>
            <p:spPr>
              <a:xfrm rot="4800000" flipV="1">
                <a:off x="1726935" y="4119065"/>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5" name="TextBox 24">
              <a:extLst>
                <a:ext uri="{FF2B5EF4-FFF2-40B4-BE49-F238E27FC236}">
                  <a16:creationId xmlns:a16="http://schemas.microsoft.com/office/drawing/2014/main" id="{A19DA2A4-7195-4AEF-AD1D-D047F8E5FD4B}"/>
                </a:ext>
              </a:extLst>
            </p:cNvPr>
            <p:cNvSpPr txBox="1"/>
            <p:nvPr/>
          </p:nvSpPr>
          <p:spPr>
            <a:xfrm>
              <a:off x="3218852" y="3872176"/>
              <a:ext cx="1608024"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E7E6E6"/>
                  </a:solidFill>
                  <a:effectLst/>
                  <a:uLnTx/>
                  <a:uFillTx/>
                  <a:latin typeface="Arial" panose="020B0604020202020204" pitchFamily="34" charset="0"/>
                  <a:ea typeface="+mn-ea"/>
                  <a:cs typeface="Arial" pitchFamily="34" charset="0"/>
                </a:rPr>
                <a:t>WHO WE SERVE</a:t>
              </a:r>
              <a:endParaRPr kumimoji="0" lang="ko-KR" altLang="en-US" sz="1400" b="1" i="0" u="none" strike="noStrike" kern="1200" cap="none" spc="0" normalizeH="0" baseline="0" noProof="0">
                <a:ln>
                  <a:noFill/>
                </a:ln>
                <a:solidFill>
                  <a:srgbClr val="E7E6E6"/>
                </a:solidFill>
                <a:effectLst/>
                <a:uLnTx/>
                <a:uFillTx/>
                <a:latin typeface="Arial" panose="020B0604020202020204" pitchFamily="34" charset="0"/>
                <a:ea typeface="+mn-ea"/>
                <a:cs typeface="Arial" pitchFamily="34" charset="0"/>
              </a:endParaRPr>
            </a:p>
          </p:txBody>
        </p:sp>
        <p:sp>
          <p:nvSpPr>
            <p:cNvPr id="28" name="TextBox 27">
              <a:extLst>
                <a:ext uri="{FF2B5EF4-FFF2-40B4-BE49-F238E27FC236}">
                  <a16:creationId xmlns:a16="http://schemas.microsoft.com/office/drawing/2014/main" id="{5F1754D8-3561-4949-A82A-7ED20EC5D69D}"/>
                </a:ext>
              </a:extLst>
            </p:cNvPr>
            <p:cNvSpPr txBox="1"/>
            <p:nvPr/>
          </p:nvSpPr>
          <p:spPr>
            <a:xfrm>
              <a:off x="6455847" y="3911839"/>
              <a:ext cx="1608024"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E7E6E6"/>
                  </a:solidFill>
                  <a:effectLst/>
                  <a:uLnTx/>
                  <a:uFillTx/>
                  <a:latin typeface="Arial" panose="020B0604020202020204" pitchFamily="34" charset="0"/>
                  <a:ea typeface="+mn-ea"/>
                  <a:cs typeface="Arial" pitchFamily="34" charset="0"/>
                </a:rPr>
                <a:t>WHAT WE DO</a:t>
              </a:r>
              <a:endParaRPr kumimoji="0" lang="ko-KR" altLang="en-US" sz="1400" b="1" i="0" u="none" strike="noStrike" kern="1200" cap="none" spc="0" normalizeH="0" baseline="0" noProof="0">
                <a:ln>
                  <a:noFill/>
                </a:ln>
                <a:solidFill>
                  <a:srgbClr val="E7E6E6"/>
                </a:solidFill>
                <a:effectLst/>
                <a:uLnTx/>
                <a:uFillTx/>
                <a:latin typeface="Arial" panose="020B0604020202020204" pitchFamily="34" charset="0"/>
                <a:ea typeface="+mn-ea"/>
                <a:cs typeface="Arial" pitchFamily="34" charset="0"/>
              </a:endParaRPr>
            </a:p>
          </p:txBody>
        </p:sp>
        <p:sp>
          <p:nvSpPr>
            <p:cNvPr id="44" name="TextBox 43">
              <a:extLst>
                <a:ext uri="{FF2B5EF4-FFF2-40B4-BE49-F238E27FC236}">
                  <a16:creationId xmlns:a16="http://schemas.microsoft.com/office/drawing/2014/main" id="{D26F40F5-443E-45B3-9CCE-7BD6B3DF0EC9}"/>
                </a:ext>
              </a:extLst>
            </p:cNvPr>
            <p:cNvSpPr txBox="1"/>
            <p:nvPr/>
          </p:nvSpPr>
          <p:spPr>
            <a:xfrm>
              <a:off x="493098" y="2560207"/>
              <a:ext cx="2421224" cy="4001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Faculty</a:t>
              </a:r>
              <a:endParaRPr kumimoji="0" lang="ko-KR"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endParaRPr>
            </a:p>
          </p:txBody>
        </p:sp>
        <p:sp>
          <p:nvSpPr>
            <p:cNvPr id="56" name="TextBox 55">
              <a:extLst>
                <a:ext uri="{FF2B5EF4-FFF2-40B4-BE49-F238E27FC236}">
                  <a16:creationId xmlns:a16="http://schemas.microsoft.com/office/drawing/2014/main" id="{2C98B8FA-8CB3-4E5C-8694-5BC89BE54729}"/>
                </a:ext>
              </a:extLst>
            </p:cNvPr>
            <p:cNvSpPr txBox="1"/>
            <p:nvPr/>
          </p:nvSpPr>
          <p:spPr>
            <a:xfrm>
              <a:off x="4847823" y="2900307"/>
              <a:ext cx="1608024"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lumMod val="75000"/>
                    <a:lumOff val="25000"/>
                  </a:prstClr>
                </a:solidFill>
                <a:effectLst/>
                <a:uLnTx/>
                <a:uFillTx/>
                <a:latin typeface="Arial" panose="020B0604020202020204" pitchFamily="34" charset="0"/>
                <a:ea typeface="+mn-ea"/>
                <a:cs typeface="Arial" pitchFamily="34" charset="0"/>
              </a:endParaRPr>
            </a:p>
          </p:txBody>
        </p:sp>
        <p:sp>
          <p:nvSpPr>
            <p:cNvPr id="57" name="TextBox 56">
              <a:extLst>
                <a:ext uri="{FF2B5EF4-FFF2-40B4-BE49-F238E27FC236}">
                  <a16:creationId xmlns:a16="http://schemas.microsoft.com/office/drawing/2014/main" id="{5C8D48D5-1033-E0F0-5522-7EA28C1BD76C}"/>
                </a:ext>
              </a:extLst>
            </p:cNvPr>
            <p:cNvSpPr txBox="1"/>
            <p:nvPr/>
          </p:nvSpPr>
          <p:spPr>
            <a:xfrm>
              <a:off x="0" y="3281876"/>
              <a:ext cx="2421224" cy="4001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Staff</a:t>
              </a:r>
              <a:endParaRPr kumimoji="0" lang="ko-KR"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endParaRPr>
            </a:p>
          </p:txBody>
        </p:sp>
        <p:sp>
          <p:nvSpPr>
            <p:cNvPr id="58" name="TextBox 57">
              <a:extLst>
                <a:ext uri="{FF2B5EF4-FFF2-40B4-BE49-F238E27FC236}">
                  <a16:creationId xmlns:a16="http://schemas.microsoft.com/office/drawing/2014/main" id="{6BA3038B-BD18-D10D-DCA2-65DE8F372501}"/>
                </a:ext>
              </a:extLst>
            </p:cNvPr>
            <p:cNvSpPr txBox="1"/>
            <p:nvPr/>
          </p:nvSpPr>
          <p:spPr>
            <a:xfrm>
              <a:off x="103887" y="4029733"/>
              <a:ext cx="2421224" cy="4001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Students</a:t>
              </a:r>
              <a:endParaRPr kumimoji="0" lang="ko-KR"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endParaRPr>
            </a:p>
          </p:txBody>
        </p:sp>
        <p:sp>
          <p:nvSpPr>
            <p:cNvPr id="59" name="TextBox 58">
              <a:extLst>
                <a:ext uri="{FF2B5EF4-FFF2-40B4-BE49-F238E27FC236}">
                  <a16:creationId xmlns:a16="http://schemas.microsoft.com/office/drawing/2014/main" id="{46108B29-5333-5A48-2A15-3559BA8586F9}"/>
                </a:ext>
              </a:extLst>
            </p:cNvPr>
            <p:cNvSpPr txBox="1"/>
            <p:nvPr/>
          </p:nvSpPr>
          <p:spPr>
            <a:xfrm>
              <a:off x="7501193" y="2354448"/>
              <a:ext cx="2421224" cy="4001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Training</a:t>
              </a:r>
              <a:endParaRPr kumimoji="0" lang="ko-KR" altLang="en-US" sz="2000" b="1" i="0" u="none" strike="noStrike" kern="1200" cap="none" spc="0" normalizeH="0" baseline="0" noProof="0">
                <a:ln>
                  <a:noFill/>
                </a:ln>
                <a:solidFill>
                  <a:prstClr val="white">
                    <a:lumMod val="75000"/>
                    <a:lumOff val="25000"/>
                  </a:prstClr>
                </a:solidFill>
                <a:effectLst/>
                <a:uLnTx/>
                <a:uFillTx/>
                <a:latin typeface="Arial" panose="020B0604020202020204" pitchFamily="34" charset="0"/>
                <a:ea typeface="+mn-ea"/>
                <a:cs typeface="Arial" pitchFamily="34" charset="0"/>
              </a:endParaRPr>
            </a:p>
          </p:txBody>
        </p:sp>
        <p:sp>
          <p:nvSpPr>
            <p:cNvPr id="60" name="TextBox 59">
              <a:extLst>
                <a:ext uri="{FF2B5EF4-FFF2-40B4-BE49-F238E27FC236}">
                  <a16:creationId xmlns:a16="http://schemas.microsoft.com/office/drawing/2014/main" id="{30F28D80-94FB-B084-8ED9-ACEBD1F1976A}"/>
                </a:ext>
              </a:extLst>
            </p:cNvPr>
            <p:cNvSpPr txBox="1"/>
            <p:nvPr/>
          </p:nvSpPr>
          <p:spPr>
            <a:xfrm>
              <a:off x="7990801" y="3310550"/>
              <a:ext cx="2421224" cy="4001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Facilitation</a:t>
              </a:r>
              <a:endParaRPr kumimoji="0" lang="ko-KR" altLang="en-US" sz="2000" b="1" i="0" u="none" strike="noStrike" kern="1200" cap="none" spc="0" normalizeH="0" baseline="0" noProof="0">
                <a:ln>
                  <a:noFill/>
                </a:ln>
                <a:solidFill>
                  <a:prstClr val="white">
                    <a:lumMod val="75000"/>
                    <a:lumOff val="25000"/>
                  </a:prstClr>
                </a:solidFill>
                <a:effectLst/>
                <a:uLnTx/>
                <a:uFillTx/>
                <a:latin typeface="Arial" panose="020B0604020202020204" pitchFamily="34" charset="0"/>
                <a:ea typeface="+mn-ea"/>
                <a:cs typeface="Arial" pitchFamily="34" charset="0"/>
              </a:endParaRPr>
            </a:p>
          </p:txBody>
        </p:sp>
        <p:sp>
          <p:nvSpPr>
            <p:cNvPr id="61" name="TextBox 60">
              <a:extLst>
                <a:ext uri="{FF2B5EF4-FFF2-40B4-BE49-F238E27FC236}">
                  <a16:creationId xmlns:a16="http://schemas.microsoft.com/office/drawing/2014/main" id="{D427DC52-9446-A188-497C-B4705A88A1A1}"/>
                </a:ext>
              </a:extLst>
            </p:cNvPr>
            <p:cNvSpPr txBox="1"/>
            <p:nvPr/>
          </p:nvSpPr>
          <p:spPr>
            <a:xfrm>
              <a:off x="8365116" y="4430711"/>
              <a:ext cx="2421224" cy="707886"/>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Consultation</a:t>
              </a:r>
              <a:r>
                <a:rPr kumimoji="0" lang="en-US" altLang="ko-KR" sz="2000" b="1" i="0" u="none" strike="noStrike" kern="1200" cap="none" spc="0" normalizeH="0" baseline="0" noProof="0">
                  <a:ln>
                    <a:noFill/>
                  </a:ln>
                  <a:solidFill>
                    <a:prstClr val="white">
                      <a:lumMod val="75000"/>
                      <a:lumOff val="25000"/>
                    </a:prstClr>
                  </a:solidFill>
                  <a:effectLst/>
                  <a:uLnTx/>
                  <a:uFillTx/>
                  <a:latin typeface="Arial" panose="020B0604020202020204" pitchFamily="34" charset="0"/>
                  <a:ea typeface="+mn-ea"/>
                  <a:cs typeface="Arial" pitchFamily="34" charset="0"/>
                </a:rPr>
                <a:t> &amp;</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prstClr val="white">
                      <a:lumMod val="75000"/>
                      <a:lumOff val="25000"/>
                    </a:prstClr>
                  </a:solidFill>
                  <a:effectLst/>
                  <a:uLnTx/>
                  <a:uFillTx/>
                  <a:latin typeface="Arial" panose="020B0604020202020204" pitchFamily="34" charset="0"/>
                  <a:ea typeface="+mn-ea"/>
                  <a:cs typeface="Arial" pitchFamily="34" charset="0"/>
                </a:rPr>
                <a:t>Conflict Coaching</a:t>
              </a:r>
              <a:endParaRPr kumimoji="0" lang="ko-KR" altLang="en-US" sz="2000" b="1" i="0" u="none" strike="noStrike" kern="1200" cap="none" spc="0" normalizeH="0" baseline="0" noProof="0">
                <a:ln>
                  <a:noFill/>
                </a:ln>
                <a:solidFill>
                  <a:prstClr val="white">
                    <a:lumMod val="75000"/>
                    <a:lumOff val="25000"/>
                  </a:prstClr>
                </a:solidFill>
                <a:effectLst/>
                <a:uLnTx/>
                <a:uFillTx/>
                <a:latin typeface="Arial" panose="020B0604020202020204" pitchFamily="34" charset="0"/>
                <a:ea typeface="+mn-ea"/>
                <a:cs typeface="Arial" pitchFamily="34" charset="0"/>
              </a:endParaRPr>
            </a:p>
          </p:txBody>
        </p:sp>
      </p:grpSp>
      <p:sp>
        <p:nvSpPr>
          <p:cNvPr id="27" name="Text Placeholder 5">
            <a:extLst>
              <a:ext uri="{FF2B5EF4-FFF2-40B4-BE49-F238E27FC236}">
                <a16:creationId xmlns:a16="http://schemas.microsoft.com/office/drawing/2014/main" id="{CB0A4150-5159-F8CB-3A52-FCC696149D46}"/>
              </a:ext>
            </a:extLst>
          </p:cNvPr>
          <p:cNvSpPr txBox="1">
            <a:spLocks/>
          </p:cNvSpPr>
          <p:nvPr/>
        </p:nvSpPr>
        <p:spPr>
          <a:xfrm>
            <a:off x="2169376" y="5320957"/>
            <a:ext cx="7063542" cy="5205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srgbClr val="A31312"/>
                </a:solidFill>
                <a:effectLst/>
                <a:uLnTx/>
                <a:uFillTx/>
                <a:latin typeface="Segoe UI"/>
                <a:ea typeface="+mn-ea"/>
                <a:cs typeface="+mn-cs"/>
              </a:rPr>
              <a:t>RP@P – Healing, Accountability and Community Building</a:t>
            </a:r>
          </a:p>
        </p:txBody>
      </p:sp>
      <p:sp>
        <p:nvSpPr>
          <p:cNvPr id="22" name="TextBox 1">
            <a:extLst>
              <a:ext uri="{FF2B5EF4-FFF2-40B4-BE49-F238E27FC236}">
                <a16:creationId xmlns:a16="http://schemas.microsoft.com/office/drawing/2014/main" id="{FA3AF601-C477-95AC-76D3-1E626F069F62}"/>
              </a:ext>
            </a:extLst>
          </p:cNvPr>
          <p:cNvSpPr txBox="1"/>
          <p:nvPr/>
        </p:nvSpPr>
        <p:spPr>
          <a:xfrm>
            <a:off x="3704841" y="1159537"/>
            <a:ext cx="4782318" cy="369332"/>
          </a:xfrm>
          <a:prstGeom prst="rect">
            <a:avLst/>
          </a:prstGeom>
          <a:solidFill>
            <a:schemeClr val="accent3"/>
          </a:solidFill>
          <a:ln>
            <a:solidFill>
              <a:schemeClr val="accent3"/>
            </a:solidFill>
          </a:ln>
        </p:spPr>
        <p:txBody>
          <a:bodyPr wrap="square" rtlCol="0">
            <a:spAutoFit/>
          </a:bodyPr>
          <a:lstStyle>
            <a:defPPr>
              <a:defRPr lang="en-US"/>
            </a:defPPr>
            <a:lvl1pPr marL="0" algn="l" defTabSz="914400" rtl="0" eaLnBrk="1" latinLnBrk="0" hangingPunct="1">
              <a:defRPr sz="1800" kern="1200">
                <a:solidFill>
                  <a:sysClr val="windowText" lastClr="000000"/>
                </a:solidFill>
                <a:latin typeface="Arial"/>
                <a:ea typeface="Arial Unicode MS"/>
              </a:defRPr>
            </a:lvl1pPr>
            <a:lvl2pPr marL="457200" algn="l" defTabSz="914400" rtl="0" eaLnBrk="1" latinLnBrk="0" hangingPunct="1">
              <a:defRPr sz="1800" kern="1200">
                <a:solidFill>
                  <a:sysClr val="windowText" lastClr="000000"/>
                </a:solidFill>
                <a:latin typeface="Arial"/>
                <a:ea typeface="Arial Unicode MS"/>
              </a:defRPr>
            </a:lvl2pPr>
            <a:lvl3pPr marL="914400" algn="l" defTabSz="914400" rtl="0" eaLnBrk="1" latinLnBrk="0" hangingPunct="1">
              <a:defRPr sz="1800" kern="1200">
                <a:solidFill>
                  <a:sysClr val="windowText" lastClr="000000"/>
                </a:solidFill>
                <a:latin typeface="Arial"/>
                <a:ea typeface="Arial Unicode MS"/>
              </a:defRPr>
            </a:lvl3pPr>
            <a:lvl4pPr marL="1371600" algn="l" defTabSz="914400" rtl="0" eaLnBrk="1" latinLnBrk="0" hangingPunct="1">
              <a:defRPr sz="1800" kern="1200">
                <a:solidFill>
                  <a:sysClr val="windowText" lastClr="000000"/>
                </a:solidFill>
                <a:latin typeface="Arial"/>
                <a:ea typeface="Arial Unicode MS"/>
              </a:defRPr>
            </a:lvl4pPr>
            <a:lvl5pPr marL="1828800" algn="l" defTabSz="914400" rtl="0" eaLnBrk="1" latinLnBrk="0" hangingPunct="1">
              <a:defRPr sz="1800" kern="1200">
                <a:solidFill>
                  <a:sysClr val="windowText" lastClr="000000"/>
                </a:solidFill>
                <a:latin typeface="Arial"/>
                <a:ea typeface="Arial Unicode MS"/>
              </a:defRPr>
            </a:lvl5pPr>
            <a:lvl6pPr marL="2286000" algn="l" defTabSz="914400" rtl="0" eaLnBrk="1" latinLnBrk="0" hangingPunct="1">
              <a:defRPr sz="1800" kern="1200">
                <a:solidFill>
                  <a:sysClr val="windowText" lastClr="000000"/>
                </a:solidFill>
                <a:latin typeface="Arial"/>
                <a:ea typeface="Arial Unicode MS"/>
              </a:defRPr>
            </a:lvl6pPr>
            <a:lvl7pPr marL="2743200" algn="l" defTabSz="914400" rtl="0" eaLnBrk="1" latinLnBrk="0" hangingPunct="1">
              <a:defRPr sz="1800" kern="1200">
                <a:solidFill>
                  <a:sysClr val="windowText" lastClr="000000"/>
                </a:solidFill>
                <a:latin typeface="Arial"/>
                <a:ea typeface="Arial Unicode MS"/>
              </a:defRPr>
            </a:lvl7pPr>
            <a:lvl8pPr marL="3200400" algn="l" defTabSz="914400" rtl="0" eaLnBrk="1" latinLnBrk="0" hangingPunct="1">
              <a:defRPr sz="1800" kern="1200">
                <a:solidFill>
                  <a:sysClr val="windowText" lastClr="000000"/>
                </a:solidFill>
                <a:latin typeface="Arial"/>
                <a:ea typeface="Arial Unicode MS"/>
              </a:defRPr>
            </a:lvl8pPr>
            <a:lvl9pPr marL="3657600" algn="l" defTabSz="914400" rtl="0" eaLnBrk="1" latinLnBrk="0" hangingPunct="1">
              <a:defRPr sz="1800" kern="1200">
                <a:solidFill>
                  <a:sysClr val="windowText" lastClr="000000"/>
                </a:solidFill>
                <a:latin typeface="Arial"/>
                <a:ea typeface="Arial Unicode M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800" b="1" i="0" u="none" strike="noStrike" kern="1200" cap="none" spc="0" normalizeH="0" baseline="0" noProof="0">
                <a:ln>
                  <a:noFill/>
                </a:ln>
                <a:solidFill>
                  <a:srgbClr val="A31312"/>
                </a:solidFill>
                <a:effectLst/>
                <a:uLnTx/>
                <a:uFillTx/>
                <a:latin typeface="Arial"/>
                <a:ea typeface="Arial Unicode MS"/>
                <a:cs typeface="Arial" pitchFamily="34" charset="0"/>
              </a:rPr>
              <a:t>PRIVATE &amp; CONFIDENTIAL RESOURCE</a:t>
            </a:r>
            <a:endParaRPr kumimoji="0" lang="ko-KR" altLang="en-US" sz="1800" b="1" i="0" u="none" strike="noStrike" kern="1200" cap="none" spc="0" normalizeH="0" baseline="0" noProof="0">
              <a:ln>
                <a:noFill/>
              </a:ln>
              <a:solidFill>
                <a:srgbClr val="A31312"/>
              </a:solidFill>
              <a:effectLst/>
              <a:uLnTx/>
              <a:uFillTx/>
              <a:latin typeface="Arial"/>
              <a:ea typeface="Arial Unicode MS"/>
              <a:cs typeface="Arial" pitchFamily="34" charset="0"/>
            </a:endParaRPr>
          </a:p>
        </p:txBody>
      </p:sp>
      <p:sp>
        <p:nvSpPr>
          <p:cNvPr id="63" name="Up Arrow 51">
            <a:extLst>
              <a:ext uri="{FF2B5EF4-FFF2-40B4-BE49-F238E27FC236}">
                <a16:creationId xmlns:a16="http://schemas.microsoft.com/office/drawing/2014/main" id="{A19CF71C-1BBB-D576-7576-1768FFC82A1F}"/>
              </a:ext>
            </a:extLst>
          </p:cNvPr>
          <p:cNvSpPr/>
          <p:nvPr/>
        </p:nvSpPr>
        <p:spPr>
          <a:xfrm rot="3911172" flipV="1">
            <a:off x="3171248" y="4243340"/>
            <a:ext cx="405523" cy="438041"/>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Segoe UI"/>
              <a:ea typeface="+mn-ea"/>
              <a:cs typeface="+mn-cs"/>
            </a:endParaRPr>
          </a:p>
        </p:txBody>
      </p:sp>
      <p:sp>
        <p:nvSpPr>
          <p:cNvPr id="64" name="TextBox 63">
            <a:extLst>
              <a:ext uri="{FF2B5EF4-FFF2-40B4-BE49-F238E27FC236}">
                <a16:creationId xmlns:a16="http://schemas.microsoft.com/office/drawing/2014/main" id="{EB059EA2-73F4-F675-C459-E45F0A49E100}"/>
              </a:ext>
            </a:extLst>
          </p:cNvPr>
          <p:cNvSpPr txBox="1"/>
          <p:nvPr/>
        </p:nvSpPr>
        <p:spPr>
          <a:xfrm>
            <a:off x="633930" y="4376770"/>
            <a:ext cx="2421224" cy="4001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Post-Docs</a:t>
            </a:r>
            <a:endParaRPr kumimoji="0" lang="ko-KR"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29605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A1A7-AFC5-E7A6-1CD2-A3C9A96BC54F}"/>
              </a:ext>
            </a:extLst>
          </p:cNvPr>
          <p:cNvSpPr>
            <a:spLocks noGrp="1"/>
          </p:cNvSpPr>
          <p:nvPr>
            <p:ph type="title"/>
          </p:nvPr>
        </p:nvSpPr>
        <p:spPr>
          <a:xfrm>
            <a:off x="762000" y="715964"/>
            <a:ext cx="10591800" cy="646332"/>
          </a:xfrm>
        </p:spPr>
        <p:txBody>
          <a:bodyPr>
            <a:normAutofit/>
          </a:bodyPr>
          <a:lstStyle/>
          <a:p>
            <a:r>
              <a:rPr lang="en-US"/>
              <a:t>Goals</a:t>
            </a:r>
          </a:p>
        </p:txBody>
      </p:sp>
      <p:graphicFrame>
        <p:nvGraphicFramePr>
          <p:cNvPr id="5" name="Text Placeholder 2">
            <a:extLst>
              <a:ext uri="{FF2B5EF4-FFF2-40B4-BE49-F238E27FC236}">
                <a16:creationId xmlns:a16="http://schemas.microsoft.com/office/drawing/2014/main" id="{BE46E21C-D9F5-60BE-2C3F-2EF8DA842B74}"/>
              </a:ext>
            </a:extLst>
          </p:cNvPr>
          <p:cNvGraphicFramePr/>
          <p:nvPr>
            <p:extLst>
              <p:ext uri="{D42A27DB-BD31-4B8C-83A1-F6EECF244321}">
                <p14:modId xmlns:p14="http://schemas.microsoft.com/office/powerpoint/2010/main" val="387527762"/>
              </p:ext>
            </p:extLst>
          </p:nvPr>
        </p:nvGraphicFramePr>
        <p:xfrm>
          <a:off x="561474" y="1362296"/>
          <a:ext cx="11004883" cy="4268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61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b="1">
                <a:solidFill>
                  <a:srgbClr val="002060"/>
                </a:solidFill>
              </a:rPr>
              <a:t>Restorative Frameworks</a:t>
            </a:r>
          </a:p>
        </p:txBody>
      </p:sp>
      <p:sp>
        <p:nvSpPr>
          <p:cNvPr id="30" name="Text Placeholder 5">
            <a:extLst>
              <a:ext uri="{FF2B5EF4-FFF2-40B4-BE49-F238E27FC236}">
                <a16:creationId xmlns:a16="http://schemas.microsoft.com/office/drawing/2014/main" id="{B6FD8144-489C-F9D4-CA79-4FF18841EDB0}"/>
              </a:ext>
            </a:extLst>
          </p:cNvPr>
          <p:cNvSpPr txBox="1">
            <a:spLocks/>
          </p:cNvSpPr>
          <p:nvPr/>
        </p:nvSpPr>
        <p:spPr>
          <a:xfrm>
            <a:off x="735980" y="1873405"/>
            <a:ext cx="8535515" cy="4667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400" b="1" i="0" u="none" strike="noStrike" kern="1200" cap="none" spc="0" normalizeH="0" baseline="0" noProof="0">
              <a:ln>
                <a:noFill/>
              </a:ln>
              <a:solidFill>
                <a:srgbClr val="A31312"/>
              </a:solidFill>
              <a:effectLst/>
              <a:uLnTx/>
              <a:uFillTx/>
              <a:latin typeface="Segoe UI"/>
              <a:ea typeface="+mn-ea"/>
              <a:cs typeface="+mn-cs"/>
            </a:endParaRPr>
          </a:p>
        </p:txBody>
      </p:sp>
      <p:sp>
        <p:nvSpPr>
          <p:cNvPr id="32" name="TextBox 31">
            <a:extLst>
              <a:ext uri="{FF2B5EF4-FFF2-40B4-BE49-F238E27FC236}">
                <a16:creationId xmlns:a16="http://schemas.microsoft.com/office/drawing/2014/main" id="{E11AB8F1-4290-3939-90F8-B4C747AB67DE}"/>
              </a:ext>
            </a:extLst>
          </p:cNvPr>
          <p:cNvSpPr txBox="1"/>
          <p:nvPr/>
        </p:nvSpPr>
        <p:spPr>
          <a:xfrm>
            <a:off x="500694" y="1593786"/>
            <a:ext cx="4659952" cy="390876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“Restorative justice is a process to involve, to the extent possible, those who have a stake in the specific offense and to collectively </a:t>
            </a:r>
            <a:r>
              <a:rPr kumimoji="0" lang="en-US" sz="2400" b="1" i="0" u="none" strike="noStrike" kern="1200" cap="none" spc="0" normalizeH="0" baseline="0" noProof="0" dirty="0">
                <a:ln>
                  <a:noFill/>
                </a:ln>
                <a:solidFill>
                  <a:srgbClr val="FDB913"/>
                </a:solidFill>
                <a:effectLst/>
                <a:uLnTx/>
                <a:uFillTx/>
                <a:latin typeface="Arial" panose="020B0604020202020204" pitchFamily="34" charset="0"/>
                <a:ea typeface="+mn-ea"/>
                <a:cs typeface="+mn-cs"/>
              </a:rPr>
              <a:t>identify and address harms, needs, and obligations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in order to heal and put things as right as possible.”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Howard Zehr, The Little Book of Restorative Justice, 2002</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
        <p:nvSpPr>
          <p:cNvPr id="33" name="Oval 32">
            <a:extLst>
              <a:ext uri="{FF2B5EF4-FFF2-40B4-BE49-F238E27FC236}">
                <a16:creationId xmlns:a16="http://schemas.microsoft.com/office/drawing/2014/main" id="{EC493D08-E0A6-12BA-84A7-ADB932814BAA}"/>
              </a:ext>
            </a:extLst>
          </p:cNvPr>
          <p:cNvSpPr/>
          <p:nvPr/>
        </p:nvSpPr>
        <p:spPr>
          <a:xfrm>
            <a:off x="5297805" y="1581709"/>
            <a:ext cx="2956560" cy="388731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a:ea typeface="+mn-ea"/>
                <a:cs typeface="+mn-cs"/>
              </a:rPr>
              <a:t>Restorative Practices</a:t>
            </a:r>
          </a:p>
        </p:txBody>
      </p:sp>
      <p:sp>
        <p:nvSpPr>
          <p:cNvPr id="35" name="Oval 34">
            <a:extLst>
              <a:ext uri="{FF2B5EF4-FFF2-40B4-BE49-F238E27FC236}">
                <a16:creationId xmlns:a16="http://schemas.microsoft.com/office/drawing/2014/main" id="{A951BF44-1EE2-756A-B3CC-40C99B90BBDC}"/>
              </a:ext>
            </a:extLst>
          </p:cNvPr>
          <p:cNvSpPr/>
          <p:nvPr/>
        </p:nvSpPr>
        <p:spPr>
          <a:xfrm>
            <a:off x="5823584" y="1992572"/>
            <a:ext cx="1905001" cy="13716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a:ea typeface="+mn-ea"/>
                <a:cs typeface="+mn-cs"/>
              </a:rPr>
              <a:t>Restorative Justice</a:t>
            </a:r>
          </a:p>
        </p:txBody>
      </p:sp>
      <p:sp>
        <p:nvSpPr>
          <p:cNvPr id="4" name="TextBox 3">
            <a:extLst>
              <a:ext uri="{FF2B5EF4-FFF2-40B4-BE49-F238E27FC236}">
                <a16:creationId xmlns:a16="http://schemas.microsoft.com/office/drawing/2014/main" id="{B709ACF0-68F9-FA6C-C563-14DDE1CD516E}"/>
              </a:ext>
            </a:extLst>
          </p:cNvPr>
          <p:cNvSpPr txBox="1"/>
          <p:nvPr/>
        </p:nvSpPr>
        <p:spPr>
          <a:xfrm>
            <a:off x="8391524" y="1581709"/>
            <a:ext cx="3505202" cy="378565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mn-ea"/>
                <a:cs typeface="+mn-cs"/>
              </a:rPr>
              <a:t>Restorative Practices applies the values, principles and modalities of Restorative Justice in a wider range of contexts, </a:t>
            </a:r>
            <a:r>
              <a:rPr kumimoji="0" lang="en-US" sz="2400" b="1" i="0" u="none" strike="noStrike" kern="1200" cap="none" spc="0" normalizeH="0" baseline="0" noProof="0">
                <a:ln>
                  <a:noFill/>
                </a:ln>
                <a:solidFill>
                  <a:srgbClr val="F36E36"/>
                </a:solidFill>
                <a:effectLst/>
                <a:uLnTx/>
                <a:uFillTx/>
                <a:latin typeface="Arial" charset="0"/>
                <a:ea typeface="+mn-ea"/>
                <a:cs typeface="+mn-cs"/>
              </a:rPr>
              <a:t>to build community, make decisions, and prevent harm before it happens.</a:t>
            </a:r>
            <a:r>
              <a:rPr kumimoji="0" lang="en-US" sz="2400" b="1" i="0" u="none" strike="noStrike" kern="1200" cap="none" spc="0" normalizeH="0" baseline="0" noProof="0">
                <a:ln>
                  <a:noFill/>
                </a:ln>
                <a:solidFill>
                  <a:prstClr val="black"/>
                </a:solidFill>
                <a:effectLst/>
                <a:uLnTx/>
                <a:uFillTx/>
                <a:latin typeface="Arial" charset="0"/>
                <a:ea typeface="+mn-ea"/>
                <a:cs typeface="+mn-cs"/>
              </a:rPr>
              <a:t> </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320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500"/>
                                        <p:tgtEl>
                                          <p:spTgt spid="3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Effect transition="in" filter="fade">
                                      <p:cBhvr>
                                        <p:cTn id="13" dur="500"/>
                                        <p:tgtEl>
                                          <p:spTgt spid="3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xEl>
                                              <p:pRg st="2" end="2"/>
                                            </p:txEl>
                                          </p:spTgt>
                                        </p:tgtEl>
                                        <p:attrNameLst>
                                          <p:attrName>style.visibility</p:attrName>
                                        </p:attrNameLst>
                                      </p:cBhvr>
                                      <p:to>
                                        <p:strVal val="visible"/>
                                      </p:to>
                                    </p:set>
                                    <p:animEffect transition="in" filter="fade">
                                      <p:cBhvr>
                                        <p:cTn id="16" dur="500"/>
                                        <p:tgtEl>
                                          <p:spTgt spid="3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1F3B608-B797-6B1F-70AD-E32A739079D6}"/>
              </a:ext>
            </a:extLst>
          </p:cNvPr>
          <p:cNvSpPr txBox="1">
            <a:spLocks noChangeArrowheads="1"/>
          </p:cNvSpPr>
          <p:nvPr/>
        </p:nvSpPr>
        <p:spPr>
          <a:xfrm>
            <a:off x="355394" y="251095"/>
            <a:ext cx="6930760" cy="1348912"/>
          </a:xfrm>
          <a:prstGeom prst="rect">
            <a:avLst/>
          </a:prstGeom>
        </p:spPr>
        <p:txBody>
          <a:bodyPr anchor="ctr">
            <a:noAutofit/>
          </a:bodyPr>
          <a:lstStyle>
            <a:lvl1pPr algn="l" defTabSz="914400" rtl="0" eaLnBrk="1" latinLnBrk="0" hangingPunct="1">
              <a:lnSpc>
                <a:spcPct val="90000"/>
              </a:lnSpc>
              <a:spcBef>
                <a:spcPts val="1000"/>
              </a:spcBef>
              <a:buNone/>
              <a:defRPr sz="4000" b="1" kern="1200">
                <a:solidFill>
                  <a:schemeClr val="bg2"/>
                </a:solidFill>
                <a:latin typeface="+mj-lt"/>
                <a:ea typeface="+mj-ea"/>
                <a:cs typeface="+mj-cs"/>
              </a:defRPr>
            </a:lvl1pPr>
          </a:lstStyle>
          <a:p>
            <a:pPr fontAlgn="auto">
              <a:spcAft>
                <a:spcPts val="0"/>
              </a:spcAft>
            </a:pPr>
            <a:r>
              <a:rPr lang="en-US" altLang="en-US" sz="4800"/>
              <a:t>Inclusive Community</a:t>
            </a:r>
          </a:p>
        </p:txBody>
      </p:sp>
      <p:sp>
        <p:nvSpPr>
          <p:cNvPr id="8" name="Hexagon 7">
            <a:extLst>
              <a:ext uri="{FF2B5EF4-FFF2-40B4-BE49-F238E27FC236}">
                <a16:creationId xmlns:a16="http://schemas.microsoft.com/office/drawing/2014/main" id="{C65D23C3-6C9C-4756-FF8D-65DD6A256A38}"/>
              </a:ext>
            </a:extLst>
          </p:cNvPr>
          <p:cNvSpPr/>
          <p:nvPr/>
        </p:nvSpPr>
        <p:spPr>
          <a:xfrm>
            <a:off x="853445" y="2163121"/>
            <a:ext cx="2967329" cy="2531758"/>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solidFill>
              </a:rPr>
              <a:t>BELONGING</a:t>
            </a:r>
          </a:p>
        </p:txBody>
      </p:sp>
      <p:sp>
        <p:nvSpPr>
          <p:cNvPr id="9" name="Hexagon 8">
            <a:extLst>
              <a:ext uri="{FF2B5EF4-FFF2-40B4-BE49-F238E27FC236}">
                <a16:creationId xmlns:a16="http://schemas.microsoft.com/office/drawing/2014/main" id="{92115871-0970-4D6D-14FD-C205A84AE1C8}"/>
              </a:ext>
            </a:extLst>
          </p:cNvPr>
          <p:cNvSpPr/>
          <p:nvPr/>
        </p:nvSpPr>
        <p:spPr>
          <a:xfrm>
            <a:off x="4778771" y="2163121"/>
            <a:ext cx="2967329" cy="2531758"/>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6"/>
                </a:solidFill>
              </a:rPr>
              <a:t>AGENCY</a:t>
            </a:r>
          </a:p>
        </p:txBody>
      </p:sp>
      <p:sp>
        <p:nvSpPr>
          <p:cNvPr id="10" name="Hexagon 9">
            <a:extLst>
              <a:ext uri="{FF2B5EF4-FFF2-40B4-BE49-F238E27FC236}">
                <a16:creationId xmlns:a16="http://schemas.microsoft.com/office/drawing/2014/main" id="{C77F5AE9-3F3F-55A0-5003-E2DF41CB43C7}"/>
              </a:ext>
            </a:extLst>
          </p:cNvPr>
          <p:cNvSpPr/>
          <p:nvPr/>
        </p:nvSpPr>
        <p:spPr>
          <a:xfrm>
            <a:off x="8704097" y="2163121"/>
            <a:ext cx="2967329" cy="2531758"/>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solidFill>
                  <a:schemeClr val="accent6"/>
                </a:solidFill>
              </a:rPr>
              <a:t>ACCOUNTABILITY</a:t>
            </a:r>
          </a:p>
        </p:txBody>
      </p:sp>
      <p:pic>
        <p:nvPicPr>
          <p:cNvPr id="14" name="Picture 13" descr="Text&#10;&#10;Description automatically generated">
            <a:extLst>
              <a:ext uri="{FF2B5EF4-FFF2-40B4-BE49-F238E27FC236}">
                <a16:creationId xmlns:a16="http://schemas.microsoft.com/office/drawing/2014/main" id="{D5EFBD29-DE35-0269-C274-01A9216CCC8C}"/>
              </a:ext>
            </a:extLst>
          </p:cNvPr>
          <p:cNvPicPr>
            <a:picLocks noChangeAspect="1"/>
          </p:cNvPicPr>
          <p:nvPr/>
        </p:nvPicPr>
        <p:blipFill>
          <a:blip r:embed="rId3"/>
          <a:stretch>
            <a:fillRect/>
          </a:stretch>
        </p:blipFill>
        <p:spPr>
          <a:xfrm>
            <a:off x="10437928" y="179517"/>
            <a:ext cx="1567806" cy="686199"/>
          </a:xfrm>
          <a:prstGeom prst="rect">
            <a:avLst/>
          </a:prstGeom>
        </p:spPr>
      </p:pic>
      <p:sp>
        <p:nvSpPr>
          <p:cNvPr id="21" name="TextBox 20">
            <a:extLst>
              <a:ext uri="{FF2B5EF4-FFF2-40B4-BE49-F238E27FC236}">
                <a16:creationId xmlns:a16="http://schemas.microsoft.com/office/drawing/2014/main" id="{4FDD8563-6F27-63EF-3DB3-8D9F3B68A069}"/>
              </a:ext>
            </a:extLst>
          </p:cNvPr>
          <p:cNvSpPr txBox="1"/>
          <p:nvPr/>
        </p:nvSpPr>
        <p:spPr>
          <a:xfrm>
            <a:off x="1349531" y="3781575"/>
            <a:ext cx="872868" cy="369332"/>
          </a:xfrm>
          <a:prstGeom prst="rect">
            <a:avLst/>
          </a:prstGeom>
          <a:noFill/>
        </p:spPr>
        <p:txBody>
          <a:bodyPr wrap="none" rtlCol="0">
            <a:spAutoFit/>
          </a:bodyPr>
          <a:lstStyle/>
          <a:p>
            <a:r>
              <a:rPr lang="en-US"/>
              <a:t>Values</a:t>
            </a:r>
          </a:p>
        </p:txBody>
      </p:sp>
      <p:sp>
        <p:nvSpPr>
          <p:cNvPr id="22" name="TextBox 21">
            <a:extLst>
              <a:ext uri="{FF2B5EF4-FFF2-40B4-BE49-F238E27FC236}">
                <a16:creationId xmlns:a16="http://schemas.microsoft.com/office/drawing/2014/main" id="{FBAF2446-47D5-D7D2-6763-4D422B3FAA88}"/>
              </a:ext>
            </a:extLst>
          </p:cNvPr>
          <p:cNvSpPr txBox="1"/>
          <p:nvPr/>
        </p:nvSpPr>
        <p:spPr>
          <a:xfrm>
            <a:off x="1373962" y="2707094"/>
            <a:ext cx="941283" cy="369332"/>
          </a:xfrm>
          <a:prstGeom prst="rect">
            <a:avLst/>
          </a:prstGeom>
          <a:noFill/>
        </p:spPr>
        <p:txBody>
          <a:bodyPr wrap="none" rtlCol="0">
            <a:spAutoFit/>
          </a:bodyPr>
          <a:lstStyle/>
          <a:p>
            <a:r>
              <a:rPr lang="en-US"/>
              <a:t>Beliefs </a:t>
            </a:r>
          </a:p>
        </p:txBody>
      </p:sp>
      <p:sp>
        <p:nvSpPr>
          <p:cNvPr id="23" name="TextBox 22">
            <a:extLst>
              <a:ext uri="{FF2B5EF4-FFF2-40B4-BE49-F238E27FC236}">
                <a16:creationId xmlns:a16="http://schemas.microsoft.com/office/drawing/2014/main" id="{A8194755-F6F5-5AD2-BDE0-91F05BABD995}"/>
              </a:ext>
            </a:extLst>
          </p:cNvPr>
          <p:cNvSpPr txBox="1"/>
          <p:nvPr/>
        </p:nvSpPr>
        <p:spPr>
          <a:xfrm>
            <a:off x="2337109" y="2707094"/>
            <a:ext cx="796052" cy="369332"/>
          </a:xfrm>
          <a:prstGeom prst="rect">
            <a:avLst/>
          </a:prstGeom>
          <a:noFill/>
        </p:spPr>
        <p:txBody>
          <a:bodyPr wrap="none" rtlCol="0">
            <a:spAutoFit/>
          </a:bodyPr>
          <a:lstStyle/>
          <a:p>
            <a:r>
              <a:rPr lang="en-US"/>
              <a:t>Views</a:t>
            </a:r>
          </a:p>
        </p:txBody>
      </p:sp>
      <p:sp>
        <p:nvSpPr>
          <p:cNvPr id="24" name="TextBox 23">
            <a:extLst>
              <a:ext uri="{FF2B5EF4-FFF2-40B4-BE49-F238E27FC236}">
                <a16:creationId xmlns:a16="http://schemas.microsoft.com/office/drawing/2014/main" id="{BA237E9B-F291-A9D5-2C91-B04F10A685E3}"/>
              </a:ext>
            </a:extLst>
          </p:cNvPr>
          <p:cNvSpPr txBox="1"/>
          <p:nvPr/>
        </p:nvSpPr>
        <p:spPr>
          <a:xfrm>
            <a:off x="2337109" y="3823744"/>
            <a:ext cx="864339" cy="369332"/>
          </a:xfrm>
          <a:prstGeom prst="rect">
            <a:avLst/>
          </a:prstGeom>
          <a:noFill/>
        </p:spPr>
        <p:txBody>
          <a:bodyPr wrap="none" rtlCol="0">
            <a:spAutoFit/>
          </a:bodyPr>
          <a:lstStyle/>
          <a:p>
            <a:r>
              <a:rPr lang="en-US"/>
              <a:t>Norms</a:t>
            </a:r>
          </a:p>
        </p:txBody>
      </p:sp>
      <p:sp>
        <p:nvSpPr>
          <p:cNvPr id="25" name="TextBox 24">
            <a:extLst>
              <a:ext uri="{FF2B5EF4-FFF2-40B4-BE49-F238E27FC236}">
                <a16:creationId xmlns:a16="http://schemas.microsoft.com/office/drawing/2014/main" id="{050D39AF-1A5C-F6D2-32B3-52EBE0643337}"/>
              </a:ext>
            </a:extLst>
          </p:cNvPr>
          <p:cNvSpPr txBox="1"/>
          <p:nvPr/>
        </p:nvSpPr>
        <p:spPr>
          <a:xfrm>
            <a:off x="5846373" y="3828833"/>
            <a:ext cx="851515" cy="369332"/>
          </a:xfrm>
          <a:prstGeom prst="rect">
            <a:avLst/>
          </a:prstGeom>
          <a:noFill/>
        </p:spPr>
        <p:txBody>
          <a:bodyPr wrap="none" rtlCol="0">
            <a:spAutoFit/>
          </a:bodyPr>
          <a:lstStyle/>
          <a:p>
            <a:r>
              <a:rPr lang="en-US"/>
              <a:t>Needs</a:t>
            </a:r>
          </a:p>
        </p:txBody>
      </p:sp>
      <p:sp>
        <p:nvSpPr>
          <p:cNvPr id="26" name="TextBox 25">
            <a:extLst>
              <a:ext uri="{FF2B5EF4-FFF2-40B4-BE49-F238E27FC236}">
                <a16:creationId xmlns:a16="http://schemas.microsoft.com/office/drawing/2014/main" id="{BBFECF5C-2059-241E-CD39-70D4A0B517A7}"/>
              </a:ext>
            </a:extLst>
          </p:cNvPr>
          <p:cNvSpPr txBox="1"/>
          <p:nvPr/>
        </p:nvSpPr>
        <p:spPr>
          <a:xfrm>
            <a:off x="5846373" y="2678763"/>
            <a:ext cx="838691" cy="369332"/>
          </a:xfrm>
          <a:prstGeom prst="rect">
            <a:avLst/>
          </a:prstGeom>
          <a:noFill/>
        </p:spPr>
        <p:txBody>
          <a:bodyPr wrap="none" rtlCol="0">
            <a:spAutoFit/>
          </a:bodyPr>
          <a:lstStyle/>
          <a:p>
            <a:r>
              <a:rPr lang="en-US"/>
              <a:t>Power</a:t>
            </a:r>
          </a:p>
        </p:txBody>
      </p:sp>
      <p:sp>
        <p:nvSpPr>
          <p:cNvPr id="27" name="TextBox 26">
            <a:extLst>
              <a:ext uri="{FF2B5EF4-FFF2-40B4-BE49-F238E27FC236}">
                <a16:creationId xmlns:a16="http://schemas.microsoft.com/office/drawing/2014/main" id="{B590A824-4650-AEEC-2A51-BF263D739050}"/>
              </a:ext>
            </a:extLst>
          </p:cNvPr>
          <p:cNvSpPr txBox="1"/>
          <p:nvPr/>
        </p:nvSpPr>
        <p:spPr>
          <a:xfrm>
            <a:off x="9511935" y="2707094"/>
            <a:ext cx="1351652" cy="369332"/>
          </a:xfrm>
          <a:prstGeom prst="rect">
            <a:avLst/>
          </a:prstGeom>
          <a:noFill/>
        </p:spPr>
        <p:txBody>
          <a:bodyPr wrap="none" rtlCol="0">
            <a:spAutoFit/>
          </a:bodyPr>
          <a:lstStyle/>
          <a:p>
            <a:r>
              <a:rPr lang="en-US"/>
              <a:t>Restorative</a:t>
            </a:r>
          </a:p>
        </p:txBody>
      </p:sp>
      <p:sp>
        <p:nvSpPr>
          <p:cNvPr id="28" name="TextBox 27">
            <a:extLst>
              <a:ext uri="{FF2B5EF4-FFF2-40B4-BE49-F238E27FC236}">
                <a16:creationId xmlns:a16="http://schemas.microsoft.com/office/drawing/2014/main" id="{44286A7D-EEF0-C107-0685-83760E2A5379}"/>
              </a:ext>
            </a:extLst>
          </p:cNvPr>
          <p:cNvSpPr txBox="1"/>
          <p:nvPr/>
        </p:nvSpPr>
        <p:spPr>
          <a:xfrm>
            <a:off x="9287514" y="3823744"/>
            <a:ext cx="1800493" cy="369332"/>
          </a:xfrm>
          <a:prstGeom prst="rect">
            <a:avLst/>
          </a:prstGeom>
          <a:noFill/>
        </p:spPr>
        <p:txBody>
          <a:bodyPr wrap="none" rtlCol="0">
            <a:spAutoFit/>
          </a:bodyPr>
          <a:lstStyle/>
          <a:p>
            <a:r>
              <a:rPr lang="en-US"/>
              <a:t>Growth Mindset</a:t>
            </a:r>
          </a:p>
        </p:txBody>
      </p:sp>
    </p:spTree>
    <p:extLst>
      <p:ext uri="{BB962C8B-B14F-4D97-AF65-F5344CB8AC3E}">
        <p14:creationId xmlns:p14="http://schemas.microsoft.com/office/powerpoint/2010/main" val="4616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1" grpId="0"/>
      <p:bldP spid="22" grpId="0"/>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FC4D-F24E-2868-7161-BEF458AB570F}"/>
              </a:ext>
            </a:extLst>
          </p:cNvPr>
          <p:cNvSpPr>
            <a:spLocks noGrp="1"/>
          </p:cNvSpPr>
          <p:nvPr>
            <p:ph type="title"/>
          </p:nvPr>
        </p:nvSpPr>
        <p:spPr>
          <a:xfrm>
            <a:off x="5199742" y="264404"/>
            <a:ext cx="6477000" cy="1189037"/>
          </a:xfrm>
        </p:spPr>
        <p:txBody>
          <a:bodyPr anchor="t">
            <a:normAutofit/>
          </a:bodyPr>
          <a:lstStyle/>
          <a:p>
            <a:r>
              <a:rPr lang="en-US"/>
              <a:t>Let’s Circle Up Restorative Justice Values</a:t>
            </a:r>
          </a:p>
        </p:txBody>
      </p:sp>
      <p:sp>
        <p:nvSpPr>
          <p:cNvPr id="3" name="Text Placeholder 2">
            <a:extLst>
              <a:ext uri="{FF2B5EF4-FFF2-40B4-BE49-F238E27FC236}">
                <a16:creationId xmlns:a16="http://schemas.microsoft.com/office/drawing/2014/main" id="{D58A4F22-9201-5BF8-6885-5E7A31DED5E0}"/>
              </a:ext>
            </a:extLst>
          </p:cNvPr>
          <p:cNvSpPr>
            <a:spLocks noGrp="1"/>
          </p:cNvSpPr>
          <p:nvPr>
            <p:ph type="body" sz="quarter" idx="11"/>
          </p:nvPr>
        </p:nvSpPr>
        <p:spPr>
          <a:xfrm>
            <a:off x="5199742" y="1571975"/>
            <a:ext cx="6477000" cy="4535557"/>
          </a:xfrm>
        </p:spPr>
        <p:txBody>
          <a:bodyPr>
            <a:normAutofit/>
          </a:bodyPr>
          <a:lstStyle/>
          <a:p>
            <a:pPr marL="457200" lvl="0" indent="-457200" fontAlgn="base">
              <a:lnSpc>
                <a:spcPct val="90000"/>
              </a:lnSpc>
              <a:buFont typeface="+mj-lt"/>
              <a:buAutoNum type="arabicPeriod"/>
            </a:pPr>
            <a:r>
              <a:rPr lang="en-US" b="0"/>
              <a:t>We are all connected to one another.</a:t>
            </a:r>
          </a:p>
          <a:p>
            <a:pPr marL="457200" lvl="0" indent="-457200" fontAlgn="base">
              <a:lnSpc>
                <a:spcPct val="90000"/>
              </a:lnSpc>
              <a:buFont typeface="+mj-lt"/>
              <a:buAutoNum type="arabicPeriod"/>
            </a:pPr>
            <a:r>
              <a:rPr lang="en-US" b="0"/>
              <a:t>We are all different from one another.</a:t>
            </a:r>
          </a:p>
          <a:p>
            <a:pPr marL="457200" lvl="0" indent="-457200" fontAlgn="base">
              <a:lnSpc>
                <a:spcPct val="90000"/>
              </a:lnSpc>
              <a:buFont typeface="+mj-lt"/>
              <a:buAutoNum type="arabicPeriod"/>
            </a:pPr>
            <a:r>
              <a:rPr lang="en-US" b="0"/>
              <a:t>We are called to care for and respect one another.</a:t>
            </a:r>
          </a:p>
          <a:p>
            <a:pPr marL="457200" lvl="0" indent="-457200" fontAlgn="base">
              <a:lnSpc>
                <a:spcPct val="90000"/>
              </a:lnSpc>
              <a:buFont typeface="+mj-lt"/>
              <a:buAutoNum type="arabicPeriod"/>
            </a:pPr>
            <a:r>
              <a:rPr lang="en-US" b="0"/>
              <a:t>The past, present, and future influence and shape our lives.</a:t>
            </a:r>
          </a:p>
          <a:p>
            <a:pPr marL="457200" lvl="0" indent="-457200" fontAlgn="base">
              <a:lnSpc>
                <a:spcPct val="90000"/>
              </a:lnSpc>
              <a:buFont typeface="+mj-lt"/>
              <a:buAutoNum type="arabicPeriod"/>
            </a:pPr>
            <a:r>
              <a:rPr lang="en-US" b="0"/>
              <a:t>We are called to live in ways that are life-giving to others and ourselves.</a:t>
            </a:r>
          </a:p>
          <a:p>
            <a:pPr marL="457200" lvl="0" indent="-457200" fontAlgn="base">
              <a:lnSpc>
                <a:spcPct val="90000"/>
              </a:lnSpc>
              <a:buFont typeface="+mj-lt"/>
              <a:buAutoNum type="arabicPeriod"/>
            </a:pPr>
            <a:r>
              <a:rPr lang="en-US" b="0"/>
              <a:t>We are called to be humble and aware of our limitations.</a:t>
            </a:r>
          </a:p>
          <a:p>
            <a:pPr marL="457200" lvl="0" indent="-457200" fontAlgn="base">
              <a:lnSpc>
                <a:spcPct val="90000"/>
              </a:lnSpc>
              <a:buFont typeface="+mj-lt"/>
              <a:buAutoNum type="arabicPeriod"/>
            </a:pPr>
            <a:r>
              <a:rPr lang="en-US" b="0"/>
              <a:t>We all have needs that require attention.</a:t>
            </a:r>
          </a:p>
          <a:p>
            <a:pPr marL="457200" lvl="0" indent="-457200" fontAlgn="base">
              <a:lnSpc>
                <a:spcPct val="90000"/>
              </a:lnSpc>
              <a:buFont typeface="+mj-lt"/>
              <a:buAutoNum type="arabicPeriod"/>
            </a:pPr>
            <a:r>
              <a:rPr lang="en-US" b="0"/>
              <a:t>We are called to 'do no harm' to others and ourselves.</a:t>
            </a:r>
          </a:p>
          <a:p>
            <a:pPr marL="457200" lvl="0" indent="-457200" fontAlgn="base">
              <a:lnSpc>
                <a:spcPct val="90000"/>
              </a:lnSpc>
              <a:buFont typeface="+mj-lt"/>
              <a:buAutoNum type="arabicPeriod"/>
            </a:pPr>
            <a:r>
              <a:rPr lang="en-US" b="0"/>
              <a:t>We all want to feel included in working through our own problems.</a:t>
            </a:r>
          </a:p>
          <a:p>
            <a:pPr marL="457200" lvl="0" indent="-457200" fontAlgn="base">
              <a:lnSpc>
                <a:spcPct val="90000"/>
              </a:lnSpc>
              <a:buFont typeface="+mj-lt"/>
              <a:buAutoNum type="arabicPeriod"/>
            </a:pPr>
            <a:r>
              <a:rPr lang="en-US" b="0"/>
              <a:t>We are responsible for our actions that harm others.</a:t>
            </a:r>
          </a:p>
        </p:txBody>
      </p:sp>
      <p:sp>
        <p:nvSpPr>
          <p:cNvPr id="4" name="Rectangle 3">
            <a:extLst>
              <a:ext uri="{FF2B5EF4-FFF2-40B4-BE49-F238E27FC236}">
                <a16:creationId xmlns:a16="http://schemas.microsoft.com/office/drawing/2014/main" id="{3AB982EF-3F35-3AEC-99AE-2AA26485E565}"/>
              </a:ext>
            </a:extLst>
          </p:cNvPr>
          <p:cNvSpPr/>
          <p:nvPr/>
        </p:nvSpPr>
        <p:spPr>
          <a:xfrm>
            <a:off x="4989689" y="6226066"/>
            <a:ext cx="7202311" cy="600164"/>
          </a:xfrm>
          <a:prstGeom prst="rect">
            <a:avLst/>
          </a:prstGeom>
        </p:spPr>
        <p:txBody>
          <a:bodyPr wrap="square">
            <a:spAutoFit/>
          </a:bodyPr>
          <a:lstStyle/>
          <a:p>
            <a:pPr fontAlgn="base"/>
            <a:r>
              <a:rPr lang="en-US" sz="1100">
                <a:solidFill>
                  <a:srgbClr val="000000"/>
                </a:solidFill>
                <a:latin typeface="Calibri" panose="020F0502020204030204" pitchFamily="34" charset="0"/>
                <a:ea typeface="Times New Roman" panose="02020603050405020304" pitchFamily="18" charset="0"/>
              </a:rPr>
              <a:t>(adapted from "A Shared Just Peace Ethic: Uncovering Restorative Values," </a:t>
            </a:r>
            <a:r>
              <a:rPr lang="en-US" sz="1100" i="1">
                <a:solidFill>
                  <a:srgbClr val="000000"/>
                </a:solidFill>
                <a:latin typeface="Calibri" panose="020F0502020204030204" pitchFamily="34" charset="0"/>
                <a:ea typeface="Times New Roman" panose="02020603050405020304" pitchFamily="18" charset="0"/>
              </a:rPr>
              <a:t>Mediation and Facilitation Training Manual</a:t>
            </a:r>
            <a:r>
              <a:rPr lang="en-US" sz="1100">
                <a:solidFill>
                  <a:srgbClr val="000000"/>
                </a:solidFill>
                <a:latin typeface="Calibri" panose="020F0502020204030204" pitchFamily="34" charset="0"/>
                <a:ea typeface="Times New Roman" panose="02020603050405020304" pitchFamily="18" charset="0"/>
              </a:rPr>
              <a:t>, 5th Edition (Akron, PA: MCC US Office on Justice and Peacemaking), p85-87. Retrieved from </a:t>
            </a:r>
            <a:r>
              <a:rPr lang="en-US" sz="1100" u="sng">
                <a:solidFill>
                  <a:srgbClr val="000000"/>
                </a:solidFill>
                <a:latin typeface="Calibri" panose="020F0502020204030204" pitchFamily="34" charset="0"/>
                <a:ea typeface="Times New Roman" panose="02020603050405020304" pitchFamily="18" charset="0"/>
                <a:hlinkClick r:id="rId3"/>
              </a:rPr>
              <a:t>https://www.letscircleup.org/restorative-justice</a:t>
            </a:r>
            <a:r>
              <a:rPr lang="en-US" sz="1100">
                <a:solidFill>
                  <a:srgbClr val="000000"/>
                </a:solidFill>
                <a:latin typeface="Calibri" panose="020F0502020204030204" pitchFamily="34" charset="0"/>
                <a:ea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567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a:xfrm>
            <a:off x="1662545" y="1889104"/>
            <a:ext cx="9004153" cy="3514168"/>
          </a:xfrm>
        </p:spPr>
        <p:txBody>
          <a:bodyPr vert="horz" wrap="square" lIns="0" tIns="0" rIns="0" bIns="0" rtlCol="0" anchor="t">
            <a:noAutofit/>
          </a:bodyPr>
          <a:lstStyle/>
          <a:p>
            <a:r>
              <a:rPr lang="en-US"/>
              <a:t>How do we receive feedback and make amends?</a:t>
            </a:r>
          </a:p>
          <a:p>
            <a:endParaRPr lang="en-US"/>
          </a:p>
          <a:p>
            <a:endParaRPr lang="en-US"/>
          </a:p>
          <a:p>
            <a:r>
              <a:rPr lang="en-US" sz="3600" i="1"/>
              <a:t>When someone causes harm, they incur obligations. The process of Meaningful Accountability is how we come to understand and fulfill our obligations.</a:t>
            </a:r>
            <a:endParaRPr lang="en-US" sz="3600"/>
          </a:p>
        </p:txBody>
      </p:sp>
      <p:sp>
        <p:nvSpPr>
          <p:cNvPr id="2" name="Title 1">
            <a:extLst>
              <a:ext uri="{FF2B5EF4-FFF2-40B4-BE49-F238E27FC236}">
                <a16:creationId xmlns:a16="http://schemas.microsoft.com/office/drawing/2014/main" id="{A129F5D7-0C87-5340-29C7-42269F719372}"/>
              </a:ext>
            </a:extLst>
          </p:cNvPr>
          <p:cNvSpPr txBox="1">
            <a:spLocks/>
          </p:cNvSpPr>
          <p:nvPr/>
        </p:nvSpPr>
        <p:spPr>
          <a:xfrm>
            <a:off x="1525301" y="907186"/>
            <a:ext cx="9141397" cy="830997"/>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50" normalizeH="0" baseline="0" noProof="0">
                <a:ln w="3175">
                  <a:noFill/>
                </a:ln>
                <a:solidFill>
                  <a:prstClr val="white"/>
                </a:solidFill>
                <a:effectLst/>
                <a:uLnTx/>
                <a:uFillTx/>
                <a:latin typeface="Segoe UI"/>
                <a:ea typeface="+mn-ea"/>
                <a:cs typeface="Segoe UI" pitchFamily="34" charset="0"/>
              </a:rPr>
              <a:t>Meaningful Accountability </a:t>
            </a:r>
          </a:p>
        </p:txBody>
      </p:sp>
    </p:spTree>
    <p:extLst>
      <p:ext uri="{BB962C8B-B14F-4D97-AF65-F5344CB8AC3E}">
        <p14:creationId xmlns:p14="http://schemas.microsoft.com/office/powerpoint/2010/main" val="263579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DD48-A35F-00F8-2AD8-15183F8B2B4A}"/>
              </a:ext>
            </a:extLst>
          </p:cNvPr>
          <p:cNvSpPr>
            <a:spLocks noGrp="1"/>
          </p:cNvSpPr>
          <p:nvPr>
            <p:ph type="title"/>
          </p:nvPr>
        </p:nvSpPr>
        <p:spPr/>
        <p:txBody>
          <a:bodyPr/>
          <a:lstStyle/>
          <a:p>
            <a:r>
              <a:rPr lang="en-US">
                <a:solidFill>
                  <a:schemeClr val="bg1"/>
                </a:solidFill>
              </a:rPr>
              <a:t>Meaningful Accountability </a:t>
            </a:r>
          </a:p>
        </p:txBody>
      </p:sp>
      <p:sp>
        <p:nvSpPr>
          <p:cNvPr id="3" name="Text Placeholder 2">
            <a:extLst>
              <a:ext uri="{FF2B5EF4-FFF2-40B4-BE49-F238E27FC236}">
                <a16:creationId xmlns:a16="http://schemas.microsoft.com/office/drawing/2014/main" id="{6A6E2951-F3CC-A556-7297-62AED7CCB90B}"/>
              </a:ext>
            </a:extLst>
          </p:cNvPr>
          <p:cNvSpPr>
            <a:spLocks noGrp="1"/>
          </p:cNvSpPr>
          <p:nvPr>
            <p:ph type="body" sz="quarter" idx="11"/>
          </p:nvPr>
        </p:nvSpPr>
        <p:spPr/>
        <p:txBody>
          <a:bodyPr/>
          <a:lstStyle/>
          <a:p>
            <a:r>
              <a:rPr lang="en-US" sz="2400"/>
              <a:t>What accountability does not look like:</a:t>
            </a:r>
          </a:p>
        </p:txBody>
      </p:sp>
      <p:sp>
        <p:nvSpPr>
          <p:cNvPr id="8" name="Hexagon 7">
            <a:extLst>
              <a:ext uri="{FF2B5EF4-FFF2-40B4-BE49-F238E27FC236}">
                <a16:creationId xmlns:a16="http://schemas.microsoft.com/office/drawing/2014/main" id="{8D433121-CE86-D3E7-2BF9-1F9757F11996}"/>
              </a:ext>
            </a:extLst>
          </p:cNvPr>
          <p:cNvSpPr/>
          <p:nvPr/>
        </p:nvSpPr>
        <p:spPr>
          <a:xfrm>
            <a:off x="60748" y="2141470"/>
            <a:ext cx="3286113" cy="2717705"/>
          </a:xfrm>
          <a:prstGeom prst="hexagon">
            <a:avLst/>
          </a:prstGeom>
          <a:solidFill>
            <a:schemeClr val="accent1">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Denial</a:t>
            </a:r>
            <a:endParaRPr lang="en-US" b="1" dirty="0"/>
          </a:p>
          <a:p>
            <a:pPr algn="ctr"/>
            <a:endParaRPr lang="en-US" b="1" dirty="0"/>
          </a:p>
          <a:p>
            <a:pPr algn="ctr"/>
            <a:r>
              <a:rPr lang="en-US" dirty="0"/>
              <a:t>“That’s not what I meant”</a:t>
            </a:r>
          </a:p>
          <a:p>
            <a:pPr algn="ctr"/>
            <a:endParaRPr lang="en-US" dirty="0"/>
          </a:p>
          <a:p>
            <a:pPr algn="ctr"/>
            <a:r>
              <a:rPr lang="en-US" dirty="0"/>
              <a:t>“You misunderstood”</a:t>
            </a:r>
          </a:p>
        </p:txBody>
      </p:sp>
      <p:sp>
        <p:nvSpPr>
          <p:cNvPr id="9" name="Hexagon 8">
            <a:extLst>
              <a:ext uri="{FF2B5EF4-FFF2-40B4-BE49-F238E27FC236}">
                <a16:creationId xmlns:a16="http://schemas.microsoft.com/office/drawing/2014/main" id="{544CED8C-AB95-90C3-2DB4-DFEB8AE7128C}"/>
              </a:ext>
            </a:extLst>
          </p:cNvPr>
          <p:cNvSpPr/>
          <p:nvPr/>
        </p:nvSpPr>
        <p:spPr>
          <a:xfrm>
            <a:off x="3135842" y="3068895"/>
            <a:ext cx="3286113" cy="2717705"/>
          </a:xfrm>
          <a:prstGeom prst="hexagon">
            <a:avLst/>
          </a:prstGeom>
          <a:solidFill>
            <a:schemeClr val="accent3">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Minimizing</a:t>
            </a:r>
            <a:endParaRPr lang="en-US" b="1" dirty="0"/>
          </a:p>
          <a:p>
            <a:pPr algn="ctr"/>
            <a:endParaRPr lang="en-US" b="1" dirty="0"/>
          </a:p>
          <a:p>
            <a:pPr algn="ctr"/>
            <a:r>
              <a:rPr lang="en-US" dirty="0"/>
              <a:t>“I wouldn’t worry about that – I think it was just a joke?” </a:t>
            </a:r>
          </a:p>
          <a:p>
            <a:pPr algn="ctr"/>
            <a:endParaRPr lang="en-US" dirty="0"/>
          </a:p>
          <a:p>
            <a:pPr algn="ctr"/>
            <a:r>
              <a:rPr lang="en-US" dirty="0"/>
              <a:t>“He talks to everyone like that”</a:t>
            </a:r>
            <a:endParaRPr lang="en-US" b="1" dirty="0"/>
          </a:p>
        </p:txBody>
      </p:sp>
      <p:sp>
        <p:nvSpPr>
          <p:cNvPr id="10" name="Hexagon 9">
            <a:extLst>
              <a:ext uri="{FF2B5EF4-FFF2-40B4-BE49-F238E27FC236}">
                <a16:creationId xmlns:a16="http://schemas.microsoft.com/office/drawing/2014/main" id="{DB489A4F-03A4-F07C-DCE6-E01E64AD5274}"/>
              </a:ext>
            </a:extLst>
          </p:cNvPr>
          <p:cNvSpPr/>
          <p:nvPr/>
        </p:nvSpPr>
        <p:spPr>
          <a:xfrm>
            <a:off x="6128340" y="1930441"/>
            <a:ext cx="3286113" cy="2717705"/>
          </a:xfrm>
          <a:prstGeom prst="hexagon">
            <a:avLst/>
          </a:prstGeom>
          <a:solidFill>
            <a:srgbClr val="00194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a:p>
            <a:pPr algn="ctr"/>
            <a:r>
              <a:rPr lang="en-US" sz="2400" b="1"/>
              <a:t>Identity Violation</a:t>
            </a:r>
          </a:p>
          <a:p>
            <a:pPr algn="ctr"/>
            <a:endParaRPr lang="en-US" sz="1100" b="1"/>
          </a:p>
          <a:p>
            <a:pPr algn="ctr"/>
            <a:r>
              <a:rPr lang="en-US"/>
              <a:t>“I’m not like that!”</a:t>
            </a:r>
          </a:p>
          <a:p>
            <a:pPr algn="ctr"/>
            <a:endParaRPr lang="en-US" sz="900"/>
          </a:p>
          <a:p>
            <a:pPr algn="ctr"/>
            <a:r>
              <a:rPr lang="en-US"/>
              <a:t>“I work in West Philly – how could you say that about me?”</a:t>
            </a:r>
          </a:p>
          <a:p>
            <a:pPr algn="ctr"/>
            <a:endParaRPr lang="en-US"/>
          </a:p>
        </p:txBody>
      </p:sp>
      <p:sp>
        <p:nvSpPr>
          <p:cNvPr id="14" name="Hexagon 13">
            <a:extLst>
              <a:ext uri="{FF2B5EF4-FFF2-40B4-BE49-F238E27FC236}">
                <a16:creationId xmlns:a16="http://schemas.microsoft.com/office/drawing/2014/main" id="{F5E933A7-71B2-939F-A7E2-440738296549}"/>
              </a:ext>
            </a:extLst>
          </p:cNvPr>
          <p:cNvSpPr/>
          <p:nvPr/>
        </p:nvSpPr>
        <p:spPr>
          <a:xfrm>
            <a:off x="9076872" y="3210304"/>
            <a:ext cx="3115128" cy="2576296"/>
          </a:xfrm>
          <a:prstGeom prst="hexag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ALL THE ABOVE</a:t>
            </a:r>
            <a:endParaRPr lang="en-US" b="1"/>
          </a:p>
          <a:p>
            <a:pPr algn="ctr"/>
            <a:endParaRPr lang="en-US" b="1"/>
          </a:p>
          <a:p>
            <a:pPr algn="ctr"/>
            <a:r>
              <a:rPr lang="en-US"/>
              <a:t>“My best friend is X, so I am definitely not biased”</a:t>
            </a:r>
            <a:endParaRPr lang="en-US" b="1"/>
          </a:p>
        </p:txBody>
      </p:sp>
      <p:pic>
        <p:nvPicPr>
          <p:cNvPr id="15" name="Picture 14" descr="Text&#10;&#10;Description automatically generated">
            <a:extLst>
              <a:ext uri="{FF2B5EF4-FFF2-40B4-BE49-F238E27FC236}">
                <a16:creationId xmlns:a16="http://schemas.microsoft.com/office/drawing/2014/main" id="{7A99F6D9-6311-3CF8-90FE-818580C2304F}"/>
              </a:ext>
            </a:extLst>
          </p:cNvPr>
          <p:cNvPicPr>
            <a:picLocks noChangeAspect="1"/>
          </p:cNvPicPr>
          <p:nvPr/>
        </p:nvPicPr>
        <p:blipFill>
          <a:blip r:embed="rId3"/>
          <a:stretch>
            <a:fillRect/>
          </a:stretch>
        </p:blipFill>
        <p:spPr>
          <a:xfrm>
            <a:off x="10437928" y="179517"/>
            <a:ext cx="1567806" cy="686199"/>
          </a:xfrm>
          <a:prstGeom prst="rect">
            <a:avLst/>
          </a:prstGeom>
        </p:spPr>
      </p:pic>
    </p:spTree>
    <p:extLst>
      <p:ext uri="{BB962C8B-B14F-4D97-AF65-F5344CB8AC3E}">
        <p14:creationId xmlns:p14="http://schemas.microsoft.com/office/powerpoint/2010/main" val="407086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088230" y="2245116"/>
            <a:ext cx="6477000" cy="3025142"/>
          </a:xfrm>
        </p:spPr>
        <p:txBody>
          <a:bodyPr>
            <a:normAutofit fontScale="90000"/>
          </a:bodyPr>
          <a:lstStyle/>
          <a:p>
            <a:r>
              <a:rPr lang="en-US"/>
              <a:t>Fear</a:t>
            </a:r>
            <a:br>
              <a:rPr lang="en-US"/>
            </a:br>
            <a:r>
              <a:rPr lang="en-US"/>
              <a:t>Anxiety</a:t>
            </a:r>
            <a:br>
              <a:rPr lang="en-US"/>
            </a:br>
            <a:r>
              <a:rPr lang="en-US"/>
              <a:t>Shame</a:t>
            </a:r>
            <a:br>
              <a:rPr lang="en-US"/>
            </a:br>
            <a:r>
              <a:rPr lang="en-US"/>
              <a:t>Guilt</a:t>
            </a:r>
            <a:br>
              <a:rPr lang="en-US"/>
            </a:br>
            <a:r>
              <a:rPr lang="en-US"/>
              <a:t>Identity &amp; Cognitive Dissonance</a:t>
            </a:r>
          </a:p>
        </p:txBody>
      </p:sp>
      <p:sp>
        <p:nvSpPr>
          <p:cNvPr id="7" name="Title 1">
            <a:extLst>
              <a:ext uri="{FF2B5EF4-FFF2-40B4-BE49-F238E27FC236}">
                <a16:creationId xmlns:a16="http://schemas.microsoft.com/office/drawing/2014/main" id="{8805651D-8EAA-D034-0426-60D627488E78}"/>
              </a:ext>
            </a:extLst>
          </p:cNvPr>
          <p:cNvSpPr txBox="1">
            <a:spLocks/>
          </p:cNvSpPr>
          <p:nvPr/>
        </p:nvSpPr>
        <p:spPr>
          <a:xfrm>
            <a:off x="5088230" y="492940"/>
            <a:ext cx="6477000" cy="646332"/>
          </a:xfrm>
          <a:prstGeom prst="rect">
            <a:avLst/>
          </a:prstGeom>
        </p:spPr>
        <p:txBody>
          <a:bodyPr anchor="t">
            <a:normAutofit/>
          </a:bodyPr>
          <a:lstStyle>
            <a:lvl1pPr algn="l" defTabSz="914400" rtl="0" eaLnBrk="1" latinLnBrk="0" hangingPunct="1">
              <a:lnSpc>
                <a:spcPct val="90000"/>
              </a:lnSpc>
              <a:spcBef>
                <a:spcPts val="1000"/>
              </a:spcBef>
              <a:buNone/>
              <a:defRPr sz="4000" b="1" kern="1200" spc="-50" baseline="0">
                <a:solidFill>
                  <a:schemeClr val="accent1"/>
                </a:solidFill>
                <a:latin typeface="+mj-lt"/>
                <a:ea typeface="+mj-ea"/>
                <a:cs typeface="+mj-cs"/>
              </a:defRPr>
            </a:lvl1pPr>
          </a:lstStyle>
          <a:p>
            <a:pPr fontAlgn="auto">
              <a:spcAft>
                <a:spcPts val="0"/>
              </a:spcAft>
            </a:pPr>
            <a:r>
              <a:rPr lang="en-US">
                <a:solidFill>
                  <a:schemeClr val="bg1"/>
                </a:solidFill>
              </a:rPr>
              <a:t>Meaningful Accountability </a:t>
            </a:r>
          </a:p>
        </p:txBody>
      </p:sp>
      <p:pic>
        <p:nvPicPr>
          <p:cNvPr id="8" name="Picture 7" descr="Text&#10;&#10;Description automatically generated">
            <a:extLst>
              <a:ext uri="{FF2B5EF4-FFF2-40B4-BE49-F238E27FC236}">
                <a16:creationId xmlns:a16="http://schemas.microsoft.com/office/drawing/2014/main" id="{A6AFB6D6-C3E5-6CF4-8DD3-684C808D837C}"/>
              </a:ext>
            </a:extLst>
          </p:cNvPr>
          <p:cNvPicPr>
            <a:picLocks noChangeAspect="1"/>
          </p:cNvPicPr>
          <p:nvPr/>
        </p:nvPicPr>
        <p:blipFill>
          <a:blip r:embed="rId3"/>
          <a:stretch>
            <a:fillRect/>
          </a:stretch>
        </p:blipFill>
        <p:spPr>
          <a:xfrm>
            <a:off x="10371021" y="6000519"/>
            <a:ext cx="1567806" cy="686199"/>
          </a:xfrm>
          <a:prstGeom prst="rect">
            <a:avLst/>
          </a:prstGeom>
        </p:spPr>
      </p:pic>
      <p:sp>
        <p:nvSpPr>
          <p:cNvPr id="9" name="Text Placeholder 2">
            <a:extLst>
              <a:ext uri="{FF2B5EF4-FFF2-40B4-BE49-F238E27FC236}">
                <a16:creationId xmlns:a16="http://schemas.microsoft.com/office/drawing/2014/main" id="{52A491F1-12A1-342E-06A0-312F7D080E57}"/>
              </a:ext>
            </a:extLst>
          </p:cNvPr>
          <p:cNvSpPr>
            <a:spLocks noGrp="1"/>
          </p:cNvSpPr>
          <p:nvPr>
            <p:ph type="body" sz="quarter" idx="11"/>
          </p:nvPr>
        </p:nvSpPr>
        <p:spPr>
          <a:xfrm>
            <a:off x="5088230" y="1139272"/>
            <a:ext cx="3090261" cy="927425"/>
          </a:xfrm>
        </p:spPr>
        <p:txBody>
          <a:bodyPr/>
          <a:lstStyle/>
          <a:p>
            <a:r>
              <a:rPr lang="en-US" sz="2400" b="0"/>
              <a:t>Why is it so difficult?</a:t>
            </a:r>
          </a:p>
        </p:txBody>
      </p:sp>
    </p:spTree>
    <p:extLst>
      <p:ext uri="{BB962C8B-B14F-4D97-AF65-F5344CB8AC3E}">
        <p14:creationId xmlns:p14="http://schemas.microsoft.com/office/powerpoint/2010/main" val="98392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967531_win32_mlw v2" id="{D6E82B91-6E0A-4ADE-ABDF-7A3107FF5DC0}" vid="{FDF63795-6842-4874-86B5-D3F4150A0B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fbae73-3cc0-4caf-be1d-510f7b4cd1ea" xsi:nil="true"/>
    <lcf76f155ced4ddcb4097134ff3c332f xmlns="3439ee11-a16b-440b-9f46-d31042390d4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574F4E07491B4183FC96D28CF6BAB9" ma:contentTypeVersion="18" ma:contentTypeDescription="Create a new document." ma:contentTypeScope="" ma:versionID="69219415af11871fb197ed69a32cdfa5">
  <xsd:schema xmlns:xsd="http://www.w3.org/2001/XMLSchema" xmlns:xs="http://www.w3.org/2001/XMLSchema" xmlns:p="http://schemas.microsoft.com/office/2006/metadata/properties" xmlns:ns2="3439ee11-a16b-440b-9f46-d31042390d45" xmlns:ns3="4dfbae73-3cc0-4caf-be1d-510f7b4cd1ea" targetNamespace="http://schemas.microsoft.com/office/2006/metadata/properties" ma:root="true" ma:fieldsID="febdaa95111edb2a0dd2c5a643a53a2d" ns2:_="" ns3:_="">
    <xsd:import namespace="3439ee11-a16b-440b-9f46-d31042390d45"/>
    <xsd:import namespace="4dfbae73-3cc0-4caf-be1d-510f7b4cd1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9ee11-a16b-440b-9f46-d31042390d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fbae73-3cc0-4caf-be1d-510f7b4cd1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591260c-dafd-42eb-b77e-d81adf99ab9d}" ma:internalName="TaxCatchAll" ma:showField="CatchAllData" ma:web="4dfbae73-3cc0-4caf-be1d-510f7b4cd1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5123B2-D87D-42C9-A605-EFAFDD954E0E}">
  <ds:schemaRefs>
    <ds:schemaRef ds:uri="http://schemas.microsoft.com/sharepoint/v3/contenttype/forms"/>
  </ds:schemaRefs>
</ds:datastoreItem>
</file>

<file path=customXml/itemProps2.xml><?xml version="1.0" encoding="utf-8"?>
<ds:datastoreItem xmlns:ds="http://schemas.openxmlformats.org/officeDocument/2006/customXml" ds:itemID="{39DBEB88-E636-44E6-90CE-2EFD53A81B24}">
  <ds:schemaRefs>
    <ds:schemaRef ds:uri="http://purl.org/dc/dcmitype/"/>
    <ds:schemaRef ds:uri="http://purl.org/dc/terms/"/>
    <ds:schemaRef ds:uri="http://schemas.microsoft.com/office/2006/documentManagement/types"/>
    <ds:schemaRef ds:uri="http://www.w3.org/XML/1998/namespace"/>
    <ds:schemaRef ds:uri="http://purl.org/dc/elements/1.1/"/>
    <ds:schemaRef ds:uri="3439ee11-a16b-440b-9f46-d31042390d45"/>
    <ds:schemaRef ds:uri="http://schemas.microsoft.com/office/infopath/2007/PartnerControls"/>
    <ds:schemaRef ds:uri="http://schemas.openxmlformats.org/package/2006/metadata/core-properties"/>
    <ds:schemaRef ds:uri="4dfbae73-3cc0-4caf-be1d-510f7b4cd1ea"/>
    <ds:schemaRef ds:uri="http://schemas.microsoft.com/office/2006/metadata/properties"/>
  </ds:schemaRefs>
</ds:datastoreItem>
</file>

<file path=customXml/itemProps3.xml><?xml version="1.0" encoding="utf-8"?>
<ds:datastoreItem xmlns:ds="http://schemas.openxmlformats.org/officeDocument/2006/customXml" ds:itemID="{86EC0F19-976D-40C9-BF48-2C8F4B3F6A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9ee11-a16b-440b-9f46-d31042390d45"/>
    <ds:schemaRef ds:uri="4dfbae73-3cc0-4caf-be1d-510f7b4cd1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TotalTime>
  <Words>881</Words>
  <Application>Microsoft Macintosh PowerPoint</Application>
  <PresentationFormat>Widescreen</PresentationFormat>
  <Paragraphs>154</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Canva Sans Bold</vt:lpstr>
      <vt:lpstr>Helvetica World Bold</vt:lpstr>
      <vt:lpstr>Segoe UI</vt:lpstr>
      <vt:lpstr>Times New Roman</vt:lpstr>
      <vt:lpstr>Office Theme</vt:lpstr>
      <vt:lpstr>Restorative Conflict &amp; Communication Skills</vt:lpstr>
      <vt:lpstr>PowerPoint Presentation</vt:lpstr>
      <vt:lpstr>Goals</vt:lpstr>
      <vt:lpstr>PowerPoint Presentation</vt:lpstr>
      <vt:lpstr>PowerPoint Presentation</vt:lpstr>
      <vt:lpstr>Let’s Circle Up Restorative Justice Values</vt:lpstr>
      <vt:lpstr>PowerPoint Presentation</vt:lpstr>
      <vt:lpstr>Meaningful Accountability </vt:lpstr>
      <vt:lpstr>Fear Anxiety Shame Guilt Identity &amp; Cognitive Dissonance</vt:lpstr>
      <vt:lpstr>Meaningful Accountability</vt:lpstr>
      <vt:lpstr>PowerPoint Presentation</vt:lpstr>
      <vt:lpstr>Medicine Circle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Practices: 101</dc:title>
  <dc:creator>Cerdera, Pablo</dc:creator>
  <cp:lastModifiedBy>Hester, Imani M</cp:lastModifiedBy>
  <cp:revision>9</cp:revision>
  <dcterms:created xsi:type="dcterms:W3CDTF">2023-09-12T14:21:48Z</dcterms:created>
  <dcterms:modified xsi:type="dcterms:W3CDTF">2025-08-15T16:36:43Z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0x010100A2574F4E07491B4183FC96D28CF6BAB9</vt:lpwstr>
  </property>
  <property fmtid="{D5CDD505-2E9C-101B-9397-08002B2CF9AE}" pid="3" name="MediaServiceImageTags">
    <vt:lpwstr/>
  </property>
</Properties>
</file>