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2" r:id="rId1"/>
  </p:sldMasterIdLst>
  <p:notesMasterIdLst>
    <p:notesMasterId r:id="rId33"/>
  </p:notesMasterIdLst>
  <p:handoutMasterIdLst>
    <p:handoutMasterId r:id="rId34"/>
  </p:handoutMasterIdLst>
  <p:sldIdLst>
    <p:sldId id="256" r:id="rId2"/>
    <p:sldId id="289" r:id="rId3"/>
    <p:sldId id="286" r:id="rId4"/>
    <p:sldId id="295" r:id="rId5"/>
    <p:sldId id="307" r:id="rId6"/>
    <p:sldId id="308" r:id="rId7"/>
    <p:sldId id="287" r:id="rId8"/>
    <p:sldId id="288" r:id="rId9"/>
    <p:sldId id="290" r:id="rId10"/>
    <p:sldId id="301" r:id="rId11"/>
    <p:sldId id="299" r:id="rId12"/>
    <p:sldId id="297" r:id="rId13"/>
    <p:sldId id="302" r:id="rId14"/>
    <p:sldId id="298" r:id="rId15"/>
    <p:sldId id="293" r:id="rId16"/>
    <p:sldId id="303" r:id="rId17"/>
    <p:sldId id="292" r:id="rId18"/>
    <p:sldId id="296" r:id="rId19"/>
    <p:sldId id="304" r:id="rId20"/>
    <p:sldId id="300" r:id="rId21"/>
    <p:sldId id="291" r:id="rId22"/>
    <p:sldId id="305" r:id="rId23"/>
    <p:sldId id="306" r:id="rId24"/>
    <p:sldId id="324" r:id="rId25"/>
    <p:sldId id="311" r:id="rId26"/>
    <p:sldId id="312" r:id="rId27"/>
    <p:sldId id="313" r:id="rId28"/>
    <p:sldId id="314" r:id="rId29"/>
    <p:sldId id="315" r:id="rId30"/>
    <p:sldId id="316" r:id="rId31"/>
    <p:sldId id="317" r:id="rId32"/>
  </p:sldIdLst>
  <p:sldSz cx="9144000" cy="6858000" type="screen4x3"/>
  <p:notesSz cx="6858000" cy="9313863"/>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EAEAEA"/>
    <a:srgbClr val="C0C0C0"/>
    <a:srgbClr val="5F5F5F"/>
    <a:srgbClr val="969696"/>
    <a:srgbClr val="3C605F"/>
    <a:srgbClr val="85BA6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81" autoAdjust="0"/>
    <p:restoredTop sz="94700" autoAdjust="0"/>
  </p:normalViewPr>
  <p:slideViewPr>
    <p:cSldViewPr>
      <p:cViewPr varScale="1">
        <p:scale>
          <a:sx n="122" d="100"/>
          <a:sy n="122" d="100"/>
        </p:scale>
        <p:origin x="116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EEF14C0E-D591-3429-E38A-F18E51A7CA4C}"/>
              </a:ext>
            </a:extLst>
          </p:cNvPr>
          <p:cNvSpPr>
            <a:spLocks noGrp="1" noChangeArrowheads="1"/>
          </p:cNvSpPr>
          <p:nvPr>
            <p:ph type="hdr" sz="quarter"/>
          </p:nvPr>
        </p:nvSpPr>
        <p:spPr bwMode="auto">
          <a:xfrm>
            <a:off x="0" y="0"/>
            <a:ext cx="2973388" cy="465138"/>
          </a:xfrm>
          <a:prstGeom prst="rect">
            <a:avLst/>
          </a:prstGeom>
          <a:noFill/>
          <a:ln>
            <a:noFill/>
          </a:ln>
          <a:effectLst/>
        </p:spPr>
        <p:txBody>
          <a:bodyPr vert="horz" wrap="square" lIns="93494" tIns="46747" rIns="93494" bIns="46747" numCol="1" anchor="t" anchorCtr="0" compatLnSpc="1">
            <a:prstTxWarp prst="textNoShape">
              <a:avLst/>
            </a:prstTxWarp>
          </a:bodyPr>
          <a:lstStyle>
            <a:lvl1pPr defTabSz="935031" eaLnBrk="1" fontAlgn="auto" hangingPunct="1">
              <a:spcBef>
                <a:spcPts val="0"/>
              </a:spcBef>
              <a:spcAft>
                <a:spcPts val="0"/>
              </a:spcAft>
              <a:defRPr sz="1200">
                <a:latin typeface="+mn-lt"/>
              </a:defRPr>
            </a:lvl1pPr>
          </a:lstStyle>
          <a:p>
            <a:pPr>
              <a:defRPr/>
            </a:pPr>
            <a:endParaRPr lang="en-US" altLang="en-US"/>
          </a:p>
        </p:txBody>
      </p:sp>
      <p:sp>
        <p:nvSpPr>
          <p:cNvPr id="141315" name="Rectangle 3">
            <a:extLst>
              <a:ext uri="{FF2B5EF4-FFF2-40B4-BE49-F238E27FC236}">
                <a16:creationId xmlns:a16="http://schemas.microsoft.com/office/drawing/2014/main" id="{E3EBFD6A-0079-69A8-2975-F2D19B5814EF}"/>
              </a:ext>
            </a:extLst>
          </p:cNvPr>
          <p:cNvSpPr>
            <a:spLocks noGrp="1" noChangeArrowheads="1"/>
          </p:cNvSpPr>
          <p:nvPr>
            <p:ph type="dt" sz="quarter" idx="1"/>
          </p:nvPr>
        </p:nvSpPr>
        <p:spPr bwMode="auto">
          <a:xfrm>
            <a:off x="3883025" y="0"/>
            <a:ext cx="2973388" cy="465138"/>
          </a:xfrm>
          <a:prstGeom prst="rect">
            <a:avLst/>
          </a:prstGeom>
          <a:noFill/>
          <a:ln>
            <a:noFill/>
          </a:ln>
          <a:effectLst/>
        </p:spPr>
        <p:txBody>
          <a:bodyPr vert="horz" wrap="square" lIns="93494" tIns="46747" rIns="93494" bIns="46747" numCol="1" anchor="t" anchorCtr="0" compatLnSpc="1">
            <a:prstTxWarp prst="textNoShape">
              <a:avLst/>
            </a:prstTxWarp>
          </a:bodyPr>
          <a:lstStyle>
            <a:lvl1pPr algn="r" defTabSz="935031" eaLnBrk="1" fontAlgn="auto" hangingPunct="1">
              <a:spcBef>
                <a:spcPts val="0"/>
              </a:spcBef>
              <a:spcAft>
                <a:spcPts val="0"/>
              </a:spcAft>
              <a:defRPr sz="1200">
                <a:latin typeface="+mn-lt"/>
              </a:defRPr>
            </a:lvl1pPr>
          </a:lstStyle>
          <a:p>
            <a:pPr>
              <a:defRPr/>
            </a:pPr>
            <a:endParaRPr lang="en-US" altLang="en-US"/>
          </a:p>
        </p:txBody>
      </p:sp>
      <p:sp>
        <p:nvSpPr>
          <p:cNvPr id="141316" name="Rectangle 4">
            <a:extLst>
              <a:ext uri="{FF2B5EF4-FFF2-40B4-BE49-F238E27FC236}">
                <a16:creationId xmlns:a16="http://schemas.microsoft.com/office/drawing/2014/main" id="{DD02F394-BDC4-3443-0A8C-0D6684C0F54D}"/>
              </a:ext>
            </a:extLst>
          </p:cNvPr>
          <p:cNvSpPr>
            <a:spLocks noGrp="1" noChangeArrowheads="1"/>
          </p:cNvSpPr>
          <p:nvPr>
            <p:ph type="ftr" sz="quarter" idx="2"/>
          </p:nvPr>
        </p:nvSpPr>
        <p:spPr bwMode="auto">
          <a:xfrm>
            <a:off x="0" y="8847138"/>
            <a:ext cx="2973388" cy="465137"/>
          </a:xfrm>
          <a:prstGeom prst="rect">
            <a:avLst/>
          </a:prstGeom>
          <a:noFill/>
          <a:ln>
            <a:noFill/>
          </a:ln>
          <a:effectLst/>
        </p:spPr>
        <p:txBody>
          <a:bodyPr vert="horz" wrap="square" lIns="93494" tIns="46747" rIns="93494" bIns="46747" numCol="1" anchor="b" anchorCtr="0" compatLnSpc="1">
            <a:prstTxWarp prst="textNoShape">
              <a:avLst/>
            </a:prstTxWarp>
          </a:bodyPr>
          <a:lstStyle>
            <a:lvl1pPr defTabSz="935031" eaLnBrk="1" fontAlgn="auto" hangingPunct="1">
              <a:spcBef>
                <a:spcPts val="0"/>
              </a:spcBef>
              <a:spcAft>
                <a:spcPts val="0"/>
              </a:spcAft>
              <a:defRPr sz="1200">
                <a:latin typeface="+mn-lt"/>
              </a:defRPr>
            </a:lvl1pPr>
          </a:lstStyle>
          <a:p>
            <a:pPr>
              <a:defRPr/>
            </a:pPr>
            <a:endParaRPr lang="en-US" altLang="en-US"/>
          </a:p>
        </p:txBody>
      </p:sp>
      <p:sp>
        <p:nvSpPr>
          <p:cNvPr id="141317" name="Rectangle 5">
            <a:extLst>
              <a:ext uri="{FF2B5EF4-FFF2-40B4-BE49-F238E27FC236}">
                <a16:creationId xmlns:a16="http://schemas.microsoft.com/office/drawing/2014/main" id="{7EA7812D-1C7F-7466-DA41-08912FB8DA2A}"/>
              </a:ext>
            </a:extLst>
          </p:cNvPr>
          <p:cNvSpPr>
            <a:spLocks noGrp="1" noChangeArrowheads="1"/>
          </p:cNvSpPr>
          <p:nvPr>
            <p:ph type="sldNum" sz="quarter" idx="3"/>
          </p:nvPr>
        </p:nvSpPr>
        <p:spPr bwMode="auto">
          <a:xfrm>
            <a:off x="3883025" y="8847138"/>
            <a:ext cx="2973388" cy="465137"/>
          </a:xfrm>
          <a:prstGeom prst="rect">
            <a:avLst/>
          </a:prstGeom>
          <a:noFill/>
          <a:ln>
            <a:noFill/>
          </a:ln>
          <a:effectLst/>
        </p:spPr>
        <p:txBody>
          <a:bodyPr vert="horz" wrap="square" lIns="93494" tIns="46747" rIns="93494" bIns="46747" numCol="1" anchor="b" anchorCtr="0" compatLnSpc="1">
            <a:prstTxWarp prst="textNoShape">
              <a:avLst/>
            </a:prstTxWarp>
          </a:bodyPr>
          <a:lstStyle>
            <a:lvl1pPr algn="r" defTabSz="933450" eaLnBrk="1" hangingPunct="1">
              <a:defRPr sz="1200">
                <a:latin typeface="Calibri" panose="020F0502020204030204" pitchFamily="34" charset="0"/>
              </a:defRPr>
            </a:lvl1pPr>
          </a:lstStyle>
          <a:p>
            <a:pPr>
              <a:defRPr/>
            </a:pPr>
            <a:fld id="{07651632-1410-4689-A60B-C2762400615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85873516-1835-752A-FA9C-0CC13003DAB6}"/>
              </a:ext>
            </a:extLst>
          </p:cNvPr>
          <p:cNvSpPr>
            <a:spLocks noGrp="1" noChangeArrowheads="1"/>
          </p:cNvSpPr>
          <p:nvPr>
            <p:ph type="hdr" sz="quarter"/>
          </p:nvPr>
        </p:nvSpPr>
        <p:spPr bwMode="auto">
          <a:xfrm>
            <a:off x="0" y="0"/>
            <a:ext cx="2973388" cy="465138"/>
          </a:xfrm>
          <a:prstGeom prst="rect">
            <a:avLst/>
          </a:prstGeom>
          <a:noFill/>
          <a:ln>
            <a:noFill/>
          </a:ln>
          <a:effectLst/>
        </p:spPr>
        <p:txBody>
          <a:bodyPr vert="horz" wrap="square" lIns="91751" tIns="45875" rIns="91751" bIns="45875"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45411" name="Rectangle 3">
            <a:extLst>
              <a:ext uri="{FF2B5EF4-FFF2-40B4-BE49-F238E27FC236}">
                <a16:creationId xmlns:a16="http://schemas.microsoft.com/office/drawing/2014/main" id="{EFC60D5A-85DC-319D-9F14-82F9F4E92A07}"/>
              </a:ext>
            </a:extLst>
          </p:cNvPr>
          <p:cNvSpPr>
            <a:spLocks noGrp="1" noChangeArrowheads="1"/>
          </p:cNvSpPr>
          <p:nvPr>
            <p:ph type="dt" idx="1"/>
          </p:nvPr>
        </p:nvSpPr>
        <p:spPr bwMode="auto">
          <a:xfrm>
            <a:off x="3883025" y="0"/>
            <a:ext cx="2973388" cy="465138"/>
          </a:xfrm>
          <a:prstGeom prst="rect">
            <a:avLst/>
          </a:prstGeom>
          <a:noFill/>
          <a:ln>
            <a:noFill/>
          </a:ln>
          <a:effectLst/>
        </p:spPr>
        <p:txBody>
          <a:bodyPr vert="horz" wrap="square" lIns="91751" tIns="45875" rIns="91751" bIns="45875"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5124" name="Rectangle 4">
            <a:extLst>
              <a:ext uri="{FF2B5EF4-FFF2-40B4-BE49-F238E27FC236}">
                <a16:creationId xmlns:a16="http://schemas.microsoft.com/office/drawing/2014/main" id="{D09DCFAA-4D20-54F3-C15C-D757EDFC5B2E}"/>
              </a:ext>
            </a:extLst>
          </p:cNvPr>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5413" name="Rectangle 5">
            <a:extLst>
              <a:ext uri="{FF2B5EF4-FFF2-40B4-BE49-F238E27FC236}">
                <a16:creationId xmlns:a16="http://schemas.microsoft.com/office/drawing/2014/main" id="{8E692573-B147-CD63-75D0-94ED5B4077F1}"/>
              </a:ext>
            </a:extLst>
          </p:cNvPr>
          <p:cNvSpPr>
            <a:spLocks noGrp="1" noChangeArrowheads="1"/>
          </p:cNvSpPr>
          <p:nvPr>
            <p:ph type="body" sz="quarter" idx="3"/>
          </p:nvPr>
        </p:nvSpPr>
        <p:spPr bwMode="auto">
          <a:xfrm>
            <a:off x="687388" y="4424363"/>
            <a:ext cx="5483225" cy="4191000"/>
          </a:xfrm>
          <a:prstGeom prst="rect">
            <a:avLst/>
          </a:prstGeom>
          <a:noFill/>
          <a:ln>
            <a:noFill/>
          </a:ln>
          <a:effectLst/>
        </p:spPr>
        <p:txBody>
          <a:bodyPr vert="horz" wrap="square" lIns="91751" tIns="45875" rIns="91751" bIns="4587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5414" name="Rectangle 6">
            <a:extLst>
              <a:ext uri="{FF2B5EF4-FFF2-40B4-BE49-F238E27FC236}">
                <a16:creationId xmlns:a16="http://schemas.microsoft.com/office/drawing/2014/main" id="{AC0C3C34-73CB-752C-6C19-660FA0020937}"/>
              </a:ext>
            </a:extLst>
          </p:cNvPr>
          <p:cNvSpPr>
            <a:spLocks noGrp="1" noChangeArrowheads="1"/>
          </p:cNvSpPr>
          <p:nvPr>
            <p:ph type="ftr" sz="quarter" idx="4"/>
          </p:nvPr>
        </p:nvSpPr>
        <p:spPr bwMode="auto">
          <a:xfrm>
            <a:off x="0" y="8847138"/>
            <a:ext cx="2973388" cy="465137"/>
          </a:xfrm>
          <a:prstGeom prst="rect">
            <a:avLst/>
          </a:prstGeom>
          <a:noFill/>
          <a:ln>
            <a:noFill/>
          </a:ln>
          <a:effectLst/>
        </p:spPr>
        <p:txBody>
          <a:bodyPr vert="horz" wrap="square" lIns="91751" tIns="45875" rIns="91751" bIns="45875"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45415" name="Rectangle 7">
            <a:extLst>
              <a:ext uri="{FF2B5EF4-FFF2-40B4-BE49-F238E27FC236}">
                <a16:creationId xmlns:a16="http://schemas.microsoft.com/office/drawing/2014/main" id="{C119AA3E-18C4-C3A2-60BB-0B07D288CA88}"/>
              </a:ext>
            </a:extLst>
          </p:cNvPr>
          <p:cNvSpPr>
            <a:spLocks noGrp="1" noChangeArrowheads="1"/>
          </p:cNvSpPr>
          <p:nvPr>
            <p:ph type="sldNum" sz="quarter" idx="5"/>
          </p:nvPr>
        </p:nvSpPr>
        <p:spPr bwMode="auto">
          <a:xfrm>
            <a:off x="3883025" y="8847138"/>
            <a:ext cx="2973388" cy="465137"/>
          </a:xfrm>
          <a:prstGeom prst="rect">
            <a:avLst/>
          </a:prstGeom>
          <a:noFill/>
          <a:ln>
            <a:noFill/>
          </a:ln>
          <a:effectLst/>
        </p:spPr>
        <p:txBody>
          <a:bodyPr vert="horz" wrap="square" lIns="91751" tIns="45875" rIns="91751" bIns="45875"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97C829-D102-48EF-B3D4-D221BE0AE6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92D7D7D-ACBA-43E9-402D-4F00F052ED4E}"/>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344820C8-DFB0-A0DD-1165-06D4E510E9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Additional Contact information can be found in your orientation folder.</a:t>
            </a:r>
          </a:p>
        </p:txBody>
      </p:sp>
      <p:sp>
        <p:nvSpPr>
          <p:cNvPr id="15364" name="Slide Number Placeholder 3">
            <a:extLst>
              <a:ext uri="{FF2B5EF4-FFF2-40B4-BE49-F238E27FC236}">
                <a16:creationId xmlns:a16="http://schemas.microsoft.com/office/drawing/2014/main" id="{42024278-2B6C-6DAC-548B-2DD309D4DFA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0CED8C35-852F-4CDA-91D3-12429ACAA186}"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319EA6C-3C67-3985-C58E-47BE19ED4AD1}"/>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00F8B7B9-58E3-24C5-04C2-B25F891876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a:extLst>
              <a:ext uri="{FF2B5EF4-FFF2-40B4-BE49-F238E27FC236}">
                <a16:creationId xmlns:a16="http://schemas.microsoft.com/office/drawing/2014/main" id="{9F253B4D-6D91-57E5-870E-C4C6782D9E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448EB4E0-6CF7-4387-887F-D39D0BDA65C1}"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2D03454-0311-9467-C7A2-5AAFF7BDBBA8}"/>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0CB15C73-3DD0-A7D2-9E94-66FA41ED32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CA267508-A5FA-0B62-3079-45A7D880F1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8F22C0B2-0E2C-4C7B-BBCA-7474AD8B09DE}"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C1390251-08D3-4C12-1533-972A37325281}"/>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575BF4CB-643B-41EC-16FB-B66B1B414C57}"/>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913DAE6-2895-C764-B747-F81E28913E7B}"/>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a:extLst>
                <a:ext uri="{FF2B5EF4-FFF2-40B4-BE49-F238E27FC236}">
                  <a16:creationId xmlns:a16="http://schemas.microsoft.com/office/drawing/2014/main" id="{0BEAE8C4-278B-3D21-9B72-8EA9A82C9B58}"/>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a:extLst>
                <a:ext uri="{FF2B5EF4-FFF2-40B4-BE49-F238E27FC236}">
                  <a16:creationId xmlns:a16="http://schemas.microsoft.com/office/drawing/2014/main" id="{D4C61262-8AEA-339C-52E0-6BBCCDFC727C}"/>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a:extLst>
                <a:ext uri="{FF2B5EF4-FFF2-40B4-BE49-F238E27FC236}">
                  <a16:creationId xmlns:a16="http://schemas.microsoft.com/office/drawing/2014/main" id="{0900A52E-0E2C-0DC3-5980-05283F28B2EE}"/>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a:extLst>
                <a:ext uri="{FF2B5EF4-FFF2-40B4-BE49-F238E27FC236}">
                  <a16:creationId xmlns:a16="http://schemas.microsoft.com/office/drawing/2014/main" id="{45950972-165B-1C1B-2511-2A764E3E2104}"/>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a:extLst>
                <a:ext uri="{FF2B5EF4-FFF2-40B4-BE49-F238E27FC236}">
                  <a16:creationId xmlns:a16="http://schemas.microsoft.com/office/drawing/2014/main" id="{293E11A4-EB21-AC2B-975B-A2DBA8EB4FFC}"/>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DB928744-F5A3-7ACF-BD34-558EBA1DA7EE}"/>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a:extLst>
                <a:ext uri="{FF2B5EF4-FFF2-40B4-BE49-F238E27FC236}">
                  <a16:creationId xmlns:a16="http://schemas.microsoft.com/office/drawing/2014/main" id="{B044430C-D70A-B0B5-5C43-4B18C932E4E6}"/>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a:extLst>
                <a:ext uri="{FF2B5EF4-FFF2-40B4-BE49-F238E27FC236}">
                  <a16:creationId xmlns:a16="http://schemas.microsoft.com/office/drawing/2014/main" id="{26425287-2E37-AF5A-8021-92E0CF6FE63D}"/>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62043733-D956-6C54-9DB6-F7B46C08B55A}"/>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4B74F95F-7485-60BA-BBBD-3AE5EF5B8484}"/>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41DB4C80-13A1-D9D6-BF95-BFCC9EBE542D}"/>
              </a:ext>
            </a:extLst>
          </p:cNvPr>
          <p:cNvSpPr>
            <a:spLocks noGrp="1"/>
          </p:cNvSpPr>
          <p:nvPr>
            <p:ph type="sldNum" sz="quarter" idx="12"/>
          </p:nvPr>
        </p:nvSpPr>
        <p:spPr/>
        <p:txBody>
          <a:bodyPr/>
          <a:lstStyle>
            <a:lvl1pPr>
              <a:defRPr/>
            </a:lvl1pPr>
          </a:lstStyle>
          <a:p>
            <a:pPr>
              <a:defRPr/>
            </a:pPr>
            <a:fld id="{6D1F4D62-EA94-4918-8EA3-DFBB9A67EB96}" type="slidenum">
              <a:rPr lang="en-US" altLang="en-US"/>
              <a:pPr>
                <a:defRPr/>
              </a:pPr>
              <a:t>‹#›</a:t>
            </a:fld>
            <a:endParaRPr lang="en-US" altLang="en-US"/>
          </a:p>
        </p:txBody>
      </p:sp>
    </p:spTree>
    <p:extLst>
      <p:ext uri="{BB962C8B-B14F-4D97-AF65-F5344CB8AC3E}">
        <p14:creationId xmlns:p14="http://schemas.microsoft.com/office/powerpoint/2010/main" val="12181543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803FF-9937-1DF9-5654-25116B617CC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679F4A3-3B59-998A-B036-14E962817A9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11857D5-3F84-E35F-450C-7A272BD7F931}"/>
              </a:ext>
            </a:extLst>
          </p:cNvPr>
          <p:cNvSpPr>
            <a:spLocks noGrp="1"/>
          </p:cNvSpPr>
          <p:nvPr>
            <p:ph type="sldNum" sz="quarter" idx="12"/>
          </p:nvPr>
        </p:nvSpPr>
        <p:spPr/>
        <p:txBody>
          <a:bodyPr/>
          <a:lstStyle>
            <a:lvl1pPr>
              <a:defRPr/>
            </a:lvl1pPr>
          </a:lstStyle>
          <a:p>
            <a:pPr>
              <a:defRPr/>
            </a:pPr>
            <a:fld id="{BD6507FD-2AE5-4436-B171-016F423E251B}" type="slidenum">
              <a:rPr lang="en-US" altLang="en-US"/>
              <a:pPr>
                <a:defRPr/>
              </a:pPr>
              <a:t>‹#›</a:t>
            </a:fld>
            <a:endParaRPr lang="en-US" altLang="en-US"/>
          </a:p>
        </p:txBody>
      </p:sp>
    </p:spTree>
    <p:extLst>
      <p:ext uri="{BB962C8B-B14F-4D97-AF65-F5344CB8AC3E}">
        <p14:creationId xmlns:p14="http://schemas.microsoft.com/office/powerpoint/2010/main" val="8081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3304FE-6F8D-8466-3276-35ECC75457B0}"/>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5" name="TextBox 4">
            <a:extLst>
              <a:ext uri="{FF2B5EF4-FFF2-40B4-BE49-F238E27FC236}">
                <a16:creationId xmlns:a16="http://schemas.microsoft.com/office/drawing/2014/main" id="{AAE0C978-2A32-947F-D9E0-0A2C4ADB45D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C2ED2EE-4FB9-B4F2-AE41-E1257A0E6302}"/>
              </a:ext>
            </a:extLst>
          </p:cNvPr>
          <p:cNvSpPr>
            <a:spLocks noGrp="1"/>
          </p:cNvSpPr>
          <p:nvPr>
            <p:ph type="dt" sz="half" idx="14"/>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DC82A6A5-1A35-6F9F-AC74-8D622564CA05}"/>
              </a:ext>
            </a:extLst>
          </p:cNvPr>
          <p:cNvSpPr>
            <a:spLocks noGrp="1"/>
          </p:cNvSpPr>
          <p:nvPr>
            <p:ph type="ftr" sz="quarter" idx="15"/>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8A615A3C-29C9-E3ED-49BD-72BF8E7A6CBD}"/>
              </a:ext>
            </a:extLst>
          </p:cNvPr>
          <p:cNvSpPr>
            <a:spLocks noGrp="1"/>
          </p:cNvSpPr>
          <p:nvPr>
            <p:ph type="sldNum" sz="quarter" idx="16"/>
          </p:nvPr>
        </p:nvSpPr>
        <p:spPr/>
        <p:txBody>
          <a:bodyPr/>
          <a:lstStyle>
            <a:lvl1pPr>
              <a:defRPr/>
            </a:lvl1pPr>
          </a:lstStyle>
          <a:p>
            <a:pPr>
              <a:defRPr/>
            </a:pPr>
            <a:fld id="{91D308CB-DC43-46F1-8BF9-0A2C04CAE7E0}" type="slidenum">
              <a:rPr lang="en-US" altLang="en-US"/>
              <a:pPr>
                <a:defRPr/>
              </a:pPr>
              <a:t>‹#›</a:t>
            </a:fld>
            <a:endParaRPr lang="en-US" altLang="en-US"/>
          </a:p>
        </p:txBody>
      </p:sp>
    </p:spTree>
    <p:extLst>
      <p:ext uri="{BB962C8B-B14F-4D97-AF65-F5344CB8AC3E}">
        <p14:creationId xmlns:p14="http://schemas.microsoft.com/office/powerpoint/2010/main" val="386153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B33C76-2E21-95C4-917C-975013EE8BD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3A433D4-FD55-79F6-098E-30619C712D2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5DD8CE3-29AE-6153-5CB9-670E5ABFFB14}"/>
              </a:ext>
            </a:extLst>
          </p:cNvPr>
          <p:cNvSpPr>
            <a:spLocks noGrp="1"/>
          </p:cNvSpPr>
          <p:nvPr>
            <p:ph type="sldNum" sz="quarter" idx="12"/>
          </p:nvPr>
        </p:nvSpPr>
        <p:spPr/>
        <p:txBody>
          <a:bodyPr/>
          <a:lstStyle>
            <a:lvl1pPr>
              <a:defRPr/>
            </a:lvl1pPr>
          </a:lstStyle>
          <a:p>
            <a:pPr>
              <a:defRPr/>
            </a:pPr>
            <a:fld id="{FBDE23BB-2852-4430-9489-E75D952D0955}" type="slidenum">
              <a:rPr lang="en-US" altLang="en-US"/>
              <a:pPr>
                <a:defRPr/>
              </a:pPr>
              <a:t>‹#›</a:t>
            </a:fld>
            <a:endParaRPr lang="en-US" altLang="en-US"/>
          </a:p>
        </p:txBody>
      </p:sp>
    </p:spTree>
    <p:extLst>
      <p:ext uri="{BB962C8B-B14F-4D97-AF65-F5344CB8AC3E}">
        <p14:creationId xmlns:p14="http://schemas.microsoft.com/office/powerpoint/2010/main" val="272181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FDAF8F-86BB-767B-69EA-2268F82439E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5" name="TextBox 4">
            <a:extLst>
              <a:ext uri="{FF2B5EF4-FFF2-40B4-BE49-F238E27FC236}">
                <a16:creationId xmlns:a16="http://schemas.microsoft.com/office/drawing/2014/main" id="{B4718CC5-F497-0B27-1047-B17551F2189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402B9DB-95CA-96BA-0D25-82BA5586729B}"/>
              </a:ext>
            </a:extLst>
          </p:cNvPr>
          <p:cNvSpPr>
            <a:spLocks noGrp="1"/>
          </p:cNvSpPr>
          <p:nvPr>
            <p:ph type="dt" sz="half" idx="14"/>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9C3E8C88-5DB0-FA17-9C69-723B0BE6A100}"/>
              </a:ext>
            </a:extLst>
          </p:cNvPr>
          <p:cNvSpPr>
            <a:spLocks noGrp="1"/>
          </p:cNvSpPr>
          <p:nvPr>
            <p:ph type="ftr" sz="quarter" idx="15"/>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0844C085-40ED-9DEE-DD32-ACF984C0E177}"/>
              </a:ext>
            </a:extLst>
          </p:cNvPr>
          <p:cNvSpPr>
            <a:spLocks noGrp="1"/>
          </p:cNvSpPr>
          <p:nvPr>
            <p:ph type="sldNum" sz="quarter" idx="16"/>
          </p:nvPr>
        </p:nvSpPr>
        <p:spPr/>
        <p:txBody>
          <a:bodyPr/>
          <a:lstStyle>
            <a:lvl1pPr>
              <a:defRPr/>
            </a:lvl1pPr>
          </a:lstStyle>
          <a:p>
            <a:pPr>
              <a:defRPr/>
            </a:pPr>
            <a:fld id="{FAB9314C-0619-4988-80FC-B691C2DB1E9B}" type="slidenum">
              <a:rPr lang="en-US" altLang="en-US"/>
              <a:pPr>
                <a:defRPr/>
              </a:pPr>
              <a:t>‹#›</a:t>
            </a:fld>
            <a:endParaRPr lang="en-US" altLang="en-US"/>
          </a:p>
        </p:txBody>
      </p:sp>
    </p:spTree>
    <p:extLst>
      <p:ext uri="{BB962C8B-B14F-4D97-AF65-F5344CB8AC3E}">
        <p14:creationId xmlns:p14="http://schemas.microsoft.com/office/powerpoint/2010/main" val="180783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C545D2-2614-12D4-3F63-F3228FC1723C}"/>
              </a:ext>
            </a:extLst>
          </p:cNvPr>
          <p:cNvSpPr>
            <a:spLocks noGrp="1"/>
          </p:cNvSpPr>
          <p:nvPr>
            <p:ph type="dt" sz="half" idx="14"/>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0261761-C193-D0E7-618E-E9061290DCE8}"/>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14A67B4-2671-76B7-4330-73FD2C3D91D7}"/>
              </a:ext>
            </a:extLst>
          </p:cNvPr>
          <p:cNvSpPr>
            <a:spLocks noGrp="1"/>
          </p:cNvSpPr>
          <p:nvPr>
            <p:ph type="sldNum" sz="quarter" idx="16"/>
          </p:nvPr>
        </p:nvSpPr>
        <p:spPr/>
        <p:txBody>
          <a:bodyPr/>
          <a:lstStyle>
            <a:lvl1pPr>
              <a:defRPr/>
            </a:lvl1pPr>
          </a:lstStyle>
          <a:p>
            <a:pPr>
              <a:defRPr/>
            </a:pPr>
            <a:fld id="{368B757F-0305-436E-8419-18A76F1D8CED}" type="slidenum">
              <a:rPr lang="en-US" altLang="en-US"/>
              <a:pPr>
                <a:defRPr/>
              </a:pPr>
              <a:t>‹#›</a:t>
            </a:fld>
            <a:endParaRPr lang="en-US" altLang="en-US"/>
          </a:p>
        </p:txBody>
      </p:sp>
    </p:spTree>
    <p:extLst>
      <p:ext uri="{BB962C8B-B14F-4D97-AF65-F5344CB8AC3E}">
        <p14:creationId xmlns:p14="http://schemas.microsoft.com/office/powerpoint/2010/main" val="1637835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373B142-38A4-DECF-CF88-F6F2C00A5FF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62DFA48-FF5F-C563-A78C-8661A4F5CB1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6617E77-3487-525E-1328-4525B91161D3}"/>
              </a:ext>
            </a:extLst>
          </p:cNvPr>
          <p:cNvSpPr>
            <a:spLocks noGrp="1"/>
          </p:cNvSpPr>
          <p:nvPr>
            <p:ph type="sldNum" sz="quarter" idx="12"/>
          </p:nvPr>
        </p:nvSpPr>
        <p:spPr/>
        <p:txBody>
          <a:bodyPr/>
          <a:lstStyle>
            <a:lvl1pPr>
              <a:defRPr/>
            </a:lvl1pPr>
          </a:lstStyle>
          <a:p>
            <a:pPr>
              <a:defRPr/>
            </a:pPr>
            <a:fld id="{4F78313A-4BEF-4A69-932A-3D9BB5EE4238}" type="slidenum">
              <a:rPr lang="en-US" altLang="en-US"/>
              <a:pPr>
                <a:defRPr/>
              </a:pPr>
              <a:t>‹#›</a:t>
            </a:fld>
            <a:endParaRPr lang="en-US" altLang="en-US"/>
          </a:p>
        </p:txBody>
      </p:sp>
    </p:spTree>
    <p:extLst>
      <p:ext uri="{BB962C8B-B14F-4D97-AF65-F5344CB8AC3E}">
        <p14:creationId xmlns:p14="http://schemas.microsoft.com/office/powerpoint/2010/main" val="184799162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3789AD-7D14-3F49-7D77-9EB3B161CF6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7AB0A46-91C3-A60B-3FA1-5F3D72E93BE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74AA9C5-2D71-21E3-342C-7DB296D44E86}"/>
              </a:ext>
            </a:extLst>
          </p:cNvPr>
          <p:cNvSpPr>
            <a:spLocks noGrp="1"/>
          </p:cNvSpPr>
          <p:nvPr>
            <p:ph type="sldNum" sz="quarter" idx="12"/>
          </p:nvPr>
        </p:nvSpPr>
        <p:spPr/>
        <p:txBody>
          <a:bodyPr/>
          <a:lstStyle>
            <a:lvl1pPr>
              <a:defRPr/>
            </a:lvl1pPr>
          </a:lstStyle>
          <a:p>
            <a:pPr>
              <a:defRPr/>
            </a:pPr>
            <a:fld id="{9D195CDE-36D0-4478-8219-B82F318B75FE}" type="slidenum">
              <a:rPr lang="en-US" altLang="en-US"/>
              <a:pPr>
                <a:defRPr/>
              </a:pPr>
              <a:t>‹#›</a:t>
            </a:fld>
            <a:endParaRPr lang="en-US" altLang="en-US"/>
          </a:p>
        </p:txBody>
      </p:sp>
    </p:spTree>
    <p:extLst>
      <p:ext uri="{BB962C8B-B14F-4D97-AF65-F5344CB8AC3E}">
        <p14:creationId xmlns:p14="http://schemas.microsoft.com/office/powerpoint/2010/main" val="8737518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E90C63-E214-54D2-C136-1EEC9E1CB1D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E202B5-87E1-F23F-ADDC-7342A77BB4D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A767BAA-2CC3-7026-1BFD-DE66C5778A56}"/>
              </a:ext>
            </a:extLst>
          </p:cNvPr>
          <p:cNvSpPr>
            <a:spLocks noGrp="1"/>
          </p:cNvSpPr>
          <p:nvPr>
            <p:ph type="sldNum" sz="quarter" idx="12"/>
          </p:nvPr>
        </p:nvSpPr>
        <p:spPr/>
        <p:txBody>
          <a:bodyPr/>
          <a:lstStyle>
            <a:lvl1pPr>
              <a:defRPr/>
            </a:lvl1pPr>
          </a:lstStyle>
          <a:p>
            <a:pPr>
              <a:defRPr/>
            </a:pPr>
            <a:fld id="{399ACF87-39C5-4F97-A7E4-517B2F581EFE}" type="slidenum">
              <a:rPr lang="en-US" altLang="en-US"/>
              <a:pPr>
                <a:defRPr/>
              </a:pPr>
              <a:t>‹#›</a:t>
            </a:fld>
            <a:endParaRPr lang="en-US" altLang="en-US"/>
          </a:p>
        </p:txBody>
      </p:sp>
    </p:spTree>
    <p:extLst>
      <p:ext uri="{BB962C8B-B14F-4D97-AF65-F5344CB8AC3E}">
        <p14:creationId xmlns:p14="http://schemas.microsoft.com/office/powerpoint/2010/main" val="23910834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F765A8-44CB-AE3D-91A3-793FEB37025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88F01C0-D2B2-1A32-B03C-3A210D09B31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7E4E27C-C33F-DEF8-4C5E-6B37BE5E5136}"/>
              </a:ext>
            </a:extLst>
          </p:cNvPr>
          <p:cNvSpPr>
            <a:spLocks noGrp="1"/>
          </p:cNvSpPr>
          <p:nvPr>
            <p:ph type="sldNum" sz="quarter" idx="12"/>
          </p:nvPr>
        </p:nvSpPr>
        <p:spPr/>
        <p:txBody>
          <a:bodyPr/>
          <a:lstStyle>
            <a:lvl1pPr>
              <a:defRPr/>
            </a:lvl1pPr>
          </a:lstStyle>
          <a:p>
            <a:pPr>
              <a:defRPr/>
            </a:pPr>
            <a:fld id="{116C32AB-E137-42B3-9C17-C6EC8F54C51F}" type="slidenum">
              <a:rPr lang="en-US" altLang="en-US"/>
              <a:pPr>
                <a:defRPr/>
              </a:pPr>
              <a:t>‹#›</a:t>
            </a:fld>
            <a:endParaRPr lang="en-US" altLang="en-US"/>
          </a:p>
        </p:txBody>
      </p:sp>
    </p:spTree>
    <p:extLst>
      <p:ext uri="{BB962C8B-B14F-4D97-AF65-F5344CB8AC3E}">
        <p14:creationId xmlns:p14="http://schemas.microsoft.com/office/powerpoint/2010/main" val="40874471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5E7C2E0-8C5F-5875-F02C-09421FAD09A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E650CA6-E66A-DE15-59E8-88FAB0BB07F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E6425C7-CC0F-E964-3CA1-2EB3579C111A}"/>
              </a:ext>
            </a:extLst>
          </p:cNvPr>
          <p:cNvSpPr>
            <a:spLocks noGrp="1"/>
          </p:cNvSpPr>
          <p:nvPr>
            <p:ph type="sldNum" sz="quarter" idx="12"/>
          </p:nvPr>
        </p:nvSpPr>
        <p:spPr/>
        <p:txBody>
          <a:bodyPr/>
          <a:lstStyle>
            <a:lvl1pPr>
              <a:defRPr/>
            </a:lvl1pPr>
          </a:lstStyle>
          <a:p>
            <a:pPr>
              <a:defRPr/>
            </a:pPr>
            <a:fld id="{83069896-F03E-490C-B850-8CBCC04A21EF}" type="slidenum">
              <a:rPr lang="en-US" altLang="en-US"/>
              <a:pPr>
                <a:defRPr/>
              </a:pPr>
              <a:t>‹#›</a:t>
            </a:fld>
            <a:endParaRPr lang="en-US" altLang="en-US"/>
          </a:p>
        </p:txBody>
      </p:sp>
    </p:spTree>
    <p:extLst>
      <p:ext uri="{BB962C8B-B14F-4D97-AF65-F5344CB8AC3E}">
        <p14:creationId xmlns:p14="http://schemas.microsoft.com/office/powerpoint/2010/main" val="156038598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3F83E3B-153F-91B3-4287-4DEB48D5462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2B726D3E-F8F5-AF94-0B66-146A669AAE23}"/>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C139EE3-ECFA-8955-C222-A54F06B46054}"/>
              </a:ext>
            </a:extLst>
          </p:cNvPr>
          <p:cNvSpPr>
            <a:spLocks noGrp="1"/>
          </p:cNvSpPr>
          <p:nvPr>
            <p:ph type="sldNum" sz="quarter" idx="12"/>
          </p:nvPr>
        </p:nvSpPr>
        <p:spPr/>
        <p:txBody>
          <a:bodyPr/>
          <a:lstStyle>
            <a:lvl1pPr>
              <a:defRPr/>
            </a:lvl1pPr>
          </a:lstStyle>
          <a:p>
            <a:pPr>
              <a:defRPr/>
            </a:pPr>
            <a:fld id="{0884D578-06D0-427A-9434-692EEEDEB1FA}" type="slidenum">
              <a:rPr lang="en-US" altLang="en-US"/>
              <a:pPr>
                <a:defRPr/>
              </a:pPr>
              <a:t>‹#›</a:t>
            </a:fld>
            <a:endParaRPr lang="en-US" altLang="en-US"/>
          </a:p>
        </p:txBody>
      </p:sp>
    </p:spTree>
    <p:extLst>
      <p:ext uri="{BB962C8B-B14F-4D97-AF65-F5344CB8AC3E}">
        <p14:creationId xmlns:p14="http://schemas.microsoft.com/office/powerpoint/2010/main" val="27452228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802617A-DFDA-036D-850C-8BFAA40A9EE1}"/>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30E9819-5E45-BB47-A801-E62D71E033FE}"/>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FA768117-D89B-9D65-D961-15C01DCB4D49}"/>
              </a:ext>
            </a:extLst>
          </p:cNvPr>
          <p:cNvSpPr>
            <a:spLocks noGrp="1"/>
          </p:cNvSpPr>
          <p:nvPr>
            <p:ph type="sldNum" sz="quarter" idx="12"/>
          </p:nvPr>
        </p:nvSpPr>
        <p:spPr/>
        <p:txBody>
          <a:bodyPr/>
          <a:lstStyle>
            <a:lvl1pPr>
              <a:defRPr/>
            </a:lvl1pPr>
          </a:lstStyle>
          <a:p>
            <a:pPr>
              <a:defRPr/>
            </a:pPr>
            <a:fld id="{0BB39D68-7792-4F21-A933-AA0A641130BC}" type="slidenum">
              <a:rPr lang="en-US" altLang="en-US"/>
              <a:pPr>
                <a:defRPr/>
              </a:pPr>
              <a:t>‹#›</a:t>
            </a:fld>
            <a:endParaRPr lang="en-US" altLang="en-US"/>
          </a:p>
        </p:txBody>
      </p:sp>
    </p:spTree>
    <p:extLst>
      <p:ext uri="{BB962C8B-B14F-4D97-AF65-F5344CB8AC3E}">
        <p14:creationId xmlns:p14="http://schemas.microsoft.com/office/powerpoint/2010/main" val="29361344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CE11382-E3CF-B500-8B96-0164DF163220}"/>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AB211129-F0E5-EAEC-7A27-D72A7EC1873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1B96C3D-42E3-115A-5D57-5C212A060399}"/>
              </a:ext>
            </a:extLst>
          </p:cNvPr>
          <p:cNvSpPr>
            <a:spLocks noGrp="1"/>
          </p:cNvSpPr>
          <p:nvPr>
            <p:ph type="sldNum" sz="quarter" idx="12"/>
          </p:nvPr>
        </p:nvSpPr>
        <p:spPr/>
        <p:txBody>
          <a:bodyPr/>
          <a:lstStyle>
            <a:lvl1pPr>
              <a:defRPr/>
            </a:lvl1pPr>
          </a:lstStyle>
          <a:p>
            <a:pPr>
              <a:defRPr/>
            </a:pPr>
            <a:fld id="{C5D0E8F7-600E-45D7-BB00-8C8E93489ED6}" type="slidenum">
              <a:rPr lang="en-US" altLang="en-US"/>
              <a:pPr>
                <a:defRPr/>
              </a:pPr>
              <a:t>‹#›</a:t>
            </a:fld>
            <a:endParaRPr lang="en-US" altLang="en-US"/>
          </a:p>
        </p:txBody>
      </p:sp>
    </p:spTree>
    <p:extLst>
      <p:ext uri="{BB962C8B-B14F-4D97-AF65-F5344CB8AC3E}">
        <p14:creationId xmlns:p14="http://schemas.microsoft.com/office/powerpoint/2010/main" val="25301485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F5AE3C4-8485-E2F4-0B98-7CD96B16319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BCCD696-FAF9-D4DA-6C20-3D9CD9775E8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1E4D5C6-2370-A83E-0DAB-260173BA0E89}"/>
              </a:ext>
            </a:extLst>
          </p:cNvPr>
          <p:cNvSpPr>
            <a:spLocks noGrp="1"/>
          </p:cNvSpPr>
          <p:nvPr>
            <p:ph type="sldNum" sz="quarter" idx="12"/>
          </p:nvPr>
        </p:nvSpPr>
        <p:spPr/>
        <p:txBody>
          <a:bodyPr/>
          <a:lstStyle>
            <a:lvl1pPr>
              <a:defRPr/>
            </a:lvl1pPr>
          </a:lstStyle>
          <a:p>
            <a:pPr>
              <a:defRPr/>
            </a:pPr>
            <a:fld id="{CD8D814C-E426-4C3C-900A-7FD2D4FF6D6C}" type="slidenum">
              <a:rPr lang="en-US" altLang="en-US"/>
              <a:pPr>
                <a:defRPr/>
              </a:pPr>
              <a:t>‹#›</a:t>
            </a:fld>
            <a:endParaRPr lang="en-US" altLang="en-US"/>
          </a:p>
        </p:txBody>
      </p:sp>
    </p:spTree>
    <p:extLst>
      <p:ext uri="{BB962C8B-B14F-4D97-AF65-F5344CB8AC3E}">
        <p14:creationId xmlns:p14="http://schemas.microsoft.com/office/powerpoint/2010/main" val="35727798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5A8E3CE-CB63-2BEE-694C-0641790CDE9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3F0E2E8-FBC4-6932-CB8D-38DDBE36F1D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EBEBBC6-124F-D272-E5BD-D214F777657C}"/>
              </a:ext>
            </a:extLst>
          </p:cNvPr>
          <p:cNvSpPr>
            <a:spLocks noGrp="1"/>
          </p:cNvSpPr>
          <p:nvPr>
            <p:ph type="sldNum" sz="quarter" idx="12"/>
          </p:nvPr>
        </p:nvSpPr>
        <p:spPr/>
        <p:txBody>
          <a:bodyPr/>
          <a:lstStyle>
            <a:lvl1pPr>
              <a:defRPr/>
            </a:lvl1pPr>
          </a:lstStyle>
          <a:p>
            <a:pPr>
              <a:defRPr/>
            </a:pPr>
            <a:fld id="{55E9DE87-DBEB-44CB-BFCD-1600B7BF3D97}" type="slidenum">
              <a:rPr lang="en-US" altLang="en-US"/>
              <a:pPr>
                <a:defRPr/>
              </a:pPr>
              <a:t>‹#›</a:t>
            </a:fld>
            <a:endParaRPr lang="en-US" altLang="en-US"/>
          </a:p>
        </p:txBody>
      </p:sp>
    </p:spTree>
    <p:extLst>
      <p:ext uri="{BB962C8B-B14F-4D97-AF65-F5344CB8AC3E}">
        <p14:creationId xmlns:p14="http://schemas.microsoft.com/office/powerpoint/2010/main" val="11477884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6799BA19-0E43-DF64-E520-B6081E935501}"/>
              </a:ext>
            </a:extLst>
          </p:cNvPr>
          <p:cNvGrpSpPr>
            <a:grpSpLocks/>
          </p:cNvGrpSpPr>
          <p:nvPr/>
        </p:nvGrpSpPr>
        <p:grpSpPr bwMode="auto">
          <a:xfrm>
            <a:off x="-7938" y="-7938"/>
            <a:ext cx="9170988" cy="6873876"/>
            <a:chOff x="-8467" y="-8468"/>
            <a:chExt cx="9171317" cy="6874935"/>
          </a:xfrm>
        </p:grpSpPr>
        <p:cxnSp>
          <p:nvCxnSpPr>
            <p:cNvPr id="7" name="Straight Connector 6">
              <a:extLst>
                <a:ext uri="{FF2B5EF4-FFF2-40B4-BE49-F238E27FC236}">
                  <a16:creationId xmlns:a16="http://schemas.microsoft.com/office/drawing/2014/main" id="{D48ED069-376B-909D-3CC2-556F71E1A176}"/>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E715400-B742-E3C1-D1E8-31A7E2C3CCF4}"/>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8DEBBCC4-EC03-45F5-24BB-C204996D91DE}"/>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3EF98F46-1795-00B8-E12A-00FF2E9734CB}"/>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280FA58D-EDD3-AE72-9124-B4CEE9A01595}"/>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606DF81-551B-4605-F050-5D0E5AE4E076}"/>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5F1310F3-6F0D-E145-9003-76A0194576A2}"/>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22B73606-B7DB-29DB-20A2-B7C777EC6C40}"/>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F053C88-E512-6140-062C-9AAEC55899A3}"/>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17DBA64-3AE4-C0F3-5F06-E7B419708FBC}"/>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F23906BE-964A-A8E9-A123-0A5C383D6C31}"/>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B100A710-4496-F1C3-D752-E65EA1B381DD}"/>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FE0947-7FD6-45C5-165C-56D6FE3FED15}"/>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9E8FD150-F203-BEBF-85A7-66BFC702F69F}"/>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77E29606-B225-A7D8-CF40-FDEEA7F06DE9}"/>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374D81"/>
                </a:solidFill>
              </a:defRPr>
            </a:lvl1pPr>
          </a:lstStyle>
          <a:p>
            <a:pPr>
              <a:defRPr/>
            </a:pPr>
            <a:fld id="{774E3825-8F33-478C-B230-4F863DE27E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73"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74" r:id="rId11"/>
    <p:sldLayoutId id="2147484269" r:id="rId12"/>
    <p:sldLayoutId id="2147484275" r:id="rId13"/>
    <p:sldLayoutId id="2147484270" r:id="rId14"/>
    <p:sldLayoutId id="2147484271" r:id="rId15"/>
    <p:sldLayoutId id="2147484272" r:id="rId16"/>
  </p:sldLayoutIdLst>
  <p:transition>
    <p:fade/>
  </p:transition>
  <p:txStyles>
    <p:titleStyle>
      <a:lvl1pPr algn="l" defTabSz="457200" rtl="0" eaLnBrk="0" fontAlgn="base" hangingPunct="0">
        <a:spcBef>
          <a:spcPct val="0"/>
        </a:spcBef>
        <a:spcAft>
          <a:spcPct val="0"/>
        </a:spcAft>
        <a:defRPr sz="3600" kern="1200">
          <a:solidFill>
            <a:srgbClr val="374D81"/>
          </a:solidFill>
          <a:latin typeface="+mj-lt"/>
          <a:ea typeface="+mj-ea"/>
          <a:cs typeface="+mj-cs"/>
        </a:defRPr>
      </a:lvl1pPr>
      <a:lvl2pPr algn="l" defTabSz="457200" rtl="0" eaLnBrk="0" fontAlgn="base" hangingPunct="0">
        <a:spcBef>
          <a:spcPct val="0"/>
        </a:spcBef>
        <a:spcAft>
          <a:spcPct val="0"/>
        </a:spcAft>
        <a:defRPr sz="3600">
          <a:solidFill>
            <a:srgbClr val="374D81"/>
          </a:solidFill>
          <a:latin typeface="Trebuchet MS" panose="020B0603020202020204" pitchFamily="34" charset="0"/>
        </a:defRPr>
      </a:lvl2pPr>
      <a:lvl3pPr algn="l" defTabSz="457200" rtl="0" eaLnBrk="0" fontAlgn="base" hangingPunct="0">
        <a:spcBef>
          <a:spcPct val="0"/>
        </a:spcBef>
        <a:spcAft>
          <a:spcPct val="0"/>
        </a:spcAft>
        <a:defRPr sz="3600">
          <a:solidFill>
            <a:srgbClr val="374D81"/>
          </a:solidFill>
          <a:latin typeface="Trebuchet MS" panose="020B0603020202020204" pitchFamily="34" charset="0"/>
        </a:defRPr>
      </a:lvl3pPr>
      <a:lvl4pPr algn="l" defTabSz="457200" rtl="0" eaLnBrk="0" fontAlgn="base" hangingPunct="0">
        <a:spcBef>
          <a:spcPct val="0"/>
        </a:spcBef>
        <a:spcAft>
          <a:spcPct val="0"/>
        </a:spcAft>
        <a:defRPr sz="3600">
          <a:solidFill>
            <a:srgbClr val="374D81"/>
          </a:solidFill>
          <a:latin typeface="Trebuchet MS" panose="020B0603020202020204" pitchFamily="34" charset="0"/>
        </a:defRPr>
      </a:lvl4pPr>
      <a:lvl5pPr algn="l" defTabSz="457200" rtl="0" eaLnBrk="0" fontAlgn="base" hangingPunct="0">
        <a:spcBef>
          <a:spcPct val="0"/>
        </a:spcBef>
        <a:spcAft>
          <a:spcPct val="0"/>
        </a:spcAft>
        <a:defRPr sz="3600">
          <a:solidFill>
            <a:srgbClr val="374D8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374D8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374D8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374D8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374D8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374D8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ome.vpul.upenn.edu/interven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gsc.upenn.edu/grad-emergency-fun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onboard.upenn.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ennsolutioncenter.freshdesk.com/support/home" TargetMode="External"/><Relationship Id="rId2" Type="http://schemas.openxmlformats.org/officeDocument/2006/relationships/hyperlink" Target="mailto:Workday@Pen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inance.upenn.edu/payroll-taxes/individual-tax-rates-and-forms/tax-rates/" TargetMode="External"/><Relationship Id="rId2" Type="http://schemas.openxmlformats.org/officeDocument/2006/relationships/hyperlink" Target="http://www.irs.gov/" TargetMode="External"/><Relationship Id="rId1" Type="http://schemas.openxmlformats.org/officeDocument/2006/relationships/slideLayout" Target="../slideLayouts/slideLayout2.xml"/><Relationship Id="rId4" Type="http://schemas.openxmlformats.org/officeDocument/2006/relationships/hyperlink" Target="mailto:HCMsolutioncenter@upenn.ed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benhelps.upenn.edu/support/solutions/articles/15000043222-create-an-expense-report-students" TargetMode="External"/><Relationship Id="rId2" Type="http://schemas.openxmlformats.org/officeDocument/2006/relationships/hyperlink" Target="https://www.med.upenn.edu/bgs/student-funding.html" TargetMode="External"/><Relationship Id="rId1" Type="http://schemas.openxmlformats.org/officeDocument/2006/relationships/slideLayout" Target="../slideLayouts/slideLayout2.xml"/><Relationship Id="rId4" Type="http://schemas.openxmlformats.org/officeDocument/2006/relationships/hyperlink" Target="https://www.finance.upenn.edu/policy/2364-travel-and-entertainment-non-reimbursable-ite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hcmsolutioncenter@upenn.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lairsch@pennmedicine.upenn.edu" TargetMode="External"/><Relationship Id="rId2" Type="http://schemas.openxmlformats.org/officeDocument/2006/relationships/hyperlink" Target="mailto:reichc@upenn.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83A50C9-59CA-D23D-9EDB-B47F29AA7B1A}"/>
              </a:ext>
            </a:extLst>
          </p:cNvPr>
          <p:cNvSpPr>
            <a:spLocks noGrp="1" noChangeArrowheads="1"/>
          </p:cNvSpPr>
          <p:nvPr>
            <p:ph type="ctrTitle"/>
          </p:nvPr>
        </p:nvSpPr>
        <p:spPr>
          <a:xfrm>
            <a:off x="838200" y="1371600"/>
            <a:ext cx="6629400" cy="2454275"/>
          </a:xfrm>
        </p:spPr>
        <p:txBody>
          <a:bodyPr/>
          <a:lstStyle/>
          <a:p>
            <a:pPr eaLnBrk="1" hangingPunct="1"/>
            <a:r>
              <a:rPr lang="en-US" altLang="en-US" sz="4800">
                <a:solidFill>
                  <a:srgbClr val="374D81"/>
                </a:solidFill>
              </a:rPr>
              <a:t>Grad School Logistics</a:t>
            </a:r>
            <a:br>
              <a:rPr lang="en-US" altLang="en-US" sz="1800">
                <a:solidFill>
                  <a:srgbClr val="374D81"/>
                </a:solidFill>
              </a:rPr>
            </a:br>
            <a:endParaRPr lang="en-US" altLang="en-US">
              <a:solidFill>
                <a:srgbClr val="374D81"/>
              </a:solidFill>
            </a:endParaRPr>
          </a:p>
        </p:txBody>
      </p:sp>
      <p:pic>
        <p:nvPicPr>
          <p:cNvPr id="7171" name="Picture 4" descr="shield">
            <a:extLst>
              <a:ext uri="{FF2B5EF4-FFF2-40B4-BE49-F238E27FC236}">
                <a16:creationId xmlns:a16="http://schemas.microsoft.com/office/drawing/2014/main" id="{22EBE02F-8055-39E4-FE8A-8699D303A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638800"/>
            <a:ext cx="121602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5">
            <a:extLst>
              <a:ext uri="{FF2B5EF4-FFF2-40B4-BE49-F238E27FC236}">
                <a16:creationId xmlns:a16="http://schemas.microsoft.com/office/drawing/2014/main" id="{56045914-F912-44FD-E065-F831A19DF507}"/>
              </a:ext>
            </a:extLst>
          </p:cNvPr>
          <p:cNvSpPr>
            <a:spLocks noChangeArrowheads="1"/>
          </p:cNvSpPr>
          <p:nvPr/>
        </p:nvSpPr>
        <p:spPr bwMode="white">
          <a:xfrm>
            <a:off x="762000" y="4419600"/>
            <a:ext cx="6248400" cy="2117725"/>
          </a:xfrm>
          <a:prstGeom prst="rect">
            <a:avLst/>
          </a:prstGeom>
          <a:noFill/>
          <a:ln>
            <a:noFill/>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fontAlgn="auto" hangingPunct="1">
              <a:spcBef>
                <a:spcPts val="0"/>
              </a:spcBef>
              <a:spcAft>
                <a:spcPts val="0"/>
              </a:spcAft>
              <a:buClr>
                <a:srgbClr val="3C605F"/>
              </a:buClr>
              <a:buSzPct val="75000"/>
              <a:buFont typeface="Wingdings" panose="05000000000000000000" pitchFamily="2" charset="2"/>
              <a:buNone/>
              <a:defRPr/>
            </a:pPr>
            <a:r>
              <a:rPr kumimoji="1" lang="en-US" altLang="en-US" sz="2000" dirty="0">
                <a:solidFill>
                  <a:schemeClr val="tx2">
                    <a:lumMod val="50000"/>
                  </a:schemeClr>
                </a:solidFill>
                <a:latin typeface="Tahoma" panose="020B0604030504040204" pitchFamily="34" charset="0"/>
              </a:rPr>
              <a:t>Presented By:</a:t>
            </a:r>
          </a:p>
          <a:p>
            <a:pPr algn="r" eaLnBrk="1" fontAlgn="auto" hangingPunct="1">
              <a:spcBef>
                <a:spcPts val="0"/>
              </a:spcBef>
              <a:spcAft>
                <a:spcPts val="0"/>
              </a:spcAft>
              <a:buClr>
                <a:srgbClr val="3C605F"/>
              </a:buClr>
              <a:buSzPct val="75000"/>
              <a:buFont typeface="Wingdings" panose="05000000000000000000" pitchFamily="2" charset="2"/>
              <a:buNone/>
              <a:defRPr/>
            </a:pPr>
            <a:r>
              <a:rPr kumimoji="1" lang="en-US" altLang="en-US" sz="2000" dirty="0">
                <a:solidFill>
                  <a:schemeClr val="tx2">
                    <a:lumMod val="50000"/>
                  </a:schemeClr>
                </a:solidFill>
                <a:latin typeface="Tahoma" panose="020B0604030504040204" pitchFamily="34" charset="0"/>
              </a:rPr>
              <a:t>Judy Jackson, Administrative Director</a:t>
            </a:r>
            <a:br>
              <a:rPr kumimoji="1" lang="en-US" altLang="en-US" sz="2000" dirty="0">
                <a:solidFill>
                  <a:schemeClr val="tx2">
                    <a:lumMod val="50000"/>
                  </a:schemeClr>
                </a:solidFill>
                <a:latin typeface="Tahoma" panose="020B0604030504040204" pitchFamily="34" charset="0"/>
              </a:rPr>
            </a:br>
            <a:r>
              <a:rPr kumimoji="1" lang="en-US" altLang="en-US" sz="2000" dirty="0">
                <a:solidFill>
                  <a:schemeClr val="tx2">
                    <a:lumMod val="50000"/>
                  </a:schemeClr>
                </a:solidFill>
                <a:latin typeface="Tahoma" panose="020B0604030504040204" pitchFamily="34" charset="0"/>
              </a:rPr>
              <a:t> Kyle Brown, Registrar</a:t>
            </a:r>
          </a:p>
          <a:p>
            <a:pPr algn="r" eaLnBrk="1" fontAlgn="auto" hangingPunct="1">
              <a:spcBef>
                <a:spcPts val="0"/>
              </a:spcBef>
              <a:spcAft>
                <a:spcPts val="0"/>
              </a:spcAft>
              <a:buClr>
                <a:srgbClr val="3C605F"/>
              </a:buClr>
              <a:buSzPct val="75000"/>
              <a:buFont typeface="Wingdings" panose="05000000000000000000" pitchFamily="2" charset="2"/>
              <a:buNone/>
              <a:defRPr/>
            </a:pPr>
            <a:r>
              <a:rPr kumimoji="1" lang="en-US" altLang="en-US" sz="2000" dirty="0">
                <a:solidFill>
                  <a:schemeClr val="tx2">
                    <a:lumMod val="50000"/>
                  </a:schemeClr>
                </a:solidFill>
                <a:latin typeface="Tahoma" panose="020B0604030504040204" pitchFamily="34" charset="0"/>
              </a:rPr>
              <a:t>Carol Reich, Associate Director, Finance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F0381EB-FE1C-BD48-8019-4D38B2B27754}"/>
              </a:ext>
            </a:extLst>
          </p:cNvPr>
          <p:cNvSpPr>
            <a:spLocks noGrp="1" noChangeArrowheads="1"/>
          </p:cNvSpPr>
          <p:nvPr>
            <p:ph type="title"/>
          </p:nvPr>
        </p:nvSpPr>
        <p:spPr>
          <a:xfrm>
            <a:off x="609600" y="2700338"/>
            <a:ext cx="6348413" cy="1827212"/>
          </a:xfrm>
        </p:spPr>
        <p:txBody>
          <a:bodyPr/>
          <a:lstStyle/>
          <a:p>
            <a:r>
              <a:rPr lang="en-US" altLang="en-US"/>
              <a:t>Check Your Email</a:t>
            </a:r>
          </a:p>
        </p:txBody>
      </p:sp>
      <p:sp>
        <p:nvSpPr>
          <p:cNvPr id="5" name="Text Placeholder 4">
            <a:extLst>
              <a:ext uri="{FF2B5EF4-FFF2-40B4-BE49-F238E27FC236}">
                <a16:creationId xmlns:a16="http://schemas.microsoft.com/office/drawing/2014/main" id="{4A6F4A1F-72A5-1D15-45C1-BA7415787F08}"/>
              </a:ext>
            </a:extLst>
          </p:cNvPr>
          <p:cNvSpPr>
            <a:spLocks noGrp="1"/>
          </p:cNvSpPr>
          <p:nvPr>
            <p:ph type="body" idx="1"/>
          </p:nvPr>
        </p:nvSpPr>
        <p:spPr>
          <a:xfrm>
            <a:off x="609600" y="4527550"/>
            <a:ext cx="6348413" cy="860425"/>
          </a:xfrm>
        </p:spPr>
        <p:txBody>
          <a:bodyPr/>
          <a:lstStyle/>
          <a:p>
            <a:pPr>
              <a:defRPr/>
            </a:pP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D766E94-91FF-0DF5-2A76-FBB4B24C27F3}"/>
              </a:ext>
            </a:extLst>
          </p:cNvPr>
          <p:cNvSpPr>
            <a:spLocks noGrp="1" noChangeArrowheads="1"/>
          </p:cNvSpPr>
          <p:nvPr>
            <p:ph type="title"/>
          </p:nvPr>
        </p:nvSpPr>
        <p:spPr/>
        <p:txBody>
          <a:bodyPr/>
          <a:lstStyle/>
          <a:p>
            <a:r>
              <a:rPr lang="en-US" altLang="en-US"/>
              <a:t>Path@Penn</a:t>
            </a:r>
          </a:p>
        </p:txBody>
      </p:sp>
      <p:sp>
        <p:nvSpPr>
          <p:cNvPr id="18435" name="Content Placeholder 2">
            <a:extLst>
              <a:ext uri="{FF2B5EF4-FFF2-40B4-BE49-F238E27FC236}">
                <a16:creationId xmlns:a16="http://schemas.microsoft.com/office/drawing/2014/main" id="{3156813C-5D30-B363-5F0F-9A5DF8E04F0F}"/>
              </a:ext>
            </a:extLst>
          </p:cNvPr>
          <p:cNvSpPr>
            <a:spLocks noGrp="1" noChangeArrowheads="1"/>
          </p:cNvSpPr>
          <p:nvPr>
            <p:ph idx="1"/>
          </p:nvPr>
        </p:nvSpPr>
        <p:spPr>
          <a:xfrm>
            <a:off x="609600" y="1295400"/>
            <a:ext cx="6348413" cy="4110038"/>
          </a:xfrm>
        </p:spPr>
        <p:txBody>
          <a:bodyPr/>
          <a:lstStyle/>
          <a:p>
            <a:r>
              <a:rPr lang="en-US" altLang="en-US"/>
              <a:t>Student Portal </a:t>
            </a:r>
          </a:p>
          <a:p>
            <a:pPr lvl="1"/>
            <a:r>
              <a:rPr lang="en-US" altLang="en-US"/>
              <a:t>View schedule and search for classes</a:t>
            </a:r>
          </a:p>
          <a:p>
            <a:pPr lvl="1"/>
            <a:r>
              <a:rPr lang="en-US" altLang="en-US"/>
              <a:t>Updating personal information</a:t>
            </a:r>
          </a:p>
          <a:p>
            <a:pPr lvl="1"/>
            <a:r>
              <a:rPr lang="en-US" altLang="en-US"/>
              <a:t>Ordering transcripts and viewing unofficial transcripts</a:t>
            </a:r>
          </a:p>
          <a:p>
            <a:pPr lvl="1"/>
            <a:r>
              <a:rPr lang="en-US" altLang="en-US"/>
              <a:t>Important links (Canvas, Financial Aid, etc.)</a:t>
            </a:r>
          </a:p>
        </p:txBody>
      </p:sp>
      <p:pic>
        <p:nvPicPr>
          <p:cNvPr id="3" name="Picture 2">
            <a:extLst>
              <a:ext uri="{FF2B5EF4-FFF2-40B4-BE49-F238E27FC236}">
                <a16:creationId xmlns:a16="http://schemas.microsoft.com/office/drawing/2014/main" id="{20CE0590-B602-98F9-3DC7-C9962E0F6998}"/>
              </a:ext>
            </a:extLst>
          </p:cNvPr>
          <p:cNvPicPr>
            <a:picLocks noChangeAspect="1"/>
          </p:cNvPicPr>
          <p:nvPr/>
        </p:nvPicPr>
        <p:blipFill>
          <a:blip r:embed="rId2"/>
          <a:stretch>
            <a:fillRect/>
          </a:stretch>
        </p:blipFill>
        <p:spPr>
          <a:xfrm>
            <a:off x="811213" y="3357654"/>
            <a:ext cx="5509021" cy="2890746"/>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F568C23-B57C-4668-211A-B4C64EE0C5FE}"/>
              </a:ext>
            </a:extLst>
          </p:cNvPr>
          <p:cNvSpPr>
            <a:spLocks noGrp="1" noChangeArrowheads="1"/>
          </p:cNvSpPr>
          <p:nvPr>
            <p:ph type="title"/>
          </p:nvPr>
        </p:nvSpPr>
        <p:spPr>
          <a:xfrm>
            <a:off x="609600" y="609600"/>
            <a:ext cx="6348413" cy="762000"/>
          </a:xfrm>
        </p:spPr>
        <p:txBody>
          <a:bodyPr>
            <a:normAutofit fontScale="90000"/>
          </a:bodyPr>
          <a:lstStyle/>
          <a:p>
            <a:pPr>
              <a:defRPr/>
            </a:pPr>
            <a:r>
              <a:rPr lang="en-US" altLang="en-US" dirty="0" err="1"/>
              <a:t>Path@Penn</a:t>
            </a:r>
            <a:r>
              <a:rPr lang="en-US" altLang="en-US" dirty="0"/>
              <a:t> (Registration)			</a:t>
            </a:r>
          </a:p>
        </p:txBody>
      </p:sp>
      <p:sp>
        <p:nvSpPr>
          <p:cNvPr id="19459" name="Content Placeholder 2">
            <a:extLst>
              <a:ext uri="{FF2B5EF4-FFF2-40B4-BE49-F238E27FC236}">
                <a16:creationId xmlns:a16="http://schemas.microsoft.com/office/drawing/2014/main" id="{EE98DD7A-D795-85B6-B191-F485E1323634}"/>
              </a:ext>
            </a:extLst>
          </p:cNvPr>
          <p:cNvSpPr>
            <a:spLocks noGrp="1" noChangeArrowheads="1"/>
          </p:cNvSpPr>
          <p:nvPr>
            <p:ph idx="1"/>
          </p:nvPr>
        </p:nvSpPr>
        <p:spPr>
          <a:xfrm>
            <a:off x="609600" y="1295400"/>
            <a:ext cx="6348413" cy="4746625"/>
          </a:xfrm>
        </p:spPr>
        <p:txBody>
          <a:bodyPr/>
          <a:lstStyle/>
          <a:p>
            <a:r>
              <a:rPr lang="en-US" altLang="en-US"/>
              <a:t>Generally, all course registrations are entered by your graduate group coordinator</a:t>
            </a:r>
          </a:p>
          <a:p>
            <a:pPr lvl="1"/>
            <a:r>
              <a:rPr lang="en-US" altLang="en-US"/>
              <a:t>Required course registrations will be done; electives and lab rotations will be entered after you have made selections with approval of your graduate group advisors</a:t>
            </a:r>
          </a:p>
          <a:p>
            <a:pPr lvl="1"/>
            <a:r>
              <a:rPr lang="en-US" altLang="en-US"/>
              <a:t>Knowledge and approval of your graduate group is </a:t>
            </a:r>
            <a:r>
              <a:rPr lang="en-US" altLang="en-US" b="1"/>
              <a:t>REQUIRED</a:t>
            </a:r>
            <a:r>
              <a:rPr lang="en-US" altLang="en-US"/>
              <a:t> for all registration and lab rotation changes.</a:t>
            </a:r>
          </a:p>
          <a:p>
            <a:r>
              <a:rPr lang="en-US" altLang="en-US"/>
              <a:t>BGS students will still use Path@Penn to:</a:t>
            </a:r>
          </a:p>
          <a:p>
            <a:pPr lvl="1"/>
            <a:r>
              <a:rPr lang="en-US" altLang="en-US"/>
              <a:t>View class schedule</a:t>
            </a:r>
          </a:p>
          <a:p>
            <a:pPr lvl="1"/>
            <a:r>
              <a:rPr lang="en-US" altLang="en-US"/>
              <a:t>Search for electives</a:t>
            </a:r>
          </a:p>
          <a:p>
            <a:pPr lvl="1"/>
            <a:r>
              <a:rPr lang="en-US" altLang="en-US"/>
              <a:t>Request permits for courses</a:t>
            </a:r>
          </a:p>
          <a:p>
            <a:pPr lvl="1"/>
            <a:r>
              <a:rPr lang="en-US" altLang="en-US" b="1"/>
              <a:t>Verify course enrollment</a:t>
            </a:r>
          </a:p>
          <a:p>
            <a:pPr lvl="1"/>
            <a:endParaRPr lang="en-US" altLang="en-US"/>
          </a:p>
        </p:txBody>
      </p:sp>
      <p:pic>
        <p:nvPicPr>
          <p:cNvPr id="19460" name="Picture 2">
            <a:extLst>
              <a:ext uri="{FF2B5EF4-FFF2-40B4-BE49-F238E27FC236}">
                <a16:creationId xmlns:a16="http://schemas.microsoft.com/office/drawing/2014/main" id="{B866F3C0-476D-3B74-8013-8BE968646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8" y="3886200"/>
            <a:ext cx="446405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266A77E-1211-3283-3CE4-A86297BD02C1}"/>
              </a:ext>
            </a:extLst>
          </p:cNvPr>
          <p:cNvSpPr>
            <a:spLocks noGrp="1" noChangeArrowheads="1"/>
          </p:cNvSpPr>
          <p:nvPr>
            <p:ph type="title"/>
          </p:nvPr>
        </p:nvSpPr>
        <p:spPr>
          <a:xfrm>
            <a:off x="609600" y="2700338"/>
            <a:ext cx="6348413" cy="1827212"/>
          </a:xfrm>
        </p:spPr>
        <p:txBody>
          <a:bodyPr/>
          <a:lstStyle/>
          <a:p>
            <a:r>
              <a:rPr lang="en-US" altLang="en-US" sz="2800" dirty="0"/>
              <a:t>Reminder:</a:t>
            </a:r>
            <a:br>
              <a:rPr lang="en-US" altLang="en-US" dirty="0"/>
            </a:br>
            <a:r>
              <a:rPr lang="en-US" altLang="en-US" dirty="0"/>
              <a:t>Check Your Email</a:t>
            </a:r>
          </a:p>
        </p:txBody>
      </p:sp>
      <p:sp>
        <p:nvSpPr>
          <p:cNvPr id="5" name="Text Placeholder 4">
            <a:extLst>
              <a:ext uri="{FF2B5EF4-FFF2-40B4-BE49-F238E27FC236}">
                <a16:creationId xmlns:a16="http://schemas.microsoft.com/office/drawing/2014/main" id="{7059F4CC-2694-2EAC-5744-AA2E4F67133B}"/>
              </a:ext>
            </a:extLst>
          </p:cNvPr>
          <p:cNvSpPr>
            <a:spLocks noGrp="1"/>
          </p:cNvSpPr>
          <p:nvPr>
            <p:ph type="body" idx="1"/>
          </p:nvPr>
        </p:nvSpPr>
        <p:spPr>
          <a:xfrm>
            <a:off x="609600" y="4527550"/>
            <a:ext cx="6348413" cy="860425"/>
          </a:xfrm>
        </p:spPr>
        <p:txBody>
          <a:bodyPr/>
          <a:lstStyle/>
          <a:p>
            <a:pPr>
              <a:defRPr/>
            </a:pPr>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BFE205D-0E65-7C51-CED3-9DA4793FBC5D}"/>
              </a:ext>
            </a:extLst>
          </p:cNvPr>
          <p:cNvSpPr>
            <a:spLocks noGrp="1" noChangeArrowheads="1"/>
          </p:cNvSpPr>
          <p:nvPr>
            <p:ph type="title"/>
          </p:nvPr>
        </p:nvSpPr>
        <p:spPr/>
        <p:txBody>
          <a:bodyPr/>
          <a:lstStyle/>
          <a:p>
            <a:r>
              <a:rPr lang="en-US" altLang="en-US"/>
              <a:t>Path@Penn</a:t>
            </a:r>
            <a:br>
              <a:rPr lang="en-US" altLang="en-US"/>
            </a:br>
            <a:r>
              <a:rPr lang="en-US" altLang="en-US"/>
              <a:t>(Contact Information)				</a:t>
            </a:r>
          </a:p>
        </p:txBody>
      </p:sp>
      <p:sp>
        <p:nvSpPr>
          <p:cNvPr id="21507" name="Content Placeholder 2">
            <a:extLst>
              <a:ext uri="{FF2B5EF4-FFF2-40B4-BE49-F238E27FC236}">
                <a16:creationId xmlns:a16="http://schemas.microsoft.com/office/drawing/2014/main" id="{BCEAD375-0C9D-776B-75EE-5DAEEC8D9CB2}"/>
              </a:ext>
            </a:extLst>
          </p:cNvPr>
          <p:cNvSpPr>
            <a:spLocks noGrp="1" noChangeArrowheads="1"/>
          </p:cNvSpPr>
          <p:nvPr>
            <p:ph idx="1"/>
          </p:nvPr>
        </p:nvSpPr>
        <p:spPr/>
        <p:txBody>
          <a:bodyPr/>
          <a:lstStyle/>
          <a:p>
            <a:r>
              <a:rPr lang="en-US" altLang="en-US"/>
              <a:t>Update </a:t>
            </a:r>
            <a:r>
              <a:rPr lang="en-US" altLang="en-US" b="1"/>
              <a:t>required</a:t>
            </a:r>
            <a:r>
              <a:rPr lang="en-US" altLang="en-US"/>
              <a:t> information:</a:t>
            </a:r>
          </a:p>
          <a:p>
            <a:pPr lvl="1"/>
            <a:r>
              <a:rPr lang="en-US" altLang="en-US"/>
              <a:t>*UPennAlert Student Mobile Phone Number</a:t>
            </a:r>
          </a:p>
          <a:p>
            <a:pPr lvl="1"/>
            <a:r>
              <a:rPr lang="en-US" altLang="en-US"/>
              <a:t>Emergency or Missing Person Contact Information</a:t>
            </a:r>
          </a:p>
          <a:p>
            <a:pPr lvl="1"/>
            <a:r>
              <a:rPr lang="en-US" altLang="en-US"/>
              <a:t>Learning From Address</a:t>
            </a:r>
          </a:p>
          <a:p>
            <a:pPr lvl="1"/>
            <a:r>
              <a:rPr lang="en-US" altLang="en-US"/>
              <a:t>Permanent Address</a:t>
            </a:r>
          </a:p>
          <a:p>
            <a:r>
              <a:rPr lang="en-US" altLang="en-US"/>
              <a:t>Update optional information:</a:t>
            </a:r>
          </a:p>
          <a:p>
            <a:pPr lvl="1"/>
            <a:r>
              <a:rPr lang="en-US" altLang="en-US"/>
              <a:t>Preferred name</a:t>
            </a:r>
          </a:p>
          <a:p>
            <a:pPr lvl="1"/>
            <a:r>
              <a:rPr lang="en-US" altLang="en-US"/>
              <a:t>Personal pronouns</a:t>
            </a:r>
          </a:p>
          <a:p>
            <a:pPr lvl="1"/>
            <a:r>
              <a:rPr lang="en-US" altLang="en-US"/>
              <a:t>Gender identity</a:t>
            </a:r>
          </a:p>
        </p:txBody>
      </p:sp>
      <p:pic>
        <p:nvPicPr>
          <p:cNvPr id="21508" name="Content Placeholder 2">
            <a:extLst>
              <a:ext uri="{FF2B5EF4-FFF2-40B4-BE49-F238E27FC236}">
                <a16:creationId xmlns:a16="http://schemas.microsoft.com/office/drawing/2014/main" id="{6D49957F-BA9A-E0FD-27DC-076D299CFD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940300"/>
            <a:ext cx="5038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B88D058-CE29-4C49-97EC-E98F1FF03D26}"/>
              </a:ext>
            </a:extLst>
          </p:cNvPr>
          <p:cNvSpPr>
            <a:spLocks noGrp="1" noChangeArrowheads="1"/>
          </p:cNvSpPr>
          <p:nvPr>
            <p:ph type="title"/>
          </p:nvPr>
        </p:nvSpPr>
        <p:spPr/>
        <p:txBody>
          <a:bodyPr/>
          <a:lstStyle/>
          <a:p>
            <a:r>
              <a:rPr lang="en-US" altLang="en-US"/>
              <a:t>Workday	Learning</a:t>
            </a:r>
          </a:p>
        </p:txBody>
      </p:sp>
      <p:sp>
        <p:nvSpPr>
          <p:cNvPr id="22531" name="Content Placeholder 2">
            <a:extLst>
              <a:ext uri="{FF2B5EF4-FFF2-40B4-BE49-F238E27FC236}">
                <a16:creationId xmlns:a16="http://schemas.microsoft.com/office/drawing/2014/main" id="{A55A5005-E14B-678E-11AD-6632BF57F341}"/>
              </a:ext>
            </a:extLst>
          </p:cNvPr>
          <p:cNvSpPr>
            <a:spLocks noGrp="1" noChangeArrowheads="1"/>
          </p:cNvSpPr>
          <p:nvPr>
            <p:ph idx="1"/>
          </p:nvPr>
        </p:nvSpPr>
        <p:spPr>
          <a:xfrm>
            <a:off x="609600" y="1600200"/>
            <a:ext cx="6348413" cy="4441825"/>
          </a:xfrm>
        </p:spPr>
        <p:txBody>
          <a:bodyPr/>
          <a:lstStyle/>
          <a:p>
            <a:r>
              <a:rPr lang="en-US" altLang="en-US" dirty="0"/>
              <a:t>Basic Lab Safety Training from EHRS</a:t>
            </a:r>
          </a:p>
          <a:p>
            <a:pPr lvl="1"/>
            <a:r>
              <a:rPr lang="en-US" altLang="en-US" dirty="0"/>
              <a:t>This will be assigned: “Laboratory and Biological Safety at Penn Curriculum-EHRS”</a:t>
            </a:r>
          </a:p>
          <a:p>
            <a:r>
              <a:rPr lang="en-US" altLang="en-US" dirty="0"/>
              <a:t>Lab-Specific Training (e.g., animals, radiation) may be assigned by your rotation lab</a:t>
            </a:r>
          </a:p>
          <a:p>
            <a:r>
              <a:rPr lang="en-US" altLang="en-US" dirty="0"/>
              <a:t>HIPAA</a:t>
            </a:r>
          </a:p>
          <a:p>
            <a:r>
              <a:rPr lang="en-US" altLang="en-US" dirty="0"/>
              <a:t>Responsible Conduct of Research (RCR)</a:t>
            </a:r>
          </a:p>
          <a:p>
            <a:pPr lvl="1"/>
            <a:r>
              <a:rPr lang="en-US" altLang="en-US" dirty="0">
                <a:solidFill>
                  <a:srgbClr val="333333"/>
                </a:solidFill>
                <a:latin typeface="Roboto" panose="02000000000000000000" pitchFamily="2" charset="0"/>
              </a:rPr>
              <a:t>Intro module will be assigned “CITI Responsible Conduct of Research Training – UNIV”</a:t>
            </a:r>
            <a:endParaRPr lang="en-US" altLang="en-US" dirty="0"/>
          </a:p>
          <a:p>
            <a:r>
              <a:rPr lang="en-US" altLang="en-US" dirty="0"/>
              <a:t>Elective Training</a:t>
            </a:r>
          </a:p>
          <a:p>
            <a:pPr lvl="1"/>
            <a:r>
              <a:rPr lang="en-US" altLang="en-US" dirty="0"/>
              <a:t>Lots of training tutorials are available, which you can “self-assign” – software, coding, etc.</a:t>
            </a:r>
          </a:p>
          <a:p>
            <a:pPr lvl="1"/>
            <a:r>
              <a:rPr lang="en-US" altLang="en-US" dirty="0">
                <a:solidFill>
                  <a:srgbClr val="000000"/>
                </a:solidFill>
                <a:latin typeface="Calibri" panose="020F0502020204030204" pitchFamily="34" charset="0"/>
              </a:rPr>
              <a:t>Workday--&gt;Menu--&gt;Learning--&gt;Discover</a:t>
            </a:r>
            <a:endParaRPr lang="en-US" altLang="en-US" dirty="0"/>
          </a:p>
          <a:p>
            <a:pPr lvl="1"/>
            <a:endParaRPr lang="en-US" altLang="en-US" dirty="0"/>
          </a:p>
          <a:p>
            <a:endParaRPr lang="en-US" alt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7B22ED5-FF30-68CA-DA09-F2E5BF2AB7EF}"/>
              </a:ext>
            </a:extLst>
          </p:cNvPr>
          <p:cNvSpPr>
            <a:spLocks noGrp="1" noChangeArrowheads="1"/>
          </p:cNvSpPr>
          <p:nvPr>
            <p:ph type="title"/>
          </p:nvPr>
        </p:nvSpPr>
        <p:spPr>
          <a:xfrm>
            <a:off x="609600" y="2700338"/>
            <a:ext cx="6348413" cy="1827212"/>
          </a:xfrm>
        </p:spPr>
        <p:txBody>
          <a:bodyPr/>
          <a:lstStyle/>
          <a:p>
            <a:r>
              <a:rPr lang="en-US" altLang="en-US" sz="2400" dirty="0"/>
              <a:t>Don’t forget:</a:t>
            </a:r>
            <a:br>
              <a:rPr lang="en-US" altLang="en-US" dirty="0"/>
            </a:br>
            <a:r>
              <a:rPr lang="en-US" altLang="en-US" dirty="0"/>
              <a:t>Check Your Email</a:t>
            </a:r>
          </a:p>
        </p:txBody>
      </p:sp>
      <p:sp>
        <p:nvSpPr>
          <p:cNvPr id="5" name="Text Placeholder 4">
            <a:extLst>
              <a:ext uri="{FF2B5EF4-FFF2-40B4-BE49-F238E27FC236}">
                <a16:creationId xmlns:a16="http://schemas.microsoft.com/office/drawing/2014/main" id="{9AF2105F-63B1-5ABD-1D1B-221DDC8DE0FB}"/>
              </a:ext>
            </a:extLst>
          </p:cNvPr>
          <p:cNvSpPr>
            <a:spLocks noGrp="1"/>
          </p:cNvSpPr>
          <p:nvPr>
            <p:ph type="body" idx="1"/>
          </p:nvPr>
        </p:nvSpPr>
        <p:spPr>
          <a:xfrm>
            <a:off x="609600" y="4527550"/>
            <a:ext cx="6348413" cy="860425"/>
          </a:xfrm>
        </p:spPr>
        <p:txBody>
          <a:bodyPr/>
          <a:lstStyle/>
          <a:p>
            <a:pPr>
              <a:defRPr/>
            </a:pPr>
            <a:endParaRPr 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FCB9B99-FC69-94B9-703E-30CC828B01C0}"/>
              </a:ext>
            </a:extLst>
          </p:cNvPr>
          <p:cNvSpPr>
            <a:spLocks noGrp="1" noChangeArrowheads="1"/>
          </p:cNvSpPr>
          <p:nvPr>
            <p:ph type="title"/>
          </p:nvPr>
        </p:nvSpPr>
        <p:spPr/>
        <p:txBody>
          <a:bodyPr/>
          <a:lstStyle/>
          <a:p>
            <a:r>
              <a:rPr lang="en-US" altLang="en-US"/>
              <a:t>Loan Deferments</a:t>
            </a:r>
          </a:p>
        </p:txBody>
      </p:sp>
      <p:sp>
        <p:nvSpPr>
          <p:cNvPr id="24579" name="Content Placeholder 2">
            <a:extLst>
              <a:ext uri="{FF2B5EF4-FFF2-40B4-BE49-F238E27FC236}">
                <a16:creationId xmlns:a16="http://schemas.microsoft.com/office/drawing/2014/main" id="{899082A3-F3A5-6CCA-8FDD-F062CB513107}"/>
              </a:ext>
            </a:extLst>
          </p:cNvPr>
          <p:cNvSpPr>
            <a:spLocks noGrp="1" noChangeArrowheads="1"/>
          </p:cNvSpPr>
          <p:nvPr>
            <p:ph idx="1"/>
          </p:nvPr>
        </p:nvSpPr>
        <p:spPr/>
        <p:txBody>
          <a:bodyPr/>
          <a:lstStyle/>
          <a:p>
            <a:r>
              <a:rPr lang="en-US" altLang="en-US" dirty="0"/>
              <a:t>If you have student loans that are eligible for in-school deferment, Penn reports enrollment automatically each semester.</a:t>
            </a:r>
          </a:p>
          <a:p>
            <a:pPr lvl="1"/>
            <a:r>
              <a:rPr lang="en-US" altLang="en-US" dirty="0"/>
              <a:t>Reporting occurs for each term</a:t>
            </a:r>
          </a:p>
          <a:p>
            <a:pPr lvl="1"/>
            <a:r>
              <a:rPr lang="en-US" altLang="en-US" dirty="0"/>
              <a:t>First semester enrollment is not reported until after the term has started</a:t>
            </a:r>
          </a:p>
          <a:p>
            <a:pPr lvl="1"/>
            <a:endParaRPr lang="en-US" altLang="en-US" dirty="0"/>
          </a:p>
          <a:p>
            <a:r>
              <a:rPr lang="en-US" altLang="en-US" dirty="0"/>
              <a:t>If additional enrollment verification is needed, contact Kyle Brown, BGS Registrar</a:t>
            </a:r>
          </a:p>
          <a:p>
            <a:pPr lvl="1"/>
            <a:endParaRPr lang="en-US" alt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2B47F15-ED2E-8B7B-FA50-724D0A9CF548}"/>
              </a:ext>
            </a:extLst>
          </p:cNvPr>
          <p:cNvSpPr>
            <a:spLocks noGrp="1" noChangeArrowheads="1"/>
          </p:cNvSpPr>
          <p:nvPr>
            <p:ph type="title"/>
          </p:nvPr>
        </p:nvSpPr>
        <p:spPr/>
        <p:txBody>
          <a:bodyPr/>
          <a:lstStyle/>
          <a:p>
            <a:r>
              <a:rPr lang="en-US" altLang="en-US"/>
              <a:t>Computing resources</a:t>
            </a:r>
          </a:p>
        </p:txBody>
      </p:sp>
      <p:sp>
        <p:nvSpPr>
          <p:cNvPr id="25603" name="Content Placeholder 2">
            <a:extLst>
              <a:ext uri="{FF2B5EF4-FFF2-40B4-BE49-F238E27FC236}">
                <a16:creationId xmlns:a16="http://schemas.microsoft.com/office/drawing/2014/main" id="{BC92684F-7055-A3A7-6D06-58827B82E4CA}"/>
              </a:ext>
            </a:extLst>
          </p:cNvPr>
          <p:cNvSpPr>
            <a:spLocks noGrp="1" noChangeArrowheads="1"/>
          </p:cNvSpPr>
          <p:nvPr>
            <p:ph idx="1"/>
          </p:nvPr>
        </p:nvSpPr>
        <p:spPr>
          <a:xfrm>
            <a:off x="609600" y="1524000"/>
            <a:ext cx="6348413" cy="5334000"/>
          </a:xfrm>
        </p:spPr>
        <p:txBody>
          <a:bodyPr/>
          <a:lstStyle/>
          <a:p>
            <a:r>
              <a:rPr lang="en-US" altLang="en-US"/>
              <a:t>Laptops (new PhDs, rising 3</a:t>
            </a:r>
            <a:r>
              <a:rPr lang="en-US" altLang="en-US" baseline="30000"/>
              <a:t>rd</a:t>
            </a:r>
            <a:r>
              <a:rPr lang="en-US" altLang="en-US"/>
              <a:t> year combined degrees)</a:t>
            </a:r>
          </a:p>
          <a:p>
            <a:r>
              <a:rPr lang="en-US" altLang="en-US"/>
              <a:t>Software</a:t>
            </a:r>
          </a:p>
          <a:p>
            <a:pPr lvl="1"/>
            <a:r>
              <a:rPr lang="en-US" altLang="en-US"/>
              <a:t>University Software</a:t>
            </a:r>
          </a:p>
          <a:p>
            <a:pPr lvl="2"/>
            <a:r>
              <a:rPr lang="en-US" altLang="en-US"/>
              <a:t>Microsoft O365</a:t>
            </a:r>
          </a:p>
          <a:p>
            <a:pPr lvl="2"/>
            <a:r>
              <a:rPr lang="en-US" altLang="en-US"/>
              <a:t>Matlab</a:t>
            </a:r>
          </a:p>
          <a:p>
            <a:pPr lvl="2"/>
            <a:r>
              <a:rPr lang="en-US" altLang="en-US"/>
              <a:t>Qualtrics</a:t>
            </a:r>
          </a:p>
          <a:p>
            <a:pPr lvl="1"/>
            <a:r>
              <a:rPr lang="en-US" altLang="en-US"/>
              <a:t>BGS-Provided Software </a:t>
            </a:r>
          </a:p>
          <a:p>
            <a:pPr lvl="2"/>
            <a:r>
              <a:rPr lang="en-US" altLang="en-US"/>
              <a:t>Adobe Creative Cloud</a:t>
            </a:r>
          </a:p>
          <a:p>
            <a:pPr lvl="2"/>
            <a:r>
              <a:rPr lang="en-US" altLang="en-US"/>
              <a:t>Prism</a:t>
            </a:r>
          </a:p>
          <a:p>
            <a:pPr lvl="2"/>
            <a:r>
              <a:rPr lang="en-US" altLang="en-US"/>
              <a:t>Stata (Epidemiology)</a:t>
            </a:r>
          </a:p>
          <a:p>
            <a:pPr lvl="1"/>
            <a:r>
              <a:rPr lang="en-US" altLang="en-US"/>
              <a:t>Computing Storage</a:t>
            </a:r>
          </a:p>
          <a:p>
            <a:pPr lvl="2"/>
            <a:r>
              <a:rPr lang="en-US" altLang="en-US"/>
              <a:t>PennBox</a:t>
            </a:r>
          </a:p>
          <a:p>
            <a:pPr lvl="2"/>
            <a:r>
              <a:rPr lang="en-US" altLang="en-US"/>
              <a:t>Dryad</a:t>
            </a:r>
          </a:p>
          <a:p>
            <a:pPr lvl="1"/>
            <a:endParaRPr lang="en-US" altLang="en-US"/>
          </a:p>
          <a:p>
            <a:pPr lvl="2"/>
            <a:endParaRPr lang="en-US" alt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FF3647E-3CD4-D800-275E-A8E093484827}"/>
              </a:ext>
            </a:extLst>
          </p:cNvPr>
          <p:cNvSpPr>
            <a:spLocks noGrp="1" noChangeArrowheads="1"/>
          </p:cNvSpPr>
          <p:nvPr>
            <p:ph type="title"/>
          </p:nvPr>
        </p:nvSpPr>
        <p:spPr>
          <a:xfrm>
            <a:off x="609600" y="2700338"/>
            <a:ext cx="6348413" cy="1827212"/>
          </a:xfrm>
        </p:spPr>
        <p:txBody>
          <a:bodyPr/>
          <a:lstStyle/>
          <a:p>
            <a:r>
              <a:rPr lang="en-US" altLang="en-US" dirty="0"/>
              <a:t>Check Your Email</a:t>
            </a:r>
          </a:p>
        </p:txBody>
      </p:sp>
      <p:sp>
        <p:nvSpPr>
          <p:cNvPr id="5" name="Text Placeholder 4">
            <a:extLst>
              <a:ext uri="{FF2B5EF4-FFF2-40B4-BE49-F238E27FC236}">
                <a16:creationId xmlns:a16="http://schemas.microsoft.com/office/drawing/2014/main" id="{51BCD3A7-30CF-AF5F-801B-62644A2CF03A}"/>
              </a:ext>
            </a:extLst>
          </p:cNvPr>
          <p:cNvSpPr>
            <a:spLocks noGrp="1"/>
          </p:cNvSpPr>
          <p:nvPr>
            <p:ph type="body" idx="1"/>
          </p:nvPr>
        </p:nvSpPr>
        <p:spPr>
          <a:xfrm>
            <a:off x="609600" y="4527550"/>
            <a:ext cx="6348413" cy="860425"/>
          </a:xfrm>
        </p:spPr>
        <p:txBody>
          <a:bodyPr/>
          <a:lstStyle/>
          <a:p>
            <a:pPr>
              <a:defRPr/>
            </a:pPr>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EDD66BA-C0E9-217C-A460-3CAD14E732E8}"/>
              </a:ext>
            </a:extLst>
          </p:cNvPr>
          <p:cNvSpPr>
            <a:spLocks noGrp="1" noChangeArrowheads="1"/>
          </p:cNvSpPr>
          <p:nvPr>
            <p:ph type="title"/>
          </p:nvPr>
        </p:nvSpPr>
        <p:spPr>
          <a:xfrm>
            <a:off x="685800" y="685800"/>
            <a:ext cx="6284913" cy="609600"/>
          </a:xfrm>
        </p:spPr>
        <p:txBody>
          <a:bodyPr>
            <a:normAutofit fontScale="90000"/>
          </a:bodyPr>
          <a:lstStyle/>
          <a:p>
            <a:pPr>
              <a:defRPr/>
            </a:pPr>
            <a:r>
              <a:rPr lang="en-US" altLang="en-US" dirty="0"/>
              <a:t>What We Will Cover Today</a:t>
            </a:r>
          </a:p>
        </p:txBody>
      </p:sp>
      <p:sp>
        <p:nvSpPr>
          <p:cNvPr id="8195" name="Content Placeholder 2">
            <a:extLst>
              <a:ext uri="{FF2B5EF4-FFF2-40B4-BE49-F238E27FC236}">
                <a16:creationId xmlns:a16="http://schemas.microsoft.com/office/drawing/2014/main" id="{9103F696-6CD7-4949-04EF-27EB406AAFD8}"/>
              </a:ext>
            </a:extLst>
          </p:cNvPr>
          <p:cNvSpPr>
            <a:spLocks noGrp="1" noChangeArrowheads="1"/>
          </p:cNvSpPr>
          <p:nvPr>
            <p:ph idx="1"/>
          </p:nvPr>
        </p:nvSpPr>
        <p:spPr>
          <a:xfrm>
            <a:off x="595313" y="1295400"/>
            <a:ext cx="6348412" cy="5410200"/>
          </a:xfrm>
        </p:spPr>
        <p:txBody>
          <a:bodyPr/>
          <a:lstStyle/>
          <a:p>
            <a:pPr>
              <a:defRPr/>
            </a:pPr>
            <a:r>
              <a:rPr lang="en-US" altLang="en-US" dirty="0"/>
              <a:t>BGS Basics (Judy)</a:t>
            </a:r>
          </a:p>
          <a:p>
            <a:pPr lvl="1">
              <a:defRPr/>
            </a:pPr>
            <a:r>
              <a:rPr lang="en-US" altLang="en-US" sz="1400" dirty="0"/>
              <a:t>Academic Office Functions</a:t>
            </a:r>
          </a:p>
          <a:p>
            <a:pPr lvl="1">
              <a:defRPr/>
            </a:pPr>
            <a:r>
              <a:rPr lang="en-US" altLang="en-US" sz="1400" dirty="0"/>
              <a:t>Staff Activities of Interest to Students</a:t>
            </a:r>
          </a:p>
          <a:p>
            <a:pPr lvl="1">
              <a:defRPr/>
            </a:pPr>
            <a:r>
              <a:rPr lang="en-US" altLang="en-US" sz="1400" dirty="0"/>
              <a:t>Affiliated Offices</a:t>
            </a:r>
          </a:p>
          <a:p>
            <a:pPr>
              <a:defRPr/>
            </a:pPr>
            <a:r>
              <a:rPr lang="en-US" altLang="en-US" dirty="0"/>
              <a:t>Academic Logistics and Resources (Kyle)</a:t>
            </a:r>
          </a:p>
          <a:p>
            <a:pPr lvl="1">
              <a:defRPr/>
            </a:pPr>
            <a:r>
              <a:rPr lang="en-US" altLang="en-US" sz="1400" dirty="0" err="1"/>
              <a:t>Path@Penn</a:t>
            </a:r>
            <a:r>
              <a:rPr lang="en-US" altLang="en-US" sz="1400" dirty="0"/>
              <a:t> (Academic Records)</a:t>
            </a:r>
          </a:p>
          <a:p>
            <a:pPr lvl="1">
              <a:defRPr/>
            </a:pPr>
            <a:r>
              <a:rPr lang="en-US" altLang="en-US" sz="1400" dirty="0"/>
              <a:t>Workday Learning</a:t>
            </a:r>
          </a:p>
          <a:p>
            <a:pPr lvl="1">
              <a:defRPr/>
            </a:pPr>
            <a:r>
              <a:rPr lang="en-US" altLang="en-US" sz="1400" dirty="0"/>
              <a:t>Loan deferments</a:t>
            </a:r>
          </a:p>
          <a:p>
            <a:pPr lvl="1">
              <a:defRPr/>
            </a:pPr>
            <a:r>
              <a:rPr lang="en-US" altLang="en-US" sz="1400" dirty="0"/>
              <a:t>Computing resources</a:t>
            </a:r>
          </a:p>
          <a:p>
            <a:pPr lvl="1">
              <a:defRPr/>
            </a:pPr>
            <a:r>
              <a:rPr lang="en-US" altLang="en-US" sz="1400" dirty="0"/>
              <a:t>Emergency aid</a:t>
            </a:r>
          </a:p>
          <a:p>
            <a:pPr>
              <a:defRPr/>
            </a:pPr>
            <a:r>
              <a:rPr lang="en-US" altLang="en-US" dirty="0"/>
              <a:t>Financial Information (Carol)</a:t>
            </a:r>
          </a:p>
          <a:p>
            <a:pPr lvl="1">
              <a:defRPr/>
            </a:pPr>
            <a:r>
              <a:rPr lang="en-US" altLang="en-US" sz="1400" dirty="0"/>
              <a:t>Your Fellowship </a:t>
            </a:r>
          </a:p>
          <a:p>
            <a:pPr lvl="1">
              <a:defRPr/>
            </a:pPr>
            <a:r>
              <a:rPr lang="en-US" altLang="en-US" sz="1400" dirty="0"/>
              <a:t>Payroll &amp; Workday</a:t>
            </a:r>
          </a:p>
          <a:p>
            <a:pPr lvl="1">
              <a:defRPr/>
            </a:pPr>
            <a:r>
              <a:rPr lang="en-US" altLang="en-US" sz="1400" dirty="0"/>
              <a:t>Taxes</a:t>
            </a:r>
          </a:p>
          <a:p>
            <a:pPr lvl="1">
              <a:defRPr/>
            </a:pPr>
            <a:r>
              <a:rPr lang="en-US" altLang="en-US" sz="1400" dirty="0"/>
              <a:t>Where to turn with questions</a:t>
            </a:r>
          </a:p>
          <a:p>
            <a:pPr lvl="1">
              <a:defRPr/>
            </a:pPr>
            <a:endParaRPr lang="en-US" altLang="en-US" dirty="0"/>
          </a:p>
          <a:p>
            <a:pPr marL="0" indent="0">
              <a:buFont typeface="Wingdings 3" panose="05040102010807070707" pitchFamily="18" charset="2"/>
              <a:buNone/>
              <a:defRPr/>
            </a:pPr>
            <a:endParaRPr lang="en-US" altLang="en-US" dirty="0"/>
          </a:p>
          <a:p>
            <a:pPr>
              <a:defRPr/>
            </a:pPr>
            <a:endParaRPr lang="en-US" altLang="en-US" dirty="0"/>
          </a:p>
          <a:p>
            <a:pPr>
              <a:defRPr/>
            </a:pPr>
            <a:endParaRPr lang="en-US" alt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C690CA3-E046-15A0-3783-77B26C90C7DF}"/>
              </a:ext>
            </a:extLst>
          </p:cNvPr>
          <p:cNvSpPr>
            <a:spLocks noGrp="1" noChangeArrowheads="1"/>
          </p:cNvSpPr>
          <p:nvPr>
            <p:ph type="title"/>
          </p:nvPr>
        </p:nvSpPr>
        <p:spPr/>
        <p:txBody>
          <a:bodyPr/>
          <a:lstStyle/>
          <a:p>
            <a:r>
              <a:rPr lang="en-US" altLang="en-US"/>
              <a:t>Other Services</a:t>
            </a:r>
          </a:p>
        </p:txBody>
      </p:sp>
      <p:sp>
        <p:nvSpPr>
          <p:cNvPr id="27651" name="Content Placeholder 2">
            <a:extLst>
              <a:ext uri="{FF2B5EF4-FFF2-40B4-BE49-F238E27FC236}">
                <a16:creationId xmlns:a16="http://schemas.microsoft.com/office/drawing/2014/main" id="{DB9F67F1-669F-F6E9-77BA-819C5CC8DB3E}"/>
              </a:ext>
            </a:extLst>
          </p:cNvPr>
          <p:cNvSpPr>
            <a:spLocks noGrp="1" noChangeArrowheads="1"/>
          </p:cNvSpPr>
          <p:nvPr>
            <p:ph idx="1"/>
          </p:nvPr>
        </p:nvSpPr>
        <p:spPr/>
        <p:txBody>
          <a:bodyPr/>
          <a:lstStyle/>
          <a:p>
            <a:pPr lvl="1"/>
            <a:endParaRPr lang="en-US" altLang="en-US" dirty="0"/>
          </a:p>
          <a:p>
            <a:pPr lvl="1"/>
            <a:r>
              <a:rPr lang="en-US" altLang="en-US" dirty="0"/>
              <a:t>Request for additional courses</a:t>
            </a:r>
          </a:p>
          <a:p>
            <a:pPr lvl="2"/>
            <a:r>
              <a:rPr lang="en-US" altLang="en-US" dirty="0"/>
              <a:t> Career-related coursework</a:t>
            </a:r>
          </a:p>
          <a:p>
            <a:pPr lvl="2"/>
            <a:r>
              <a:rPr lang="en-US" altLang="en-US" dirty="0"/>
              <a:t>BGS generally does not cover summer tuition</a:t>
            </a:r>
          </a:p>
          <a:p>
            <a:pPr lvl="1"/>
            <a:r>
              <a:rPr lang="en-US" altLang="en-US" dirty="0"/>
              <a:t>Leave of Absences</a:t>
            </a:r>
          </a:p>
          <a:p>
            <a:pPr lvl="1"/>
            <a:r>
              <a:rPr lang="en-US" altLang="en-US" dirty="0"/>
              <a:t>Individual Development Plans (IDP)</a:t>
            </a:r>
          </a:p>
          <a:p>
            <a:pPr lvl="2"/>
            <a:r>
              <a:rPr lang="en-US" altLang="en-US" dirty="0"/>
              <a:t>Required of all PhD students EVERY YEAR</a:t>
            </a:r>
          </a:p>
          <a:p>
            <a:pPr lvl="1"/>
            <a:r>
              <a:rPr lang="en-US" altLang="en-US" dirty="0"/>
              <a:t>Internship approvals</a:t>
            </a:r>
          </a:p>
          <a:p>
            <a:pPr lvl="1"/>
            <a:r>
              <a:rPr lang="en-US" altLang="en-US" dirty="0"/>
              <a:t>Graduation Information</a:t>
            </a:r>
          </a:p>
          <a:p>
            <a:pPr lvl="1"/>
            <a:r>
              <a:rPr lang="en-US" altLang="en-US" dirty="0"/>
              <a:t>Name change information</a:t>
            </a:r>
          </a:p>
          <a:p>
            <a:pPr lvl="1"/>
            <a:endParaRPr lang="en-US" alt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FF1D466-156A-FAC2-041D-B172DD44D0F8}"/>
              </a:ext>
            </a:extLst>
          </p:cNvPr>
          <p:cNvSpPr>
            <a:spLocks noGrp="1" noChangeArrowheads="1"/>
          </p:cNvSpPr>
          <p:nvPr>
            <p:ph type="title"/>
          </p:nvPr>
        </p:nvSpPr>
        <p:spPr>
          <a:xfrm>
            <a:off x="609600" y="609600"/>
            <a:ext cx="6348413" cy="838200"/>
          </a:xfrm>
        </p:spPr>
        <p:txBody>
          <a:bodyPr/>
          <a:lstStyle/>
          <a:p>
            <a:r>
              <a:rPr lang="en-US" altLang="en-US"/>
              <a:t>Emergency Aid</a:t>
            </a:r>
          </a:p>
        </p:txBody>
      </p:sp>
      <p:sp>
        <p:nvSpPr>
          <p:cNvPr id="30723" name="Content Placeholder 2">
            <a:extLst>
              <a:ext uri="{FF2B5EF4-FFF2-40B4-BE49-F238E27FC236}">
                <a16:creationId xmlns:a16="http://schemas.microsoft.com/office/drawing/2014/main" id="{64652B24-E50E-1095-9DC1-3808C9DC483E}"/>
              </a:ext>
            </a:extLst>
          </p:cNvPr>
          <p:cNvSpPr>
            <a:spLocks noGrp="1" noChangeArrowheads="1"/>
          </p:cNvSpPr>
          <p:nvPr>
            <p:ph idx="1"/>
          </p:nvPr>
        </p:nvSpPr>
        <p:spPr>
          <a:xfrm>
            <a:off x="609600" y="1500188"/>
            <a:ext cx="6348413" cy="4976812"/>
          </a:xfrm>
        </p:spPr>
        <p:txBody>
          <a:bodyPr/>
          <a:lstStyle/>
          <a:p>
            <a:pPr>
              <a:defRPr/>
            </a:pPr>
            <a:endParaRPr lang="en-US" altLang="en-US" dirty="0">
              <a:solidFill>
                <a:srgbClr val="44464B"/>
              </a:solidFill>
            </a:endParaRPr>
          </a:p>
          <a:p>
            <a:pPr>
              <a:defRPr/>
            </a:pPr>
            <a:endParaRPr lang="en-US" altLang="en-US" dirty="0">
              <a:solidFill>
                <a:srgbClr val="44464B"/>
              </a:solidFill>
            </a:endParaRPr>
          </a:p>
          <a:p>
            <a:pPr>
              <a:defRPr/>
            </a:pPr>
            <a:endParaRPr lang="en-US" altLang="en-US" dirty="0">
              <a:solidFill>
                <a:srgbClr val="44464B"/>
              </a:solidFill>
            </a:endParaRPr>
          </a:p>
          <a:p>
            <a:pPr>
              <a:defRPr/>
            </a:pPr>
            <a:endParaRPr lang="en-US" altLang="en-US" dirty="0">
              <a:solidFill>
                <a:srgbClr val="44464B"/>
              </a:solidFill>
            </a:endParaRPr>
          </a:p>
          <a:p>
            <a:pPr>
              <a:defRPr/>
            </a:pPr>
            <a:endParaRPr lang="en-US" altLang="en-US" dirty="0">
              <a:solidFill>
                <a:srgbClr val="44464B"/>
              </a:solidFill>
            </a:endParaRPr>
          </a:p>
          <a:p>
            <a:pPr marL="0" indent="0">
              <a:buFont typeface="Wingdings 3" panose="05040102010807070707" pitchFamily="18" charset="2"/>
              <a:buNone/>
              <a:defRPr/>
            </a:pPr>
            <a:endParaRPr lang="en-US" altLang="en-US" dirty="0">
              <a:solidFill>
                <a:srgbClr val="44464B"/>
              </a:solidFill>
            </a:endParaRPr>
          </a:p>
          <a:p>
            <a:pPr>
              <a:defRPr/>
            </a:pPr>
            <a:r>
              <a:rPr lang="en-US" altLang="en-US" dirty="0">
                <a:solidFill>
                  <a:srgbClr val="44464B"/>
                </a:solidFill>
              </a:rPr>
              <a:t>If you are experiencing an immediate financial emergency impacting your housing or health, </a:t>
            </a:r>
            <a:r>
              <a:rPr lang="en-US" altLang="en-US" dirty="0">
                <a:solidFill>
                  <a:srgbClr val="01256E"/>
                </a:solidFill>
                <a:hlinkClick r:id="rId3"/>
              </a:rPr>
              <a:t>contact Student Intervention Services</a:t>
            </a:r>
            <a:r>
              <a:rPr lang="en-US" altLang="en-US" dirty="0">
                <a:solidFill>
                  <a:srgbClr val="44464B"/>
                </a:solidFill>
              </a:rPr>
              <a:t> right away: </a:t>
            </a:r>
            <a:r>
              <a:rPr lang="en-US" altLang="en-US" dirty="0">
                <a:solidFill>
                  <a:srgbClr val="C00000"/>
                </a:solidFill>
              </a:rPr>
              <a:t>215-898-6081</a:t>
            </a:r>
            <a:r>
              <a:rPr lang="en-US" altLang="en-US" dirty="0">
                <a:solidFill>
                  <a:srgbClr val="44464B"/>
                </a:solidFill>
              </a:rPr>
              <a:t>.</a:t>
            </a:r>
          </a:p>
          <a:p>
            <a:pPr>
              <a:defRPr/>
            </a:pPr>
            <a:r>
              <a:rPr lang="en-US" altLang="en-US" dirty="0">
                <a:solidFill>
                  <a:srgbClr val="44464B"/>
                </a:solidFill>
              </a:rPr>
              <a:t>The </a:t>
            </a:r>
            <a:r>
              <a:rPr lang="en-US" altLang="en-US" dirty="0">
                <a:solidFill>
                  <a:srgbClr val="44464B"/>
                </a:solidFill>
                <a:hlinkClick r:id="rId4"/>
              </a:rPr>
              <a:t>Graduate Emergency Fund</a:t>
            </a:r>
            <a:r>
              <a:rPr lang="en-US" altLang="en-US" dirty="0">
                <a:solidFill>
                  <a:srgbClr val="44464B"/>
                </a:solidFill>
              </a:rPr>
              <a:t>, administered by the Graduate Student Center, provides grants to assist currently enrolled graduate and professional students with urgent financial needs and acute financial hardship due to unanticipated one-time expenses. </a:t>
            </a:r>
          </a:p>
          <a:p>
            <a:pPr>
              <a:defRPr/>
            </a:pPr>
            <a:endParaRPr lang="en-US" altLang="en-US" dirty="0">
              <a:solidFill>
                <a:srgbClr val="44464B"/>
              </a:solidFill>
            </a:endParaRPr>
          </a:p>
        </p:txBody>
      </p:sp>
      <p:pic>
        <p:nvPicPr>
          <p:cNvPr id="28676" name="Picture 4">
            <a:extLst>
              <a:ext uri="{FF2B5EF4-FFF2-40B4-BE49-F238E27FC236}">
                <a16:creationId xmlns:a16="http://schemas.microsoft.com/office/drawing/2014/main" id="{1B68B3E7-EC59-7C44-DBF6-3E229AA66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1447800"/>
            <a:ext cx="61261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FF51258-8903-0005-0B96-1D12A9135E68}"/>
              </a:ext>
            </a:extLst>
          </p:cNvPr>
          <p:cNvSpPr>
            <a:spLocks noGrp="1" noChangeArrowheads="1"/>
          </p:cNvSpPr>
          <p:nvPr>
            <p:ph type="title"/>
          </p:nvPr>
        </p:nvSpPr>
        <p:spPr>
          <a:xfrm>
            <a:off x="609600" y="2700338"/>
            <a:ext cx="6348413" cy="1827212"/>
          </a:xfrm>
        </p:spPr>
        <p:txBody>
          <a:bodyPr/>
          <a:lstStyle/>
          <a:p>
            <a:r>
              <a:rPr lang="en-US" altLang="en-US" dirty="0"/>
              <a:t>Also, Check Your Email!</a:t>
            </a:r>
          </a:p>
        </p:txBody>
      </p:sp>
      <p:sp>
        <p:nvSpPr>
          <p:cNvPr id="5" name="Text Placeholder 4">
            <a:extLst>
              <a:ext uri="{FF2B5EF4-FFF2-40B4-BE49-F238E27FC236}">
                <a16:creationId xmlns:a16="http://schemas.microsoft.com/office/drawing/2014/main" id="{BE011568-3E15-D805-BC07-170E3A5C2E18}"/>
              </a:ext>
            </a:extLst>
          </p:cNvPr>
          <p:cNvSpPr>
            <a:spLocks noGrp="1"/>
          </p:cNvSpPr>
          <p:nvPr>
            <p:ph type="body" idx="1"/>
          </p:nvPr>
        </p:nvSpPr>
        <p:spPr>
          <a:xfrm>
            <a:off x="609600" y="4527550"/>
            <a:ext cx="6348413" cy="860425"/>
          </a:xfrm>
        </p:spPr>
        <p:txBody>
          <a:bodyPr/>
          <a:lstStyle/>
          <a:p>
            <a:pPr>
              <a:defRPr/>
            </a:pPr>
            <a:endParaRPr 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B550EDF-7E48-7FFA-DCFC-0E4FF6251C4D}"/>
              </a:ext>
            </a:extLst>
          </p:cNvPr>
          <p:cNvSpPr>
            <a:spLocks noGrp="1" noChangeArrowheads="1"/>
          </p:cNvSpPr>
          <p:nvPr>
            <p:ph type="title"/>
          </p:nvPr>
        </p:nvSpPr>
        <p:spPr>
          <a:xfrm>
            <a:off x="609600" y="2700338"/>
            <a:ext cx="6348413" cy="1827212"/>
          </a:xfrm>
        </p:spPr>
        <p:txBody>
          <a:bodyPr/>
          <a:lstStyle/>
          <a:p>
            <a:r>
              <a:rPr lang="en-US" altLang="en-US"/>
              <a:t>Financial Information</a:t>
            </a:r>
          </a:p>
        </p:txBody>
      </p:sp>
      <p:sp>
        <p:nvSpPr>
          <p:cNvPr id="5" name="Text Placeholder 4">
            <a:extLst>
              <a:ext uri="{FF2B5EF4-FFF2-40B4-BE49-F238E27FC236}">
                <a16:creationId xmlns:a16="http://schemas.microsoft.com/office/drawing/2014/main" id="{0D5B27B8-793B-CE0B-6208-217793F99C92}"/>
              </a:ext>
            </a:extLst>
          </p:cNvPr>
          <p:cNvSpPr>
            <a:spLocks noGrp="1"/>
          </p:cNvSpPr>
          <p:nvPr>
            <p:ph type="body" idx="1"/>
          </p:nvPr>
        </p:nvSpPr>
        <p:spPr>
          <a:xfrm>
            <a:off x="609600" y="4527550"/>
            <a:ext cx="6348413" cy="860425"/>
          </a:xfrm>
        </p:spPr>
        <p:txBody>
          <a:bodyPr/>
          <a:lstStyle/>
          <a:p>
            <a:pPr>
              <a:defRPr/>
            </a:pPr>
            <a:endParaRPr lang="en-US"/>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482722E-2925-2D8E-67C6-684D14AA01F3}"/>
              </a:ext>
            </a:extLst>
          </p:cNvPr>
          <p:cNvSpPr>
            <a:spLocks noGrp="1" noChangeArrowheads="1"/>
          </p:cNvSpPr>
          <p:nvPr>
            <p:ph type="title"/>
          </p:nvPr>
        </p:nvSpPr>
        <p:spPr>
          <a:xfrm>
            <a:off x="609600" y="609600"/>
            <a:ext cx="6348413" cy="685800"/>
          </a:xfrm>
        </p:spPr>
        <p:txBody>
          <a:bodyPr/>
          <a:lstStyle/>
          <a:p>
            <a:r>
              <a:rPr lang="en-US" altLang="en-US"/>
              <a:t>Fellowship Essentials</a:t>
            </a:r>
          </a:p>
        </p:txBody>
      </p:sp>
      <p:sp>
        <p:nvSpPr>
          <p:cNvPr id="3" name="Content Placeholder 2">
            <a:extLst>
              <a:ext uri="{FF2B5EF4-FFF2-40B4-BE49-F238E27FC236}">
                <a16:creationId xmlns:a16="http://schemas.microsoft.com/office/drawing/2014/main" id="{3224842F-695F-3BED-396F-4705FC0D01BF}"/>
              </a:ext>
            </a:extLst>
          </p:cNvPr>
          <p:cNvSpPr>
            <a:spLocks noGrp="1"/>
          </p:cNvSpPr>
          <p:nvPr>
            <p:ph idx="1"/>
          </p:nvPr>
        </p:nvSpPr>
        <p:spPr>
          <a:xfrm>
            <a:off x="609600" y="1371600"/>
            <a:ext cx="6348413" cy="4670425"/>
          </a:xfrm>
        </p:spPr>
        <p:txBody>
          <a:bodyPr/>
          <a:lstStyle/>
          <a:p>
            <a:pPr>
              <a:defRPr/>
            </a:pPr>
            <a:r>
              <a:rPr lang="en-US" dirty="0"/>
              <a:t>Stipend: $42,745 effective in September pay</a:t>
            </a:r>
          </a:p>
          <a:p>
            <a:pPr>
              <a:defRPr/>
            </a:pPr>
            <a:r>
              <a:rPr lang="en-US" dirty="0"/>
              <a:t>Tuition and fees (general, clinical, tech)</a:t>
            </a:r>
          </a:p>
          <a:p>
            <a:pPr>
              <a:defRPr/>
            </a:pPr>
            <a:r>
              <a:rPr lang="en-US" dirty="0"/>
              <a:t>Penn Student Health Insurance (PSIP)</a:t>
            </a:r>
          </a:p>
          <a:p>
            <a:pPr marL="457200" lvl="1" indent="0">
              <a:buFont typeface="Wingdings 3" panose="05040102010807070707" pitchFamily="18" charset="2"/>
              <a:buNone/>
              <a:defRPr/>
            </a:pPr>
            <a:r>
              <a:rPr lang="en-US" dirty="0"/>
              <a:t>-   Single coverage only through Aetna</a:t>
            </a:r>
          </a:p>
          <a:p>
            <a:pPr>
              <a:defRPr/>
            </a:pPr>
            <a:r>
              <a:rPr lang="en-US" dirty="0"/>
              <a:t>Optional dental insurance through Penn Dental (PHD Students)</a:t>
            </a:r>
          </a:p>
          <a:p>
            <a:pPr lvl="1">
              <a:buFontTx/>
              <a:buChar char="-"/>
              <a:defRPr/>
            </a:pPr>
            <a:r>
              <a:rPr lang="en-US" dirty="0"/>
              <a:t>Reimbursed via your student account </a:t>
            </a:r>
          </a:p>
          <a:p>
            <a:pPr lvl="1">
              <a:buFontTx/>
              <a:buChar char="-"/>
              <a:defRPr/>
            </a:pPr>
            <a:r>
              <a:rPr lang="en-US" dirty="0"/>
              <a:t>University covers 50% of the cost, BGS covers other 50%</a:t>
            </a:r>
          </a:p>
          <a:p>
            <a:pPr lvl="1">
              <a:buFontTx/>
              <a:buChar char="-"/>
              <a:defRPr/>
            </a:pPr>
            <a:r>
              <a:rPr lang="en-US" i="1" dirty="0"/>
              <a:t>Note: Optional Aetna dental insurance is not covered</a:t>
            </a:r>
          </a:p>
          <a:p>
            <a:pPr>
              <a:defRPr/>
            </a:pPr>
            <a:r>
              <a:rPr lang="en-US" dirty="0"/>
              <a:t>Optional vision insurance (PHD Students)</a:t>
            </a:r>
          </a:p>
          <a:p>
            <a:pPr lvl="1">
              <a:buFontTx/>
              <a:buChar char="-"/>
              <a:defRPr/>
            </a:pPr>
            <a:r>
              <a:rPr lang="en-US" dirty="0"/>
              <a:t>Reimbursed via your student account</a:t>
            </a:r>
          </a:p>
          <a:p>
            <a:pPr marL="0" indent="0">
              <a:buFont typeface="Wingdings 3" panose="05040102010807070707" pitchFamily="18" charset="2"/>
              <a:buNone/>
              <a:defRPr/>
            </a:pPr>
            <a:r>
              <a:rPr lang="en-US" i="1" dirty="0"/>
              <a:t>Refer to the email from Kyle for details on optional dental &amp; vision insurance </a:t>
            </a:r>
          </a:p>
          <a:p>
            <a:pPr marL="0" indent="0">
              <a:buFont typeface="Wingdings 3" panose="05040102010807070707" pitchFamily="18" charset="2"/>
              <a:buNone/>
              <a:defRPr/>
            </a:pP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2070096-F154-F5BD-BA86-E52F759D2699}"/>
              </a:ext>
            </a:extLst>
          </p:cNvPr>
          <p:cNvSpPr>
            <a:spLocks noGrp="1" noChangeArrowheads="1"/>
          </p:cNvSpPr>
          <p:nvPr>
            <p:ph type="title"/>
          </p:nvPr>
        </p:nvSpPr>
        <p:spPr/>
        <p:txBody>
          <a:bodyPr/>
          <a:lstStyle/>
          <a:p>
            <a:r>
              <a:rPr lang="en-US" altLang="en-US"/>
              <a:t>Payroll Dates</a:t>
            </a:r>
          </a:p>
        </p:txBody>
      </p:sp>
      <p:sp>
        <p:nvSpPr>
          <p:cNvPr id="3" name="Content Placeholder 2">
            <a:extLst>
              <a:ext uri="{FF2B5EF4-FFF2-40B4-BE49-F238E27FC236}">
                <a16:creationId xmlns:a16="http://schemas.microsoft.com/office/drawing/2014/main" id="{1CB2AAC3-9E62-D544-CB7C-7054BFD79C45}"/>
              </a:ext>
            </a:extLst>
          </p:cNvPr>
          <p:cNvSpPr>
            <a:spLocks noGrp="1"/>
          </p:cNvSpPr>
          <p:nvPr>
            <p:ph idx="1"/>
          </p:nvPr>
        </p:nvSpPr>
        <p:spPr>
          <a:xfrm>
            <a:off x="609600" y="2160588"/>
            <a:ext cx="6553200" cy="3881437"/>
          </a:xfrm>
        </p:spPr>
        <p:txBody>
          <a:bodyPr/>
          <a:lstStyle/>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Graduate Students are paid monthly on the last business day of each month:  Friday, 8/29/2025; Tuesday, 9/30/2025; Friday, 10/31/2025, etc.</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The first pay will be on </a:t>
            </a:r>
            <a:r>
              <a:rPr lang="en-US" altLang="en-US" u="sng" dirty="0">
                <a:solidFill>
                  <a:schemeClr val="tx1">
                    <a:lumMod val="75000"/>
                    <a:lumOff val="25000"/>
                  </a:schemeClr>
                </a:solidFill>
              </a:rPr>
              <a:t>Friday, August 29, 2025,</a:t>
            </a:r>
            <a:r>
              <a:rPr lang="en-US" altLang="en-US" dirty="0">
                <a:solidFill>
                  <a:schemeClr val="tx1">
                    <a:lumMod val="75000"/>
                    <a:lumOff val="25000"/>
                  </a:schemeClr>
                </a:solidFill>
              </a:rPr>
              <a:t> for most students.</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For eligible students onboarded in time, the first pay will include the relocation award, which is taxed. </a:t>
            </a:r>
            <a:r>
              <a:rPr lang="en-US" altLang="en-US" dirty="0">
                <a:solidFill>
                  <a:schemeClr val="tx1">
                    <a:lumMod val="75000"/>
                    <a:lumOff val="25000"/>
                  </a:schemeClr>
                </a:solidFill>
                <a:sym typeface="Wingdings" panose="05000000000000000000" pitchFamily="2" charset="2"/>
              </a:rPr>
              <a:t></a:t>
            </a:r>
          </a:p>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sym typeface="Wingdings" panose="05000000000000000000" pitchFamily="2" charset="2"/>
              </a:rPr>
              <a:t>Foreign national students not in the U.S. on 8/1/2025 will receive their first pay on Tuesday, September 30, 2025.</a:t>
            </a:r>
            <a:endParaRPr lang="en-US" altLang="en-US" dirty="0">
              <a:solidFill>
                <a:schemeClr val="tx1">
                  <a:lumMod val="75000"/>
                  <a:lumOff val="25000"/>
                </a:schemeClr>
              </a:solidFill>
            </a:endParaRPr>
          </a:p>
          <a:p>
            <a:pPr marL="0" indent="0">
              <a:buFont typeface="Wingdings 3" panose="05040102010807070707" pitchFamily="18" charset="2"/>
              <a:buNone/>
              <a:defRPr/>
            </a:pPr>
            <a:endParaRPr 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B99DE79-5E71-B48A-0C5B-38AA9B6DC992}"/>
              </a:ext>
            </a:extLst>
          </p:cNvPr>
          <p:cNvSpPr>
            <a:spLocks noGrp="1" noChangeArrowheads="1"/>
          </p:cNvSpPr>
          <p:nvPr>
            <p:ph type="title"/>
          </p:nvPr>
        </p:nvSpPr>
        <p:spPr/>
        <p:txBody>
          <a:bodyPr/>
          <a:lstStyle/>
          <a:p>
            <a:r>
              <a:rPr lang="en-US" altLang="en-US"/>
              <a:t>Onboarding for Payroll – Time Sensitive!</a:t>
            </a:r>
          </a:p>
        </p:txBody>
      </p:sp>
      <p:sp>
        <p:nvSpPr>
          <p:cNvPr id="35843" name="Content Placeholder 2">
            <a:extLst>
              <a:ext uri="{FF2B5EF4-FFF2-40B4-BE49-F238E27FC236}">
                <a16:creationId xmlns:a16="http://schemas.microsoft.com/office/drawing/2014/main" id="{90DA34AA-596F-FF5A-43D3-CC5A7248DA39}"/>
              </a:ext>
            </a:extLst>
          </p:cNvPr>
          <p:cNvSpPr>
            <a:spLocks noGrp="1" noChangeArrowheads="1"/>
          </p:cNvSpPr>
          <p:nvPr>
            <p:ph idx="1"/>
          </p:nvPr>
        </p:nvSpPr>
        <p:spPr>
          <a:xfrm>
            <a:off x="609600" y="2160588"/>
            <a:ext cx="6348413" cy="4164012"/>
          </a:xfrm>
        </p:spPr>
        <p:txBody>
          <a:bodyPr/>
          <a:lstStyle/>
          <a:p>
            <a:pPr eaLnBrk="1" hangingPunct="1">
              <a:lnSpc>
                <a:spcPct val="90000"/>
              </a:lnSpc>
              <a:buFont typeface="Symbol" panose="05050102010706020507" pitchFamily="18" charset="2"/>
              <a:buChar char=""/>
            </a:pPr>
            <a:r>
              <a:rPr lang="en-US" altLang="en-US" sz="2400" dirty="0"/>
              <a:t>In-person I-9 Part 2 at </a:t>
            </a:r>
            <a:r>
              <a:rPr lang="en-US" altLang="en-US" sz="2400" dirty="0" err="1"/>
              <a:t>Onboard@Penn</a:t>
            </a:r>
            <a:r>
              <a:rPr lang="en-US" altLang="en-US" sz="2400" dirty="0"/>
              <a:t> with original documents</a:t>
            </a:r>
          </a:p>
          <a:p>
            <a:pPr eaLnBrk="1" hangingPunct="1">
              <a:lnSpc>
                <a:spcPct val="90000"/>
              </a:lnSpc>
              <a:buFont typeface="Symbol" panose="05050102010706020507" pitchFamily="18" charset="2"/>
              <a:buChar char=""/>
            </a:pPr>
            <a:r>
              <a:rPr lang="en-US" altLang="en-US" sz="2400" dirty="0"/>
              <a:t>Direct deposit bank information entered in Workday</a:t>
            </a:r>
          </a:p>
          <a:p>
            <a:pPr lvl="1" eaLnBrk="1" hangingPunct="1">
              <a:lnSpc>
                <a:spcPct val="90000"/>
              </a:lnSpc>
              <a:buFont typeface="Wingdings" panose="05000000000000000000" pitchFamily="2" charset="2"/>
              <a:buChar char="v"/>
            </a:pPr>
            <a:r>
              <a:rPr lang="en-US" altLang="en-US" sz="2000" dirty="0"/>
              <a:t>If you have not already completed this process, please visit </a:t>
            </a:r>
            <a:r>
              <a:rPr lang="en-US" altLang="en-US" sz="2000" dirty="0">
                <a:hlinkClick r:id="rId2"/>
              </a:rPr>
              <a:t>https://www.onboard.upenn.edu/</a:t>
            </a:r>
            <a:r>
              <a:rPr lang="en-US" altLang="en-US" sz="2000" dirty="0"/>
              <a:t> for requirements and to schedule your appointment.</a:t>
            </a:r>
          </a:p>
          <a:p>
            <a:pPr lvl="1" eaLnBrk="1" hangingPunct="1">
              <a:lnSpc>
                <a:spcPct val="90000"/>
              </a:lnSpc>
              <a:buFont typeface="Wingdings" panose="05000000000000000000" pitchFamily="2" charset="2"/>
              <a:buChar char="v"/>
            </a:pPr>
            <a:r>
              <a:rPr lang="en-US" altLang="en-US" sz="2000" dirty="0" err="1"/>
              <a:t>Onboard@Penn</a:t>
            </a:r>
            <a:r>
              <a:rPr lang="en-US" altLang="en-US" sz="2000" dirty="0"/>
              <a:t> is located at 3601 Walnut Street-2nd floor of the Penn Bookstore. </a:t>
            </a:r>
          </a:p>
          <a:p>
            <a:pPr lvl="1" eaLnBrk="1" hangingPunct="1">
              <a:lnSpc>
                <a:spcPct val="90000"/>
              </a:lnSpc>
              <a:buFont typeface="Wingdings" panose="05000000000000000000" pitchFamily="2" charset="2"/>
              <a:buChar char="v"/>
            </a:pPr>
            <a:r>
              <a:rPr lang="en-US" altLang="en-US" sz="2000" u="sng" dirty="0"/>
              <a:t>Essential</a:t>
            </a:r>
            <a:r>
              <a:rPr lang="en-US" altLang="en-US" sz="2000" dirty="0"/>
              <a:t>:  Complete by Thursday, 8/14/2025, at the latest for the August payroll.</a:t>
            </a:r>
          </a:p>
          <a:p>
            <a:endParaRPr lang="en-US" alt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54FE3EB-EC7E-B076-08E9-1EB28D545C7C}"/>
              </a:ext>
            </a:extLst>
          </p:cNvPr>
          <p:cNvSpPr>
            <a:spLocks noGrp="1" noChangeArrowheads="1"/>
          </p:cNvSpPr>
          <p:nvPr>
            <p:ph type="title"/>
          </p:nvPr>
        </p:nvSpPr>
        <p:spPr/>
        <p:txBody>
          <a:bodyPr/>
          <a:lstStyle/>
          <a:p>
            <a:r>
              <a:rPr lang="en-US" altLang="en-US"/>
              <a:t>Workday – What now?</a:t>
            </a:r>
          </a:p>
        </p:txBody>
      </p:sp>
      <p:sp>
        <p:nvSpPr>
          <p:cNvPr id="3" name="Content Placeholder 2">
            <a:extLst>
              <a:ext uri="{FF2B5EF4-FFF2-40B4-BE49-F238E27FC236}">
                <a16:creationId xmlns:a16="http://schemas.microsoft.com/office/drawing/2014/main" id="{9329CA28-4927-0694-192E-3D61DF2EE99E}"/>
              </a:ext>
            </a:extLst>
          </p:cNvPr>
          <p:cNvSpPr>
            <a:spLocks noGrp="1"/>
          </p:cNvSpPr>
          <p:nvPr>
            <p:ph idx="1"/>
          </p:nvPr>
        </p:nvSpPr>
        <p:spPr>
          <a:xfrm>
            <a:off x="630238" y="1293813"/>
            <a:ext cx="6348412" cy="4954587"/>
          </a:xfrm>
        </p:spPr>
        <p:txBody>
          <a:bodyPr/>
          <a:lstStyle/>
          <a:p>
            <a:pPr eaLnBrk="1" hangingPunct="1">
              <a:defRPr/>
            </a:pPr>
            <a:r>
              <a:rPr lang="en-US" altLang="en-US" dirty="0">
                <a:solidFill>
                  <a:srgbClr val="FF0000"/>
                </a:solidFill>
              </a:rPr>
              <a:t>**Important!**  </a:t>
            </a:r>
            <a:r>
              <a:rPr lang="en-US" altLang="en-US" dirty="0"/>
              <a:t>Viewing the details of your pay -- Workday Tip Sheet “</a:t>
            </a:r>
            <a:r>
              <a:rPr lang="en-US" altLang="en-US" b="1" dirty="0"/>
              <a:t>Self Service: Understanding Your </a:t>
            </a:r>
            <a:r>
              <a:rPr lang="en-US" altLang="en-US" b="1" dirty="0" err="1"/>
              <a:t>Payslip</a:t>
            </a:r>
            <a:r>
              <a:rPr lang="en-US" altLang="en-US" b="1" dirty="0"/>
              <a:t>.</a:t>
            </a:r>
            <a:r>
              <a:rPr lang="en-US" altLang="en-US" dirty="0"/>
              <a:t>” (</a:t>
            </a:r>
            <a:r>
              <a:rPr lang="en-US" altLang="en-US" dirty="0">
                <a:solidFill>
                  <a:schemeClr val="tx1">
                    <a:lumMod val="75000"/>
                    <a:lumOff val="25000"/>
                  </a:schemeClr>
                </a:solidFill>
              </a:rPr>
              <a:t>Before reaching out with any questions regarding your stipend, please check your </a:t>
            </a:r>
            <a:r>
              <a:rPr lang="en-US" altLang="en-US" dirty="0" err="1">
                <a:solidFill>
                  <a:schemeClr val="tx1">
                    <a:lumMod val="75000"/>
                    <a:lumOff val="25000"/>
                  </a:schemeClr>
                </a:solidFill>
              </a:rPr>
              <a:t>payslip</a:t>
            </a:r>
            <a:r>
              <a:rPr lang="en-US" altLang="en-US" dirty="0">
                <a:solidFill>
                  <a:schemeClr val="tx1">
                    <a:lumMod val="75000"/>
                    <a:lumOff val="25000"/>
                  </a:schemeClr>
                </a:solidFill>
              </a:rPr>
              <a:t>.) </a:t>
            </a:r>
            <a:endParaRPr lang="en-US" altLang="en-US" dirty="0"/>
          </a:p>
          <a:p>
            <a:pPr eaLnBrk="1" hangingPunct="1">
              <a:defRPr/>
            </a:pPr>
            <a:r>
              <a:rPr lang="en-US" altLang="en-US" dirty="0">
                <a:solidFill>
                  <a:schemeClr val="tx1"/>
                </a:solidFill>
              </a:rPr>
              <a:t>Updating your contact &amp; personal information -- Workday Tip Sheet “</a:t>
            </a:r>
            <a:r>
              <a:rPr lang="en-US" altLang="en-US" b="1" dirty="0">
                <a:solidFill>
                  <a:schemeClr val="tx1"/>
                </a:solidFill>
              </a:rPr>
              <a:t>Self Service: Modify Your Personal Information</a:t>
            </a:r>
            <a:r>
              <a:rPr lang="en-US" altLang="en-US" dirty="0">
                <a:solidFill>
                  <a:schemeClr val="tx1"/>
                </a:solidFill>
              </a:rPr>
              <a:t>”</a:t>
            </a:r>
          </a:p>
          <a:p>
            <a:pPr eaLnBrk="1" hangingPunct="1">
              <a:defRPr/>
            </a:pPr>
            <a:r>
              <a:rPr lang="en-US" altLang="en-US" dirty="0"/>
              <a:t>Setting up/changing your bank account(s) for direct deposit -- Workday Tip Sheet “</a:t>
            </a:r>
            <a:r>
              <a:rPr lang="en-US" altLang="en-US" b="1" dirty="0"/>
              <a:t>Self Service: Manage Pay Elections</a:t>
            </a:r>
            <a:r>
              <a:rPr lang="en-US" altLang="en-US" dirty="0"/>
              <a:t>”</a:t>
            </a:r>
            <a:endParaRPr lang="en-US" altLang="en-US" sz="2000" i="1" dirty="0">
              <a:sym typeface="Wingdings" panose="05000000000000000000" pitchFamily="2" charset="2"/>
            </a:endParaRPr>
          </a:p>
          <a:p>
            <a:pPr eaLnBrk="1" hangingPunct="1">
              <a:defRPr/>
            </a:pPr>
            <a:r>
              <a:rPr lang="en-US" altLang="en-US" dirty="0" err="1">
                <a:hlinkClick r:id="rId2"/>
              </a:rPr>
              <a:t>Workday@Penn</a:t>
            </a:r>
            <a:r>
              <a:rPr lang="en-US" altLang="en-US" dirty="0"/>
              <a:t> </a:t>
            </a:r>
            <a:r>
              <a:rPr lang="en-US" altLang="en-US" dirty="0">
                <a:sym typeface="Wingdings" panose="05000000000000000000" pitchFamily="2" charset="2"/>
              </a:rPr>
              <a:t> easiest way to get to Workday is to Google “Workday at Penn”</a:t>
            </a:r>
          </a:p>
          <a:p>
            <a:pPr eaLnBrk="1" hangingPunct="1">
              <a:defRPr/>
            </a:pPr>
            <a:r>
              <a:rPr lang="en-US" altLang="en-US" dirty="0">
                <a:sym typeface="Wingdings" panose="05000000000000000000" pitchFamily="2" charset="2"/>
              </a:rPr>
              <a:t>Questions?  The “Solution Center” is the Workday </a:t>
            </a:r>
            <a:r>
              <a:rPr lang="en-US" altLang="en-US" dirty="0" err="1">
                <a:sym typeface="Wingdings" panose="05000000000000000000" pitchFamily="2" charset="2"/>
              </a:rPr>
              <a:t>HelpDesk</a:t>
            </a:r>
            <a:r>
              <a:rPr lang="en-US" altLang="en-US" dirty="0">
                <a:sym typeface="Wingdings" panose="05000000000000000000" pitchFamily="2" charset="2"/>
              </a:rPr>
              <a:t>:  </a:t>
            </a:r>
            <a:r>
              <a:rPr lang="en-US" dirty="0">
                <a:hlinkClick r:id="rId3"/>
              </a:rPr>
              <a:t>Solution Center at Penn Service Portal (freshdesk.com)</a:t>
            </a:r>
            <a:endParaRPr lang="en-US" altLang="en-US" dirty="0"/>
          </a:p>
          <a:p>
            <a:pPr>
              <a:defRPr/>
            </a:pPr>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9D12FC0-69E2-ADDB-D03C-7E24742147D5}"/>
              </a:ext>
            </a:extLst>
          </p:cNvPr>
          <p:cNvSpPr>
            <a:spLocks noGrp="1" noChangeArrowheads="1"/>
          </p:cNvSpPr>
          <p:nvPr>
            <p:ph type="title"/>
          </p:nvPr>
        </p:nvSpPr>
        <p:spPr/>
        <p:txBody>
          <a:bodyPr/>
          <a:lstStyle/>
          <a:p>
            <a:r>
              <a:rPr lang="en-US" altLang="en-US"/>
              <a:t>Taxes</a:t>
            </a:r>
          </a:p>
        </p:txBody>
      </p:sp>
      <p:sp>
        <p:nvSpPr>
          <p:cNvPr id="3" name="Content Placeholder 2">
            <a:extLst>
              <a:ext uri="{FF2B5EF4-FFF2-40B4-BE49-F238E27FC236}">
                <a16:creationId xmlns:a16="http://schemas.microsoft.com/office/drawing/2014/main" id="{55CEB1FA-75A9-0790-3087-A5CF95E7DCAA}"/>
              </a:ext>
            </a:extLst>
          </p:cNvPr>
          <p:cNvSpPr>
            <a:spLocks noGrp="1"/>
          </p:cNvSpPr>
          <p:nvPr>
            <p:ph idx="1"/>
          </p:nvPr>
        </p:nvSpPr>
        <p:spPr>
          <a:xfrm>
            <a:off x="609600" y="1219200"/>
            <a:ext cx="6348413" cy="5181600"/>
          </a:xfrm>
        </p:spPr>
        <p:txBody>
          <a:bodyPr/>
          <a:lstStyle/>
          <a:p>
            <a:pPr eaLnBrk="1" fontAlgn="auto" hangingPunct="1">
              <a:spcAft>
                <a:spcPts val="0"/>
              </a:spcAft>
              <a:buClr>
                <a:schemeClr val="accent1">
                  <a:lumMod val="75000"/>
                </a:schemeClr>
              </a:buClr>
              <a:buFont typeface="Symbol" panose="05050102010706020507" pitchFamily="18" charset="2"/>
              <a:buChar char=""/>
              <a:defRPr/>
            </a:pPr>
            <a:r>
              <a:rPr lang="en-US" sz="1600" dirty="0"/>
              <a:t>University of Pennsylvania employees (e.g., BGS Finance Team) are not authorized to provide personal tax advice.  Please consult with a qualified tax specialist or the IRS </a:t>
            </a:r>
            <a:r>
              <a:rPr lang="en-US" altLang="en-US" sz="1600" dirty="0">
                <a:solidFill>
                  <a:schemeClr val="tx1">
                    <a:lumMod val="75000"/>
                    <a:lumOff val="25000"/>
                  </a:schemeClr>
                </a:solidFill>
                <a:hlinkClick r:id="rId2"/>
              </a:rPr>
              <a:t>www.irs.gov</a:t>
            </a:r>
            <a:r>
              <a:rPr lang="en-US" sz="1600" dirty="0"/>
              <a:t>.</a:t>
            </a:r>
          </a:p>
          <a:p>
            <a:pPr eaLnBrk="1" fontAlgn="auto" hangingPunct="1">
              <a:spcAft>
                <a:spcPts val="0"/>
              </a:spcAft>
              <a:buClr>
                <a:schemeClr val="accent1">
                  <a:lumMod val="75000"/>
                </a:schemeClr>
              </a:buClr>
              <a:buFont typeface="Symbol" panose="05050102010706020507" pitchFamily="18" charset="2"/>
              <a:buChar char=""/>
              <a:defRPr/>
            </a:pPr>
            <a:r>
              <a:rPr lang="en-US" altLang="en-US" sz="1600" dirty="0">
                <a:solidFill>
                  <a:schemeClr val="tx1">
                    <a:lumMod val="75000"/>
                    <a:lumOff val="25000"/>
                  </a:schemeClr>
                </a:solidFill>
              </a:rPr>
              <a:t>Other tax resources:</a:t>
            </a:r>
          </a:p>
          <a:p>
            <a:pPr lvl="1" eaLnBrk="1" fontAlgn="auto" hangingPunct="1">
              <a:spcAft>
                <a:spcPts val="0"/>
              </a:spcAft>
              <a:buClr>
                <a:schemeClr val="accent1">
                  <a:lumMod val="75000"/>
                </a:schemeClr>
              </a:buClr>
              <a:buFont typeface="Symbol" panose="05050102010706020507" pitchFamily="18" charset="2"/>
              <a:buChar char=""/>
              <a:defRPr/>
            </a:pPr>
            <a:r>
              <a:rPr lang="en-US" altLang="en-US" dirty="0">
                <a:solidFill>
                  <a:schemeClr val="tx1">
                    <a:lumMod val="75000"/>
                    <a:lumOff val="25000"/>
                  </a:schemeClr>
                </a:solidFill>
              </a:rPr>
              <a:t>Penn’s “</a:t>
            </a:r>
            <a:r>
              <a:rPr lang="en-US" altLang="en-US" b="1" dirty="0">
                <a:solidFill>
                  <a:schemeClr val="tx1">
                    <a:lumMod val="75000"/>
                    <a:lumOff val="25000"/>
                  </a:schemeClr>
                </a:solidFill>
              </a:rPr>
              <a:t>Guide to Graduate Student Appointments</a:t>
            </a:r>
            <a:r>
              <a:rPr lang="en-US" altLang="en-US" dirty="0">
                <a:solidFill>
                  <a:schemeClr val="tx1">
                    <a:lumMod val="75000"/>
                    <a:lumOff val="25000"/>
                  </a:schemeClr>
                </a:solidFill>
              </a:rPr>
              <a:t>” -- During their time in BGS, students will have different jobs depending upon their program year, mentor support, training grant appointments, T.A. activities, etc.  The Guide outlines the tax implications of the different jobs.  During their first two years, most students are “Educational Fellowship Recipients.”</a:t>
            </a:r>
          </a:p>
          <a:p>
            <a:pPr lvl="1" eaLnBrk="1" fontAlgn="auto" hangingPunct="1">
              <a:spcAft>
                <a:spcPts val="0"/>
              </a:spcAft>
              <a:buClr>
                <a:schemeClr val="accent1">
                  <a:lumMod val="75000"/>
                </a:schemeClr>
              </a:buClr>
              <a:buFont typeface="Symbol" panose="05050102010706020507" pitchFamily="18" charset="2"/>
              <a:buChar char=""/>
              <a:defRPr/>
            </a:pPr>
            <a:r>
              <a:rPr lang="en-US" altLang="en-US" b="1" dirty="0">
                <a:solidFill>
                  <a:schemeClr val="tx1">
                    <a:lumMod val="75000"/>
                    <a:lumOff val="25000"/>
                  </a:schemeClr>
                </a:solidFill>
              </a:rPr>
              <a:t>Penn’s Division of Finance </a:t>
            </a:r>
            <a:r>
              <a:rPr lang="en-US" altLang="en-US" dirty="0">
                <a:solidFill>
                  <a:schemeClr val="tx1">
                    <a:lumMod val="75000"/>
                    <a:lumOff val="25000"/>
                  </a:schemeClr>
                </a:solidFill>
              </a:rPr>
              <a:t>– Payroll &amp; tax information: </a:t>
            </a:r>
            <a:r>
              <a:rPr lang="en-US" altLang="en-US" dirty="0">
                <a:solidFill>
                  <a:schemeClr val="tx1">
                    <a:lumMod val="75000"/>
                    <a:lumOff val="25000"/>
                  </a:schemeClr>
                </a:solidFill>
                <a:hlinkClick r:id="rId3"/>
              </a:rPr>
              <a:t>https://www.finance.upenn.edu/payroll-taxes/individual-tax-rates-and-forms/tax-rates/</a:t>
            </a:r>
            <a:r>
              <a:rPr lang="en-US" altLang="en-US" dirty="0">
                <a:solidFill>
                  <a:schemeClr val="tx1">
                    <a:lumMod val="75000"/>
                    <a:lumOff val="25000"/>
                  </a:schemeClr>
                </a:solidFill>
              </a:rPr>
              <a:t> </a:t>
            </a:r>
          </a:p>
          <a:p>
            <a:pPr eaLnBrk="1" fontAlgn="auto" hangingPunct="1">
              <a:spcAft>
                <a:spcPts val="0"/>
              </a:spcAft>
              <a:buClr>
                <a:schemeClr val="accent1">
                  <a:lumMod val="75000"/>
                </a:schemeClr>
              </a:buClr>
              <a:buFont typeface="Symbol" panose="05050102010706020507" pitchFamily="18" charset="2"/>
              <a:buChar char=""/>
              <a:defRPr/>
            </a:pPr>
            <a:r>
              <a:rPr lang="en-US" altLang="en-US" sz="1600" dirty="0">
                <a:solidFill>
                  <a:schemeClr val="tx1">
                    <a:lumMod val="75000"/>
                    <a:lumOff val="25000"/>
                  </a:schemeClr>
                </a:solidFill>
              </a:rPr>
              <a:t>Foreign national students are subject to different tax rules based on their country of citizenship. </a:t>
            </a:r>
          </a:p>
          <a:p>
            <a:pPr eaLnBrk="1" fontAlgn="auto" hangingPunct="1">
              <a:spcAft>
                <a:spcPts val="0"/>
              </a:spcAft>
              <a:buClr>
                <a:schemeClr val="accent1">
                  <a:lumMod val="75000"/>
                </a:schemeClr>
              </a:buClr>
              <a:buFont typeface="Symbol" panose="05050102010706020507" pitchFamily="18" charset="2"/>
              <a:buChar char=""/>
              <a:defRPr/>
            </a:pPr>
            <a:r>
              <a:rPr lang="en-US" altLang="en-US" sz="1600" dirty="0"/>
              <a:t>Questions?  Contact the HCM Solution Center: (</a:t>
            </a:r>
            <a:r>
              <a:rPr lang="en-US" altLang="en-US" sz="1600" dirty="0">
                <a:hlinkClick r:id="rId4"/>
              </a:rPr>
              <a:t>HCMsolutioncenter@upenn.edu</a:t>
            </a:r>
            <a:r>
              <a:rPr lang="en-US" altLang="en-US" sz="1600" dirty="0"/>
              <a:t>) </a:t>
            </a:r>
          </a:p>
          <a:p>
            <a:pPr>
              <a:defRPr/>
            </a:pPr>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85B4335-BE9E-4704-A19F-C2366264EF6F}"/>
              </a:ext>
            </a:extLst>
          </p:cNvPr>
          <p:cNvSpPr>
            <a:spLocks noGrp="1" noChangeArrowheads="1"/>
          </p:cNvSpPr>
          <p:nvPr>
            <p:ph type="title"/>
          </p:nvPr>
        </p:nvSpPr>
        <p:spPr>
          <a:xfrm>
            <a:off x="609600" y="609600"/>
            <a:ext cx="6934200" cy="762000"/>
          </a:xfrm>
        </p:spPr>
        <p:txBody>
          <a:bodyPr/>
          <a:lstStyle/>
          <a:p>
            <a:r>
              <a:rPr lang="en-US" altLang="en-US"/>
              <a:t>Preview: Future Financial Fun!</a:t>
            </a:r>
          </a:p>
        </p:txBody>
      </p:sp>
      <p:sp>
        <p:nvSpPr>
          <p:cNvPr id="3" name="Content Placeholder 2">
            <a:extLst>
              <a:ext uri="{FF2B5EF4-FFF2-40B4-BE49-F238E27FC236}">
                <a16:creationId xmlns:a16="http://schemas.microsoft.com/office/drawing/2014/main" id="{96685C7F-EB41-344E-F334-54249676D232}"/>
              </a:ext>
            </a:extLst>
          </p:cNvPr>
          <p:cNvSpPr>
            <a:spLocks noGrp="1"/>
          </p:cNvSpPr>
          <p:nvPr>
            <p:ph idx="1"/>
          </p:nvPr>
        </p:nvSpPr>
        <p:spPr>
          <a:xfrm>
            <a:off x="533400" y="1346200"/>
            <a:ext cx="6858000" cy="4978400"/>
          </a:xfrm>
        </p:spPr>
        <p:txBody>
          <a:bodyPr/>
          <a:lstStyle/>
          <a:p>
            <a:pPr eaLnBrk="1" fontAlgn="auto" hangingPunct="1">
              <a:spcAft>
                <a:spcPts val="0"/>
              </a:spcAft>
              <a:buClr>
                <a:schemeClr val="accent1">
                  <a:lumMod val="75000"/>
                </a:schemeClr>
              </a:buClr>
              <a:buFont typeface="Wingdings 3" charset="2"/>
              <a:buChar char=""/>
              <a:defRPr/>
            </a:pPr>
            <a:r>
              <a:rPr lang="en-US" altLang="en-US" dirty="0">
                <a:solidFill>
                  <a:schemeClr val="tx1">
                    <a:lumMod val="75000"/>
                    <a:lumOff val="25000"/>
                  </a:schemeClr>
                </a:solidFill>
              </a:rPr>
              <a:t>BGS provides </a:t>
            </a:r>
            <a:r>
              <a:rPr lang="en-US" sz="2000" dirty="0"/>
              <a:t>$1,000 max per fiscal year (July 1 – June 30) for scientific conferences for those who will be presenting (papers or posters).</a:t>
            </a:r>
          </a:p>
          <a:p>
            <a:pPr eaLnBrk="1" fontAlgn="auto" hangingPunct="1">
              <a:spcAft>
                <a:spcPts val="0"/>
              </a:spcAft>
              <a:buClr>
                <a:schemeClr val="accent1">
                  <a:lumMod val="75000"/>
                </a:schemeClr>
              </a:buClr>
              <a:buFont typeface="Wingdings 3" charset="2"/>
              <a:buChar char=""/>
              <a:defRPr/>
            </a:pPr>
            <a:r>
              <a:rPr lang="en-US" altLang="en-US" sz="2000" dirty="0">
                <a:solidFill>
                  <a:schemeClr val="tx1">
                    <a:lumMod val="75000"/>
                    <a:lumOff val="25000"/>
                  </a:schemeClr>
                </a:solidFill>
              </a:rPr>
              <a:t>For pre-approved travel, students who incur </a:t>
            </a:r>
            <a:r>
              <a:rPr lang="en-US" sz="2000" dirty="0"/>
              <a:t>allowable/approved out of pocket expenses, will submit an expense report in Concur for reimbursement.</a:t>
            </a:r>
          </a:p>
          <a:p>
            <a:pPr eaLnBrk="1" fontAlgn="auto" hangingPunct="1">
              <a:spcAft>
                <a:spcPts val="0"/>
              </a:spcAft>
              <a:buClr>
                <a:schemeClr val="accent1">
                  <a:lumMod val="75000"/>
                </a:schemeClr>
              </a:buClr>
              <a:buFont typeface="Wingdings 3" charset="2"/>
              <a:buChar char=""/>
              <a:defRPr/>
            </a:pPr>
            <a:r>
              <a:rPr lang="en-US" altLang="en-US" sz="2000" b="1" dirty="0">
                <a:solidFill>
                  <a:schemeClr val="tx1">
                    <a:lumMod val="75000"/>
                    <a:lumOff val="25000"/>
                  </a:schemeClr>
                </a:solidFill>
              </a:rPr>
              <a:t>Many</a:t>
            </a:r>
            <a:r>
              <a:rPr lang="en-US" altLang="en-US" sz="2000" dirty="0">
                <a:solidFill>
                  <a:schemeClr val="tx1">
                    <a:lumMod val="75000"/>
                    <a:lumOff val="25000"/>
                  </a:schemeClr>
                </a:solidFill>
              </a:rPr>
              <a:t> rules apply!</a:t>
            </a:r>
          </a:p>
          <a:p>
            <a:pPr eaLnBrk="1" fontAlgn="auto" hangingPunct="1">
              <a:spcAft>
                <a:spcPts val="0"/>
              </a:spcAft>
              <a:buClr>
                <a:schemeClr val="accent1">
                  <a:lumMod val="75000"/>
                </a:schemeClr>
              </a:buClr>
              <a:buFont typeface="Wingdings 3" charset="2"/>
              <a:buChar char=""/>
              <a:defRPr/>
            </a:pPr>
            <a:r>
              <a:rPr lang="en-US" altLang="en-US" sz="2000" dirty="0">
                <a:solidFill>
                  <a:schemeClr val="tx1">
                    <a:lumMod val="75000"/>
                    <a:lumOff val="25000"/>
                  </a:schemeClr>
                </a:solidFill>
              </a:rPr>
              <a:t>Details &amp; resources:</a:t>
            </a:r>
          </a:p>
          <a:p>
            <a:pPr marL="400050" lvl="1" indent="0" eaLnBrk="1" fontAlgn="auto" hangingPunct="1">
              <a:spcAft>
                <a:spcPts val="0"/>
              </a:spcAft>
              <a:buClr>
                <a:schemeClr val="accent1">
                  <a:lumMod val="75000"/>
                </a:schemeClr>
              </a:buClr>
              <a:buFont typeface="Wingdings 3" panose="05040102010807070707" pitchFamily="18" charset="2"/>
              <a:buNone/>
              <a:defRPr/>
            </a:pPr>
            <a:r>
              <a:rPr lang="en-US" sz="1700" dirty="0">
                <a:hlinkClick r:id="rId2"/>
              </a:rPr>
              <a:t>https://www.med.upenn.edu/bgs/student-funding.html</a:t>
            </a:r>
            <a:endParaRPr lang="en-US" sz="1800" dirty="0"/>
          </a:p>
          <a:p>
            <a:pPr marL="400050" lvl="1" indent="0" eaLnBrk="1" fontAlgn="auto" hangingPunct="1">
              <a:spcAft>
                <a:spcPts val="0"/>
              </a:spcAft>
              <a:buClr>
                <a:schemeClr val="accent1">
                  <a:lumMod val="75000"/>
                </a:schemeClr>
              </a:buClr>
              <a:buFont typeface="Wingdings 3" panose="05040102010807070707" pitchFamily="18" charset="2"/>
              <a:buNone/>
              <a:defRPr/>
            </a:pPr>
            <a:r>
              <a:rPr lang="en-US" sz="1800" dirty="0">
                <a:hlinkClick r:id="rId3"/>
              </a:rPr>
              <a:t>https://benhelps.upenn.edu/support/solutions/articles/15000043222-create-an-expense-report-students</a:t>
            </a:r>
            <a:endParaRPr lang="en-US" sz="1800" dirty="0"/>
          </a:p>
          <a:p>
            <a:pPr marL="457200" lvl="1" indent="0">
              <a:buFont typeface="Wingdings 3" panose="05040102010807070707" pitchFamily="18" charset="2"/>
              <a:buNone/>
              <a:defRPr/>
            </a:pPr>
            <a:r>
              <a:rPr lang="en-US" sz="1800" dirty="0">
                <a:hlinkClick r:id="rId4"/>
              </a:rPr>
              <a:t>https://www.finance.upenn.edu/policy/2364-travel-and-entertainment-non-reimbursable-items/</a:t>
            </a:r>
            <a:endParaRPr lang="en-US" sz="1800" dirty="0"/>
          </a:p>
          <a:p>
            <a:pPr>
              <a:defRPr/>
            </a:pP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5DC212A-ECA7-96A2-137D-8F3A3936B87C}"/>
              </a:ext>
            </a:extLst>
          </p:cNvPr>
          <p:cNvSpPr>
            <a:spLocks noGrp="1" noChangeArrowheads="1"/>
          </p:cNvSpPr>
          <p:nvPr>
            <p:ph type="title"/>
          </p:nvPr>
        </p:nvSpPr>
        <p:spPr>
          <a:xfrm>
            <a:off x="609600" y="533400"/>
            <a:ext cx="6348413" cy="762000"/>
          </a:xfrm>
        </p:spPr>
        <p:txBody>
          <a:bodyPr/>
          <a:lstStyle/>
          <a:p>
            <a:r>
              <a:rPr lang="en-US" altLang="en-US" sz="4000"/>
              <a:t>BGS Academic Office</a:t>
            </a:r>
          </a:p>
        </p:txBody>
      </p:sp>
      <p:sp>
        <p:nvSpPr>
          <p:cNvPr id="9219" name="Content Placeholder 2">
            <a:extLst>
              <a:ext uri="{FF2B5EF4-FFF2-40B4-BE49-F238E27FC236}">
                <a16:creationId xmlns:a16="http://schemas.microsoft.com/office/drawing/2014/main" id="{1439988E-949E-C5BE-C9C3-EE9F8C48960A}"/>
              </a:ext>
            </a:extLst>
          </p:cNvPr>
          <p:cNvSpPr>
            <a:spLocks noGrp="1" noChangeArrowheads="1"/>
          </p:cNvSpPr>
          <p:nvPr>
            <p:ph idx="1"/>
          </p:nvPr>
        </p:nvSpPr>
        <p:spPr>
          <a:xfrm>
            <a:off x="609600" y="1143000"/>
            <a:ext cx="6348413" cy="5029200"/>
          </a:xfrm>
        </p:spPr>
        <p:txBody>
          <a:bodyPr/>
          <a:lstStyle/>
          <a:p>
            <a:pPr marL="0" indent="0">
              <a:buFont typeface="Wingdings 3" panose="05040102010807070707" pitchFamily="18" charset="2"/>
              <a:buNone/>
            </a:pPr>
            <a:endParaRPr lang="en-US" altLang="en-US" sz="2400" dirty="0"/>
          </a:p>
          <a:p>
            <a:pPr marL="0" indent="0">
              <a:buFont typeface="Wingdings 3" panose="05040102010807070707" pitchFamily="18" charset="2"/>
              <a:buNone/>
            </a:pPr>
            <a:r>
              <a:rPr lang="en-US" altLang="en-US" sz="2400" dirty="0"/>
              <a:t>The central BGS office is right next door! </a:t>
            </a:r>
            <a:r>
              <a:rPr lang="en-US" altLang="en-US" sz="2000" dirty="0"/>
              <a:t>Room 160 BRB</a:t>
            </a:r>
          </a:p>
          <a:p>
            <a:pPr lvl="1"/>
            <a:r>
              <a:rPr lang="en-US" altLang="en-US" sz="1800" dirty="0">
                <a:solidFill>
                  <a:srgbClr val="0070C0"/>
                </a:solidFill>
              </a:rPr>
              <a:t>Judy Jackson</a:t>
            </a:r>
            <a:r>
              <a:rPr lang="en-US" altLang="en-US" sz="1800" dirty="0"/>
              <a:t>, Administrative Director</a:t>
            </a:r>
          </a:p>
          <a:p>
            <a:pPr lvl="1"/>
            <a:r>
              <a:rPr lang="en-US" altLang="en-US" sz="1800" dirty="0">
                <a:solidFill>
                  <a:srgbClr val="0070C0"/>
                </a:solidFill>
              </a:rPr>
              <a:t>Kyle Brown</a:t>
            </a:r>
            <a:r>
              <a:rPr lang="en-US" altLang="en-US" sz="1800" dirty="0"/>
              <a:t>, Registrar</a:t>
            </a:r>
          </a:p>
          <a:p>
            <a:pPr lvl="1"/>
            <a:r>
              <a:rPr lang="en-US" altLang="en-US" sz="1800" dirty="0">
                <a:solidFill>
                  <a:srgbClr val="0070C0"/>
                </a:solidFill>
              </a:rPr>
              <a:t>Colleen Dunn</a:t>
            </a:r>
            <a:r>
              <a:rPr lang="en-US" altLang="en-US" sz="1800" dirty="0"/>
              <a:t>, Curriculum Coordinator</a:t>
            </a:r>
          </a:p>
          <a:p>
            <a:pPr lvl="1"/>
            <a:r>
              <a:rPr lang="en-US" altLang="en-US" sz="1800" dirty="0">
                <a:solidFill>
                  <a:srgbClr val="0070C0"/>
                </a:solidFill>
              </a:rPr>
              <a:t>Candace Cain</a:t>
            </a:r>
            <a:r>
              <a:rPr lang="en-US" altLang="en-US" sz="1800" dirty="0"/>
              <a:t>, Career Development Coordinator</a:t>
            </a:r>
          </a:p>
          <a:p>
            <a:pPr lvl="1"/>
            <a:r>
              <a:rPr lang="en-US" altLang="en-US" sz="1800" dirty="0">
                <a:solidFill>
                  <a:srgbClr val="0070C0"/>
                </a:solidFill>
              </a:rPr>
              <a:t>Catlin Herb</a:t>
            </a:r>
            <a:r>
              <a:rPr lang="en-US" altLang="en-US" sz="1800" dirty="0"/>
              <a:t>, Admissions Coordinator</a:t>
            </a:r>
          </a:p>
          <a:p>
            <a:pPr lvl="1"/>
            <a:r>
              <a:rPr lang="en-US" altLang="en-US" sz="1800" dirty="0">
                <a:solidFill>
                  <a:srgbClr val="0070C0"/>
                </a:solidFill>
              </a:rPr>
              <a:t>Gabby Ostapovich</a:t>
            </a:r>
            <a:r>
              <a:rPr lang="en-US" altLang="en-US" sz="1800" dirty="0"/>
              <a:t>, Training Grants Assoc Dir</a:t>
            </a:r>
          </a:p>
          <a:p>
            <a:pPr marL="0" indent="0">
              <a:buFont typeface="Wingdings 3" panose="05040102010807070707" pitchFamily="18" charset="2"/>
              <a:buNone/>
            </a:pPr>
            <a:endParaRPr lang="en-US" altLang="en-U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EF99-292E-228C-2F17-25C79A901B79}"/>
              </a:ext>
            </a:extLst>
          </p:cNvPr>
          <p:cNvSpPr>
            <a:spLocks noGrp="1"/>
          </p:cNvSpPr>
          <p:nvPr>
            <p:ph type="title"/>
          </p:nvPr>
        </p:nvSpPr>
        <p:spPr/>
        <p:txBody>
          <a:bodyPr>
            <a:normAutofit fontScale="90000"/>
          </a:bodyPr>
          <a:lstStyle/>
          <a:p>
            <a:pPr>
              <a:defRPr/>
            </a:pPr>
            <a:r>
              <a:rPr lang="en-US" altLang="en-US" dirty="0">
                <a:solidFill>
                  <a:schemeClr val="accent1">
                    <a:lumMod val="75000"/>
                  </a:schemeClr>
                </a:solidFill>
              </a:rPr>
              <a:t>For Workday Issues, Tax Questions, or General Questions:</a:t>
            </a:r>
            <a:endParaRPr lang="en-US" dirty="0"/>
          </a:p>
        </p:txBody>
      </p:sp>
      <p:sp>
        <p:nvSpPr>
          <p:cNvPr id="3" name="Content Placeholder 2">
            <a:extLst>
              <a:ext uri="{FF2B5EF4-FFF2-40B4-BE49-F238E27FC236}">
                <a16:creationId xmlns:a16="http://schemas.microsoft.com/office/drawing/2014/main" id="{8A7C1211-6F2A-3898-3276-F0359A04B3B4}"/>
              </a:ext>
            </a:extLst>
          </p:cNvPr>
          <p:cNvSpPr>
            <a:spLocks noGrp="1"/>
          </p:cNvSpPr>
          <p:nvPr>
            <p:ph idx="1"/>
          </p:nvPr>
        </p:nvSpPr>
        <p:spPr>
          <a:xfrm>
            <a:off x="609600" y="2160588"/>
            <a:ext cx="6705600" cy="3881437"/>
          </a:xfrm>
        </p:spPr>
        <p:txBody>
          <a:bodyPr/>
          <a:lstStyle/>
          <a:p>
            <a:pPr eaLnBrk="1" hangingPunct="1">
              <a:defRPr/>
            </a:pPr>
            <a:r>
              <a:rPr lang="en-US" altLang="en-US" sz="2800" dirty="0"/>
              <a:t>Contact the HCM Solution Center</a:t>
            </a:r>
          </a:p>
          <a:p>
            <a:pPr eaLnBrk="1" hangingPunct="1">
              <a:defRPr/>
            </a:pPr>
            <a:r>
              <a:rPr lang="en-US" altLang="en-US" sz="2800" dirty="0"/>
              <a:t>EMAIL: </a:t>
            </a:r>
            <a:r>
              <a:rPr lang="en-US" altLang="en-US" sz="2800" dirty="0">
                <a:hlinkClick r:id="rId2"/>
              </a:rPr>
              <a:t>hcmsolutioncenter@upenn.edu</a:t>
            </a:r>
            <a:endParaRPr lang="en-US" altLang="en-US" sz="2800" dirty="0"/>
          </a:p>
          <a:p>
            <a:pPr eaLnBrk="1" hangingPunct="1">
              <a:defRPr/>
            </a:pPr>
            <a:r>
              <a:rPr lang="en-US" altLang="en-US" sz="2800" dirty="0"/>
              <a:t>PHONE: 215-898-7372</a:t>
            </a:r>
          </a:p>
          <a:p>
            <a:pPr marL="0" indent="0" eaLnBrk="1" hangingPunct="1">
              <a:buFont typeface="Wingdings 3" panose="05040102010807070707" pitchFamily="18" charset="2"/>
              <a:buNone/>
              <a:defRPr/>
            </a:pPr>
            <a:endParaRPr lang="en-US" altLang="en-US" sz="1400" dirty="0"/>
          </a:p>
          <a:p>
            <a:pPr eaLnBrk="1" hangingPunct="1">
              <a:buFont typeface="Wingdings" panose="05000000000000000000" pitchFamily="2" charset="2"/>
              <a:buChar char="v"/>
              <a:defRPr/>
            </a:pPr>
            <a:r>
              <a:rPr lang="en-US" altLang="en-US" sz="1400" dirty="0"/>
              <a:t>Please note that you are NOT an employee of the University, even though you receive your stipend payments through the University’s Workday system.  Your status is that of a fully funded Graduate Student, which can be verified by viewing your Job details screen in Workday.</a:t>
            </a:r>
          </a:p>
          <a:p>
            <a:pPr>
              <a:defRPr/>
            </a:pPr>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F044-A4EC-BD19-E0FB-140196AE5C84}"/>
              </a:ext>
            </a:extLst>
          </p:cNvPr>
          <p:cNvSpPr>
            <a:spLocks noGrp="1"/>
          </p:cNvSpPr>
          <p:nvPr>
            <p:ph type="title"/>
          </p:nvPr>
        </p:nvSpPr>
        <p:spPr>
          <a:xfrm>
            <a:off x="609600" y="609600"/>
            <a:ext cx="6400800" cy="1550988"/>
          </a:xfrm>
        </p:spPr>
        <p:txBody>
          <a:bodyPr>
            <a:normAutofit fontScale="90000"/>
          </a:bodyPr>
          <a:lstStyle/>
          <a:p>
            <a:pPr>
              <a:defRPr/>
            </a:pPr>
            <a:r>
              <a:rPr lang="en-US" altLang="en-US" dirty="0"/>
              <a:t>Questions, Issues or Help Regarding Your Stipend or Your Student Account</a:t>
            </a:r>
            <a:endParaRPr lang="en-US" dirty="0"/>
          </a:p>
        </p:txBody>
      </p:sp>
      <p:sp>
        <p:nvSpPr>
          <p:cNvPr id="3" name="Content Placeholder 2">
            <a:extLst>
              <a:ext uri="{FF2B5EF4-FFF2-40B4-BE49-F238E27FC236}">
                <a16:creationId xmlns:a16="http://schemas.microsoft.com/office/drawing/2014/main" id="{A12CE6D3-6021-70E6-5931-7422814EA6F4}"/>
              </a:ext>
            </a:extLst>
          </p:cNvPr>
          <p:cNvSpPr>
            <a:spLocks noGrp="1"/>
          </p:cNvSpPr>
          <p:nvPr>
            <p:ph idx="1"/>
          </p:nvPr>
        </p:nvSpPr>
        <p:spPr>
          <a:xfrm>
            <a:off x="609600" y="2286000"/>
            <a:ext cx="6348413" cy="3962400"/>
          </a:xfrm>
        </p:spPr>
        <p:txBody>
          <a:bodyPr/>
          <a:lstStyle/>
          <a:p>
            <a:pPr eaLnBrk="1" hangingPunct="1">
              <a:buFont typeface="Symbol" panose="05050102010706020507" pitchFamily="18" charset="2"/>
              <a:buChar char=""/>
              <a:defRPr/>
            </a:pPr>
            <a:r>
              <a:rPr lang="en-US" altLang="en-US" sz="2800" b="1" dirty="0">
                <a:solidFill>
                  <a:schemeClr val="tx1"/>
                </a:solidFill>
              </a:rPr>
              <a:t>Stipend: Carol Reich</a:t>
            </a:r>
            <a:r>
              <a:rPr lang="en-US" altLang="en-US" sz="2800" dirty="0">
                <a:solidFill>
                  <a:schemeClr val="tx1"/>
                </a:solidFill>
              </a:rPr>
              <a:t>	</a:t>
            </a:r>
          </a:p>
          <a:p>
            <a:pPr eaLnBrk="1" hangingPunct="1">
              <a:buFont typeface="Symbol" panose="05050102010706020507" pitchFamily="18" charset="2"/>
              <a:buChar char=""/>
              <a:defRPr/>
            </a:pPr>
            <a:r>
              <a:rPr lang="en-US" altLang="en-US" sz="2800" dirty="0">
                <a:solidFill>
                  <a:schemeClr val="tx2">
                    <a:lumMod val="60000"/>
                    <a:lumOff val="40000"/>
                  </a:schemeClr>
                </a:solidFill>
                <a:hlinkClick r:id="rId2"/>
              </a:rPr>
              <a:t>reichc@pennmedicine.upenn.edu</a:t>
            </a:r>
            <a:endParaRPr lang="en-US" altLang="en-US" sz="2800" dirty="0">
              <a:solidFill>
                <a:schemeClr val="tx2">
                  <a:lumMod val="60000"/>
                  <a:lumOff val="40000"/>
                </a:schemeClr>
              </a:solidFill>
            </a:endParaRPr>
          </a:p>
          <a:p>
            <a:pPr eaLnBrk="1" hangingPunct="1">
              <a:buFont typeface="Symbol" panose="05050102010706020507" pitchFamily="18" charset="2"/>
              <a:buChar char=""/>
              <a:defRPr/>
            </a:pPr>
            <a:r>
              <a:rPr lang="en-US" altLang="en-US" sz="2800" b="1" dirty="0">
                <a:solidFill>
                  <a:schemeClr val="tx1"/>
                </a:solidFill>
              </a:rPr>
              <a:t>Student Account: Sherita Blair</a:t>
            </a:r>
          </a:p>
          <a:p>
            <a:pPr eaLnBrk="1" hangingPunct="1">
              <a:buFont typeface="Symbol" panose="05050102010706020507" pitchFamily="18" charset="2"/>
              <a:buChar char=""/>
              <a:defRPr/>
            </a:pPr>
            <a:r>
              <a:rPr lang="en-US" altLang="en-US" sz="2800" dirty="0">
                <a:solidFill>
                  <a:schemeClr val="tx1"/>
                </a:solidFill>
                <a:hlinkClick r:id="rId3"/>
              </a:rPr>
              <a:t>blairsch@pennmedicine.upenn.edu</a:t>
            </a:r>
            <a:endParaRPr lang="en-US" altLang="en-US" sz="2800" dirty="0">
              <a:solidFill>
                <a:schemeClr val="tx1"/>
              </a:solidFill>
            </a:endParaRPr>
          </a:p>
          <a:p>
            <a:pPr lvl="1" eaLnBrk="1" hangingPunct="1">
              <a:buFont typeface="Symbol" panose="05050102010706020507" pitchFamily="18" charset="2"/>
              <a:buChar char=""/>
              <a:defRPr/>
            </a:pPr>
            <a:r>
              <a:rPr lang="en-US" altLang="en-US" sz="2800" dirty="0">
                <a:solidFill>
                  <a:schemeClr val="tx1"/>
                </a:solidFill>
              </a:rPr>
              <a:t>Note: </a:t>
            </a:r>
            <a:r>
              <a:rPr lang="en-US" sz="2800" dirty="0">
                <a:solidFill>
                  <a:srgbClr val="242424"/>
                </a:solidFill>
                <a:latin typeface="Calibri" panose="020F0502020204030204" pitchFamily="34" charset="0"/>
              </a:rPr>
              <a:t>If your tuition or fees are not paid </a:t>
            </a:r>
            <a:r>
              <a:rPr lang="en-US" sz="2800">
                <a:solidFill>
                  <a:srgbClr val="242424"/>
                </a:solidFill>
                <a:latin typeface="Calibri" panose="020F0502020204030204" pitchFamily="34" charset="0"/>
              </a:rPr>
              <a:t>by 9/15, </a:t>
            </a:r>
            <a:r>
              <a:rPr lang="en-US" sz="2800" dirty="0">
                <a:solidFill>
                  <a:srgbClr val="242424"/>
                </a:solidFill>
                <a:latin typeface="Calibri" panose="020F0502020204030204" pitchFamily="34" charset="0"/>
              </a:rPr>
              <a:t>contact Sherita. Be sure to monitor your bill for personal charges.</a:t>
            </a:r>
            <a:endParaRPr lang="en-US" altLang="en-US" sz="2800" dirty="0"/>
          </a:p>
          <a:p>
            <a:pPr>
              <a:defRPr/>
            </a:pP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AF5ECD9-5CA2-F350-6937-FD81965F510C}"/>
              </a:ext>
            </a:extLst>
          </p:cNvPr>
          <p:cNvSpPr>
            <a:spLocks noGrp="1" noChangeArrowheads="1"/>
          </p:cNvSpPr>
          <p:nvPr>
            <p:ph type="title"/>
          </p:nvPr>
        </p:nvSpPr>
        <p:spPr>
          <a:xfrm>
            <a:off x="609600" y="609600"/>
            <a:ext cx="6348413" cy="1219200"/>
          </a:xfrm>
        </p:spPr>
        <p:txBody>
          <a:bodyPr>
            <a:normAutofit fontScale="90000"/>
          </a:bodyPr>
          <a:lstStyle/>
          <a:p>
            <a:pPr>
              <a:defRPr/>
            </a:pPr>
            <a:r>
              <a:rPr lang="en-US" altLang="en-US" dirty="0"/>
              <a:t>Some of the stuff we do in the BGS Academic </a:t>
            </a:r>
            <a:r>
              <a:rPr lang="en-US" altLang="en-US"/>
              <a:t>Office…</a:t>
            </a:r>
            <a:br>
              <a:rPr lang="en-US" altLang="en-US"/>
            </a:br>
            <a:br>
              <a:rPr lang="en-US" altLang="en-US"/>
            </a:br>
            <a:br>
              <a:rPr lang="en-US" altLang="en-US"/>
            </a:br>
            <a:endParaRPr lang="en-US" altLang="en-US" dirty="0"/>
          </a:p>
        </p:txBody>
      </p:sp>
      <p:sp>
        <p:nvSpPr>
          <p:cNvPr id="3" name="Content Placeholder 2">
            <a:extLst>
              <a:ext uri="{FF2B5EF4-FFF2-40B4-BE49-F238E27FC236}">
                <a16:creationId xmlns:a16="http://schemas.microsoft.com/office/drawing/2014/main" id="{4BC9C36E-7FFA-75E3-2AB5-A154D8249CF0}"/>
              </a:ext>
            </a:extLst>
          </p:cNvPr>
          <p:cNvSpPr>
            <a:spLocks noGrp="1"/>
          </p:cNvSpPr>
          <p:nvPr>
            <p:ph idx="1"/>
          </p:nvPr>
        </p:nvSpPr>
        <p:spPr>
          <a:xfrm>
            <a:off x="609600" y="1371600"/>
            <a:ext cx="6348413" cy="5410200"/>
          </a:xfrm>
        </p:spPr>
        <p:txBody>
          <a:bodyPr/>
          <a:lstStyle/>
          <a:p>
            <a:pPr marL="457200" lvl="1" indent="0">
              <a:buFont typeface="Wingdings 3" panose="05040102010807070707" pitchFamily="18" charset="2"/>
              <a:buNone/>
              <a:defRPr/>
            </a:pPr>
            <a:endParaRPr lang="en-US" sz="1400" dirty="0"/>
          </a:p>
          <a:p>
            <a:pPr>
              <a:defRPr/>
            </a:pPr>
            <a:endParaRPr lang="en-US" sz="1600" dirty="0"/>
          </a:p>
          <a:p>
            <a:pPr>
              <a:defRPr/>
            </a:pPr>
            <a:r>
              <a:rPr lang="en-US" sz="1600" dirty="0"/>
              <a:t>Work closely with the 7 graduate groups on policies, procedures, curriculum development, and student support</a:t>
            </a:r>
          </a:p>
          <a:p>
            <a:pPr>
              <a:defRPr/>
            </a:pPr>
            <a:r>
              <a:rPr lang="en-US" sz="1600" dirty="0"/>
              <a:t>Meet regularly with leaders of the student organizations on ways to enhance students’ training and quality of life</a:t>
            </a:r>
          </a:p>
          <a:p>
            <a:pPr>
              <a:defRPr/>
            </a:pPr>
            <a:r>
              <a:rPr lang="en-US" sz="1600" dirty="0"/>
              <a:t>Partner with University Offices, e.g., Vice Provost for Graduate Education, Univ Registrar, Wellness, Career Services, Libraries, Graduate Student Center, Student Intervention Services</a:t>
            </a:r>
          </a:p>
          <a:p>
            <a:pPr>
              <a:defRPr/>
            </a:pPr>
            <a:r>
              <a:rPr lang="en-US" sz="1600" dirty="0"/>
              <a:t>Administer various trainings and opportunities: Core Courses, Certificate Programs, Responsible Conduct of Research, Individual Development Plans, Career- and Professional Development Activities, Optional TA-ships and Internships</a:t>
            </a:r>
          </a:p>
          <a:p>
            <a:pPr>
              <a:defRPr/>
            </a:pPr>
            <a:r>
              <a:rPr lang="en-US" sz="1600" dirty="0"/>
              <a:t>Support various fellowship application processes (HHMI-Gilliam, Regeneron, Schmidt) and coordinate a shared training grants nomination process</a:t>
            </a:r>
          </a:p>
          <a:p>
            <a:pPr lvl="1">
              <a:defRPr/>
            </a:pPr>
            <a:r>
              <a:rPr lang="en-US" sz="1200" dirty="0"/>
              <a:t>NOTE: Support for NSF and NIH-NRSA fellowships provided by graduate groups and Marianne </a:t>
            </a:r>
            <a:r>
              <a:rPr lang="en-US" sz="1200" dirty="0" err="1"/>
              <a:t>Altland</a:t>
            </a:r>
            <a:r>
              <a:rPr lang="en-US" sz="1200" dirty="0"/>
              <a:t> in the BGS Finance Office</a:t>
            </a:r>
          </a:p>
          <a:p>
            <a:pPr marL="0" indent="0">
              <a:buNone/>
              <a:defRPr/>
            </a:pPr>
            <a:endParaRPr lang="en-US" dirty="0"/>
          </a:p>
          <a:p>
            <a:pPr>
              <a:defRPr/>
            </a:pPr>
            <a:endParaRPr lang="en-US" dirty="0"/>
          </a:p>
          <a:p>
            <a:pPr marL="0" indent="0">
              <a:buFont typeface="Wingdings 3" panose="05040102010807070707" pitchFamily="18" charset="2"/>
              <a:buNone/>
              <a:defRPr/>
            </a:pPr>
            <a:endParaRPr lang="en-US" dirty="0"/>
          </a:p>
          <a:p>
            <a:pPr lvl="1">
              <a:defRPr/>
            </a:pP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C6FEDC8-15D4-FA47-2BA5-C4822D3219DF}"/>
              </a:ext>
            </a:extLst>
          </p:cNvPr>
          <p:cNvSpPr>
            <a:spLocks noGrp="1" noChangeArrowheads="1"/>
          </p:cNvSpPr>
          <p:nvPr>
            <p:ph type="title"/>
          </p:nvPr>
        </p:nvSpPr>
        <p:spPr>
          <a:xfrm>
            <a:off x="609600" y="609600"/>
            <a:ext cx="6348413" cy="914400"/>
          </a:xfrm>
        </p:spPr>
        <p:txBody>
          <a:bodyPr/>
          <a:lstStyle/>
          <a:p>
            <a:r>
              <a:rPr lang="en-US" altLang="en-US" dirty="0"/>
              <a:t>Candace Cain</a:t>
            </a:r>
          </a:p>
        </p:txBody>
      </p:sp>
      <p:sp>
        <p:nvSpPr>
          <p:cNvPr id="11267" name="Content Placeholder 2">
            <a:extLst>
              <a:ext uri="{FF2B5EF4-FFF2-40B4-BE49-F238E27FC236}">
                <a16:creationId xmlns:a16="http://schemas.microsoft.com/office/drawing/2014/main" id="{EFAA1CEF-D19F-96A6-02DA-2E61B13AC242}"/>
              </a:ext>
            </a:extLst>
          </p:cNvPr>
          <p:cNvSpPr>
            <a:spLocks noGrp="1" noChangeArrowheads="1"/>
          </p:cNvSpPr>
          <p:nvPr>
            <p:ph idx="1"/>
          </p:nvPr>
        </p:nvSpPr>
        <p:spPr>
          <a:xfrm>
            <a:off x="609600" y="1524000"/>
            <a:ext cx="6348413" cy="4518025"/>
          </a:xfrm>
        </p:spPr>
        <p:txBody>
          <a:bodyPr/>
          <a:lstStyle/>
          <a:p>
            <a:pPr lvl="1"/>
            <a:r>
              <a:rPr lang="en-US" altLang="en-US" sz="1800" dirty="0"/>
              <a:t>Career development activities and resources</a:t>
            </a:r>
          </a:p>
          <a:p>
            <a:pPr lvl="1"/>
            <a:r>
              <a:rPr lang="en-US" altLang="en-US" sz="1800" dirty="0"/>
              <a:t>Certificate programs: </a:t>
            </a:r>
          </a:p>
          <a:p>
            <a:pPr lvl="2"/>
            <a:r>
              <a:rPr lang="en-US" altLang="en-US" dirty="0"/>
              <a:t>Graduate Training in Medical Sciences</a:t>
            </a:r>
          </a:p>
          <a:p>
            <a:pPr lvl="2"/>
            <a:r>
              <a:rPr lang="en-US" altLang="en-US" dirty="0"/>
              <a:t>Public Health </a:t>
            </a:r>
          </a:p>
          <a:p>
            <a:pPr lvl="2"/>
            <a:r>
              <a:rPr lang="en-US" altLang="en-US" dirty="0"/>
              <a:t>Community-Engaged STEM</a:t>
            </a:r>
          </a:p>
          <a:p>
            <a:pPr lvl="1"/>
            <a:r>
              <a:rPr lang="en-US" altLang="en-US" sz="1800" dirty="0"/>
              <a:t>Weekly bulletin and other email communications</a:t>
            </a:r>
          </a:p>
          <a:p>
            <a:pPr lvl="1"/>
            <a:r>
              <a:rPr lang="en-US" altLang="en-US" sz="1800" dirty="0"/>
              <a:t>BGS website and social media</a:t>
            </a:r>
          </a:p>
          <a:p>
            <a:pPr lvl="1"/>
            <a:r>
              <a:rPr lang="en-US" altLang="en-US" sz="1800" dirty="0"/>
              <a:t>Software sign-ups (Adobe, Prism)</a:t>
            </a:r>
          </a:p>
          <a:p>
            <a:pPr lvl="1"/>
            <a:r>
              <a:rPr lang="en-US" altLang="en-US" sz="1800" dirty="0"/>
              <a:t>Support for student organization leaders with scheduling and other logistics</a:t>
            </a:r>
          </a:p>
          <a:p>
            <a:endParaRPr lang="en-US" alt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8690D4D-18C8-D5AB-1C3D-9A746489D897}"/>
              </a:ext>
            </a:extLst>
          </p:cNvPr>
          <p:cNvSpPr>
            <a:spLocks noGrp="1" noChangeArrowheads="1"/>
          </p:cNvSpPr>
          <p:nvPr>
            <p:ph type="title"/>
          </p:nvPr>
        </p:nvSpPr>
        <p:spPr>
          <a:xfrm>
            <a:off x="609600" y="609600"/>
            <a:ext cx="6348413" cy="990600"/>
          </a:xfrm>
        </p:spPr>
        <p:txBody>
          <a:bodyPr/>
          <a:lstStyle/>
          <a:p>
            <a:r>
              <a:rPr lang="en-US" altLang="en-US"/>
              <a:t>Colleen Dunn</a:t>
            </a:r>
          </a:p>
        </p:txBody>
      </p:sp>
      <p:sp>
        <p:nvSpPr>
          <p:cNvPr id="12291" name="Content Placeholder 2">
            <a:extLst>
              <a:ext uri="{FF2B5EF4-FFF2-40B4-BE49-F238E27FC236}">
                <a16:creationId xmlns:a16="http://schemas.microsoft.com/office/drawing/2014/main" id="{68F5CD9E-D103-CAAD-1576-2D358ED16D2D}"/>
              </a:ext>
            </a:extLst>
          </p:cNvPr>
          <p:cNvSpPr>
            <a:spLocks noGrp="1" noChangeArrowheads="1"/>
          </p:cNvSpPr>
          <p:nvPr>
            <p:ph idx="1"/>
          </p:nvPr>
        </p:nvSpPr>
        <p:spPr>
          <a:xfrm>
            <a:off x="609600" y="1752600"/>
            <a:ext cx="6348413" cy="4289425"/>
          </a:xfrm>
        </p:spPr>
        <p:txBody>
          <a:bodyPr/>
          <a:lstStyle/>
          <a:p>
            <a:r>
              <a:rPr lang="en-US" altLang="en-US" dirty="0">
                <a:solidFill>
                  <a:srgbClr val="000000"/>
                </a:solidFill>
                <a:latin typeface="Aptos" panose="020B0004020202020204" pitchFamily="34" charset="0"/>
              </a:rPr>
              <a:t>BGS core courses staffing, including these courses:</a:t>
            </a:r>
          </a:p>
          <a:p>
            <a:pPr lvl="1"/>
            <a:r>
              <a:rPr lang="en-US" altLang="en-US" dirty="0">
                <a:solidFill>
                  <a:srgbClr val="000000"/>
                </a:solidFill>
                <a:latin typeface="Aptos" panose="020B0004020202020204" pitchFamily="34" charset="0"/>
              </a:rPr>
              <a:t>BIOM 6000 – Cell Biology - Fall 1</a:t>
            </a:r>
            <a:r>
              <a:rPr lang="en-US" altLang="en-US" baseline="30000" dirty="0">
                <a:solidFill>
                  <a:srgbClr val="000000"/>
                </a:solidFill>
                <a:latin typeface="Aptos" panose="020B0004020202020204" pitchFamily="34" charset="0"/>
              </a:rPr>
              <a:t>st</a:t>
            </a:r>
            <a:r>
              <a:rPr lang="en-US" altLang="en-US" dirty="0">
                <a:solidFill>
                  <a:srgbClr val="000000"/>
                </a:solidFill>
                <a:latin typeface="Aptos" panose="020B0004020202020204" pitchFamily="34" charset="0"/>
              </a:rPr>
              <a:t> Year</a:t>
            </a:r>
          </a:p>
          <a:p>
            <a:pPr lvl="1"/>
            <a:r>
              <a:rPr lang="en-US" altLang="en-US" dirty="0">
                <a:solidFill>
                  <a:srgbClr val="000000"/>
                </a:solidFill>
                <a:latin typeface="Aptos" panose="020B0004020202020204" pitchFamily="34" charset="0"/>
              </a:rPr>
              <a:t>BIOM 5550 – Regulation of the Genome - Spring 2</a:t>
            </a:r>
            <a:r>
              <a:rPr lang="en-US" altLang="en-US" baseline="30000" dirty="0">
                <a:solidFill>
                  <a:srgbClr val="000000"/>
                </a:solidFill>
                <a:latin typeface="Aptos" panose="020B0004020202020204" pitchFamily="34" charset="0"/>
              </a:rPr>
              <a:t>nd</a:t>
            </a:r>
            <a:r>
              <a:rPr lang="en-US" altLang="en-US" dirty="0">
                <a:solidFill>
                  <a:srgbClr val="000000"/>
                </a:solidFill>
                <a:latin typeface="Aptos" panose="020B0004020202020204" pitchFamily="34" charset="0"/>
              </a:rPr>
              <a:t> Year</a:t>
            </a:r>
          </a:p>
          <a:p>
            <a:pPr lvl="1"/>
            <a:r>
              <a:rPr lang="en-US" altLang="en-US" dirty="0">
                <a:solidFill>
                  <a:srgbClr val="000000"/>
                </a:solidFill>
                <a:latin typeface="Aptos" panose="020B0004020202020204" pitchFamily="34" charset="0"/>
              </a:rPr>
              <a:t>BIOM 6100 – Foundations in Statistics - Fall 2</a:t>
            </a:r>
            <a:r>
              <a:rPr lang="en-US" altLang="en-US" baseline="30000" dirty="0">
                <a:solidFill>
                  <a:srgbClr val="000000"/>
                </a:solidFill>
                <a:latin typeface="Aptos" panose="020B0004020202020204" pitchFamily="34" charset="0"/>
              </a:rPr>
              <a:t>nd</a:t>
            </a:r>
            <a:r>
              <a:rPr lang="en-US" altLang="en-US" dirty="0">
                <a:solidFill>
                  <a:srgbClr val="000000"/>
                </a:solidFill>
                <a:latin typeface="Aptos" panose="020B0004020202020204" pitchFamily="34" charset="0"/>
              </a:rPr>
              <a:t> Year</a:t>
            </a:r>
          </a:p>
          <a:p>
            <a:r>
              <a:rPr lang="en-US" altLang="en-US" dirty="0">
                <a:solidFill>
                  <a:srgbClr val="000000"/>
                </a:solidFill>
                <a:latin typeface="Aptos" panose="020B0004020202020204" pitchFamily="34" charset="0"/>
              </a:rPr>
              <a:t>Course information management and scheduling</a:t>
            </a:r>
          </a:p>
          <a:p>
            <a:r>
              <a:rPr lang="en-US" altLang="en-US" dirty="0">
                <a:solidFill>
                  <a:srgbClr val="000000"/>
                </a:solidFill>
                <a:latin typeface="Aptos" panose="020B0004020202020204" pitchFamily="34" charset="0"/>
              </a:rPr>
              <a:t>Course evaluations and new course approvals</a:t>
            </a:r>
          </a:p>
          <a:p>
            <a:r>
              <a:rPr lang="en-US" altLang="en-US" dirty="0">
                <a:solidFill>
                  <a:srgbClr val="000000"/>
                </a:solidFill>
                <a:latin typeface="Aptos" panose="020B0004020202020204" pitchFamily="34" charset="0"/>
              </a:rPr>
              <a:t>RCR training: small group workshops in Years 2, 3, and 4</a:t>
            </a:r>
          </a:p>
          <a:p>
            <a:r>
              <a:rPr lang="en-US" altLang="en-US" dirty="0">
                <a:solidFill>
                  <a:srgbClr val="000000"/>
                </a:solidFill>
                <a:latin typeface="Aptos" panose="020B0004020202020204" pitchFamily="34" charset="0"/>
              </a:rPr>
              <a:t>Orientation and Graduation event scheduling &amp; logistics</a:t>
            </a:r>
          </a:p>
          <a:p>
            <a:endParaRPr lang="en-US" alt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9867C-2D48-0B40-76BF-B01EE5F46AFF}"/>
              </a:ext>
            </a:extLst>
          </p:cNvPr>
          <p:cNvSpPr>
            <a:spLocks noGrp="1"/>
          </p:cNvSpPr>
          <p:nvPr>
            <p:ph idx="1"/>
          </p:nvPr>
        </p:nvSpPr>
        <p:spPr>
          <a:xfrm>
            <a:off x="609600" y="533400"/>
            <a:ext cx="6348413" cy="5943600"/>
          </a:xfrm>
        </p:spPr>
        <p:txBody>
          <a:bodyPr/>
          <a:lstStyle/>
          <a:p>
            <a:pPr marL="0" indent="0">
              <a:buFont typeface="Wingdings 3" panose="05040102010807070707" pitchFamily="18" charset="2"/>
              <a:buNone/>
              <a:defRPr/>
            </a:pPr>
            <a:r>
              <a:rPr lang="en-US" sz="4000" dirty="0">
                <a:solidFill>
                  <a:schemeClr val="accent1">
                    <a:lumMod val="75000"/>
                  </a:schemeClr>
                </a:solidFill>
              </a:rPr>
              <a:t>BGS Finance Office</a:t>
            </a:r>
          </a:p>
          <a:p>
            <a:pPr marL="0" indent="0">
              <a:buFont typeface="Wingdings 3" panose="05040102010807070707" pitchFamily="18" charset="2"/>
              <a:buNone/>
              <a:defRPr/>
            </a:pPr>
            <a:r>
              <a:rPr lang="en-US" dirty="0"/>
              <a:t>Located on 4</a:t>
            </a:r>
            <a:r>
              <a:rPr lang="en-US" baseline="30000" dirty="0"/>
              <a:t>th</a:t>
            </a:r>
            <a:r>
              <a:rPr lang="en-US" dirty="0"/>
              <a:t> floor </a:t>
            </a:r>
            <a:r>
              <a:rPr lang="en-US" dirty="0" err="1"/>
              <a:t>Anat</a:t>
            </a:r>
            <a:r>
              <a:rPr lang="en-US" dirty="0"/>
              <a:t>-Chem (417 &amp; 414)</a:t>
            </a:r>
          </a:p>
          <a:p>
            <a:pPr lvl="1">
              <a:defRPr/>
            </a:pPr>
            <a:r>
              <a:rPr lang="en-US" dirty="0">
                <a:solidFill>
                  <a:srgbClr val="0070C0"/>
                </a:solidFill>
              </a:rPr>
              <a:t>Jill Baxter</a:t>
            </a:r>
            <a:r>
              <a:rPr lang="en-US" dirty="0"/>
              <a:t>, Director</a:t>
            </a:r>
          </a:p>
          <a:p>
            <a:pPr lvl="1">
              <a:defRPr/>
            </a:pPr>
            <a:r>
              <a:rPr lang="en-US" dirty="0">
                <a:solidFill>
                  <a:srgbClr val="0070C0"/>
                </a:solidFill>
              </a:rPr>
              <a:t>Carol Reich</a:t>
            </a:r>
            <a:r>
              <a:rPr lang="en-US" dirty="0"/>
              <a:t>, Payroll</a:t>
            </a:r>
          </a:p>
          <a:p>
            <a:pPr lvl="1">
              <a:defRPr/>
            </a:pPr>
            <a:r>
              <a:rPr lang="en-US" dirty="0">
                <a:solidFill>
                  <a:srgbClr val="0070C0"/>
                </a:solidFill>
              </a:rPr>
              <a:t>Sherita Blair</a:t>
            </a:r>
            <a:r>
              <a:rPr lang="en-US" dirty="0"/>
              <a:t>, Student Accounts</a:t>
            </a:r>
          </a:p>
          <a:p>
            <a:pPr lvl="1">
              <a:defRPr/>
            </a:pPr>
            <a:r>
              <a:rPr lang="en-US" dirty="0">
                <a:solidFill>
                  <a:srgbClr val="0070C0"/>
                </a:solidFill>
              </a:rPr>
              <a:t>Regina Medlock</a:t>
            </a:r>
            <a:r>
              <a:rPr lang="en-US" dirty="0"/>
              <a:t>, Student Organizations Support</a:t>
            </a:r>
          </a:p>
          <a:p>
            <a:pPr lvl="1">
              <a:defRPr/>
            </a:pPr>
            <a:r>
              <a:rPr lang="en-US" dirty="0">
                <a:solidFill>
                  <a:srgbClr val="0070C0"/>
                </a:solidFill>
              </a:rPr>
              <a:t>Marianne </a:t>
            </a:r>
            <a:r>
              <a:rPr lang="en-US" dirty="0" err="1">
                <a:solidFill>
                  <a:srgbClr val="0070C0"/>
                </a:solidFill>
              </a:rPr>
              <a:t>Altland</a:t>
            </a:r>
            <a:r>
              <a:rPr lang="en-US" dirty="0"/>
              <a:t>, Grants &amp; Fellowships</a:t>
            </a:r>
          </a:p>
          <a:p>
            <a:pPr lvl="1">
              <a:defRPr/>
            </a:pPr>
            <a:r>
              <a:rPr lang="en-US" dirty="0">
                <a:solidFill>
                  <a:srgbClr val="0070C0"/>
                </a:solidFill>
              </a:rPr>
              <a:t>Jennifer Lu</a:t>
            </a:r>
            <a:r>
              <a:rPr lang="en-US" dirty="0"/>
              <a:t>, Graduate Group Support</a:t>
            </a:r>
          </a:p>
          <a:p>
            <a:pPr marL="57150" indent="0">
              <a:buFont typeface="Wingdings 3" panose="05040102010807070707" pitchFamily="18" charset="2"/>
              <a:buNone/>
              <a:defRPr/>
            </a:pPr>
            <a:r>
              <a:rPr lang="en-US" dirty="0"/>
              <a:t>The office handles:</a:t>
            </a:r>
          </a:p>
          <a:p>
            <a:pPr lvl="1">
              <a:defRPr/>
            </a:pPr>
            <a:r>
              <a:rPr lang="en-US" dirty="0"/>
              <a:t>Coordination of student funding mechanisms</a:t>
            </a:r>
          </a:p>
          <a:p>
            <a:pPr lvl="1">
              <a:defRPr/>
            </a:pPr>
            <a:r>
              <a:rPr lang="en-US" dirty="0"/>
              <a:t>Payment of student stipends, tuition, and fees </a:t>
            </a:r>
          </a:p>
          <a:p>
            <a:pPr lvl="1">
              <a:defRPr/>
            </a:pPr>
            <a:r>
              <a:rPr lang="en-US" dirty="0"/>
              <a:t>Student conference travel awards</a:t>
            </a:r>
          </a:p>
          <a:p>
            <a:pPr lvl="1">
              <a:defRPr/>
            </a:pPr>
            <a:r>
              <a:rPr lang="en-US" dirty="0"/>
              <a:t>Individual students’ NIH NRSA (F) Awards</a:t>
            </a:r>
          </a:p>
          <a:p>
            <a:pPr lvl="1">
              <a:defRPr/>
            </a:pPr>
            <a:r>
              <a:rPr lang="en-US" dirty="0"/>
              <a:t>Budgets: graduate student organizations, academic office, graduate group offices</a:t>
            </a:r>
          </a:p>
          <a:p>
            <a:pPr lvl="1">
              <a:defRPr/>
            </a:pPr>
            <a:endParaRPr lang="en-US" dirty="0"/>
          </a:p>
          <a:p>
            <a:pPr lvl="1">
              <a:defRPr/>
            </a:pPr>
            <a:endParaRPr lang="en-US" dirty="0"/>
          </a:p>
          <a:p>
            <a:pPr marL="0" indent="0">
              <a:buFont typeface="Wingdings 3" panose="05040102010807070707" pitchFamily="18" charset="2"/>
              <a:buNone/>
              <a:defRPr/>
            </a:pPr>
            <a:endParaRPr lang="en-US" dirty="0"/>
          </a:p>
          <a:p>
            <a:pPr marL="0" indent="0">
              <a:buFont typeface="Wingdings 3" panose="05040102010807070707" pitchFamily="18" charset="2"/>
              <a:buNone/>
              <a:defRPr/>
            </a:pPr>
            <a:r>
              <a:rPr lang="en-US" dirty="0"/>
              <a:t>	</a:t>
            </a:r>
          </a:p>
          <a:p>
            <a:pPr>
              <a:defRPr/>
            </a:pP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5F74928-0004-A350-D254-BB050F9CCDF0}"/>
              </a:ext>
            </a:extLst>
          </p:cNvPr>
          <p:cNvSpPr>
            <a:spLocks noGrp="1" noChangeArrowheads="1"/>
          </p:cNvSpPr>
          <p:nvPr>
            <p:ph type="title"/>
          </p:nvPr>
        </p:nvSpPr>
        <p:spPr/>
        <p:txBody>
          <a:bodyPr/>
          <a:lstStyle/>
          <a:p>
            <a:r>
              <a:rPr lang="en-US" altLang="en-US"/>
              <a:t>Other Affiliated Offices</a:t>
            </a:r>
          </a:p>
        </p:txBody>
      </p:sp>
      <p:sp>
        <p:nvSpPr>
          <p:cNvPr id="3" name="Content Placeholder 2">
            <a:extLst>
              <a:ext uri="{FF2B5EF4-FFF2-40B4-BE49-F238E27FC236}">
                <a16:creationId xmlns:a16="http://schemas.microsoft.com/office/drawing/2014/main" id="{3AF1C91C-0617-DE88-861D-DC8C5EFFE409}"/>
              </a:ext>
            </a:extLst>
          </p:cNvPr>
          <p:cNvSpPr>
            <a:spLocks noGrp="1"/>
          </p:cNvSpPr>
          <p:nvPr>
            <p:ph idx="1"/>
          </p:nvPr>
        </p:nvSpPr>
        <p:spPr>
          <a:xfrm>
            <a:off x="609600" y="1295400"/>
            <a:ext cx="6348413" cy="5105400"/>
          </a:xfrm>
        </p:spPr>
        <p:txBody>
          <a:bodyPr/>
          <a:lstStyle/>
          <a:p>
            <a:pPr>
              <a:defRPr/>
            </a:pPr>
            <a:r>
              <a:rPr lang="en-US" b="1" dirty="0"/>
              <a:t>All the Graduate Groups!</a:t>
            </a:r>
          </a:p>
          <a:p>
            <a:pPr lvl="1">
              <a:defRPr/>
            </a:pPr>
            <a:r>
              <a:rPr lang="en-US" dirty="0"/>
              <a:t>BBCB – </a:t>
            </a:r>
            <a:r>
              <a:rPr lang="en-US" dirty="0">
                <a:solidFill>
                  <a:srgbClr val="0070C0"/>
                </a:solidFill>
              </a:rPr>
              <a:t>Hannah Johnson</a:t>
            </a:r>
            <a:r>
              <a:rPr lang="en-US" dirty="0"/>
              <a:t>- 206 </a:t>
            </a:r>
            <a:r>
              <a:rPr lang="en-US" dirty="0" err="1"/>
              <a:t>Anat</a:t>
            </a:r>
            <a:r>
              <a:rPr lang="en-US" dirty="0"/>
              <a:t>-Chem</a:t>
            </a:r>
          </a:p>
          <a:p>
            <a:pPr lvl="1">
              <a:defRPr/>
            </a:pPr>
            <a:r>
              <a:rPr lang="en-US" dirty="0"/>
              <a:t>CAMB – </a:t>
            </a:r>
            <a:r>
              <a:rPr lang="en-US" dirty="0">
                <a:solidFill>
                  <a:srgbClr val="0070C0"/>
                </a:solidFill>
              </a:rPr>
              <a:t>Meagan Schofer, Kathy O’Connor-Cooley,</a:t>
            </a:r>
          </a:p>
          <a:p>
            <a:pPr marL="457200" lvl="1" indent="0">
              <a:buFont typeface="Wingdings 3" panose="05040102010807070707" pitchFamily="18" charset="2"/>
              <a:buNone/>
              <a:defRPr/>
            </a:pPr>
            <a:r>
              <a:rPr lang="en-US" dirty="0">
                <a:solidFill>
                  <a:srgbClr val="0070C0"/>
                </a:solidFill>
              </a:rPr>
              <a:t>	Anna Kline, Ryan Bieber </a:t>
            </a:r>
            <a:r>
              <a:rPr lang="en-US" dirty="0"/>
              <a:t>- 404 </a:t>
            </a:r>
            <a:r>
              <a:rPr lang="en-US" dirty="0" err="1"/>
              <a:t>Anat</a:t>
            </a:r>
            <a:r>
              <a:rPr lang="en-US" dirty="0"/>
              <a:t>-Chem</a:t>
            </a:r>
          </a:p>
          <a:p>
            <a:pPr lvl="1">
              <a:defRPr/>
            </a:pPr>
            <a:r>
              <a:rPr lang="en-US" dirty="0"/>
              <a:t>GCB – </a:t>
            </a:r>
            <a:r>
              <a:rPr lang="en-US" dirty="0">
                <a:solidFill>
                  <a:srgbClr val="0070C0"/>
                </a:solidFill>
              </a:rPr>
              <a:t>Anne-Cara Apple </a:t>
            </a:r>
            <a:r>
              <a:rPr lang="en-US" dirty="0"/>
              <a:t>- B303 Richards</a:t>
            </a:r>
          </a:p>
          <a:p>
            <a:pPr lvl="1">
              <a:defRPr/>
            </a:pPr>
            <a:r>
              <a:rPr lang="en-US" dirty="0"/>
              <a:t>GGEB – </a:t>
            </a:r>
            <a:r>
              <a:rPr lang="en-US" dirty="0">
                <a:solidFill>
                  <a:srgbClr val="0070C0"/>
                </a:solidFill>
              </a:rPr>
              <a:t>Eli Elliott </a:t>
            </a:r>
            <a:r>
              <a:rPr lang="en-US" dirty="0"/>
              <a:t>- 627 </a:t>
            </a:r>
            <a:r>
              <a:rPr lang="en-US" dirty="0" err="1"/>
              <a:t>Blockley</a:t>
            </a:r>
            <a:endParaRPr lang="en-US" dirty="0"/>
          </a:p>
          <a:p>
            <a:pPr lvl="1">
              <a:defRPr/>
            </a:pPr>
            <a:r>
              <a:rPr lang="en-US" dirty="0"/>
              <a:t>IGG – </a:t>
            </a:r>
            <a:r>
              <a:rPr lang="en-US" dirty="0">
                <a:solidFill>
                  <a:srgbClr val="0070C0"/>
                </a:solidFill>
              </a:rPr>
              <a:t>Claudia Schatz</a:t>
            </a:r>
            <a:r>
              <a:rPr lang="en-US" dirty="0"/>
              <a:t>- 206 </a:t>
            </a:r>
            <a:r>
              <a:rPr lang="en-US" dirty="0" err="1"/>
              <a:t>Anat</a:t>
            </a:r>
            <a:r>
              <a:rPr lang="en-US" dirty="0"/>
              <a:t>-Chem</a:t>
            </a:r>
          </a:p>
          <a:p>
            <a:pPr lvl="1">
              <a:defRPr/>
            </a:pPr>
            <a:r>
              <a:rPr lang="en-US" dirty="0"/>
              <a:t>NGG – </a:t>
            </a:r>
            <a:r>
              <a:rPr lang="en-US" dirty="0">
                <a:solidFill>
                  <a:srgbClr val="0070C0"/>
                </a:solidFill>
              </a:rPr>
              <a:t>Mariel Featherstone, Judy Qian</a:t>
            </a:r>
            <a:r>
              <a:rPr lang="en-US" dirty="0"/>
              <a:t>– 140 </a:t>
            </a:r>
            <a:r>
              <a:rPr lang="en-US" dirty="0" err="1"/>
              <a:t>Anat</a:t>
            </a:r>
            <a:r>
              <a:rPr lang="en-US" dirty="0"/>
              <a:t>-Chem</a:t>
            </a:r>
          </a:p>
          <a:p>
            <a:pPr lvl="1">
              <a:defRPr/>
            </a:pPr>
            <a:r>
              <a:rPr lang="en-US" dirty="0"/>
              <a:t>PGG – </a:t>
            </a:r>
            <a:r>
              <a:rPr lang="en-US" dirty="0">
                <a:solidFill>
                  <a:srgbClr val="0070C0"/>
                </a:solidFill>
              </a:rPr>
              <a:t>Sarah Squire </a:t>
            </a:r>
            <a:r>
              <a:rPr lang="en-US" dirty="0"/>
              <a:t>- 10-110 Smilow</a:t>
            </a:r>
          </a:p>
          <a:p>
            <a:pPr>
              <a:defRPr/>
            </a:pPr>
            <a:r>
              <a:rPr lang="en-US" b="1" dirty="0"/>
              <a:t>Research Training Affairs </a:t>
            </a:r>
            <a:r>
              <a:rPr lang="en-US" dirty="0"/>
              <a:t>– </a:t>
            </a:r>
            <a:r>
              <a:rPr lang="en-US" sz="1600" dirty="0"/>
              <a:t>6</a:t>
            </a:r>
            <a:r>
              <a:rPr lang="en-US" sz="1600" baseline="30000" dirty="0"/>
              <a:t>th</a:t>
            </a:r>
            <a:r>
              <a:rPr lang="en-US" sz="1600" dirty="0"/>
              <a:t> floor Jordan Med Ed Center</a:t>
            </a:r>
          </a:p>
          <a:p>
            <a:pPr>
              <a:defRPr/>
            </a:pPr>
            <a:r>
              <a:rPr lang="en-US" b="1" dirty="0"/>
              <a:t>MD-PhD Office </a:t>
            </a:r>
            <a:r>
              <a:rPr lang="en-US" dirty="0"/>
              <a:t>– </a:t>
            </a:r>
            <a:r>
              <a:rPr lang="en-US" sz="1600" dirty="0"/>
              <a:t>6</a:t>
            </a:r>
            <a:r>
              <a:rPr lang="en-US" sz="1600" baseline="30000" dirty="0"/>
              <a:t>th</a:t>
            </a:r>
            <a:r>
              <a:rPr lang="en-US" sz="1600" dirty="0"/>
              <a:t> floor Jordan Med Ed Center</a:t>
            </a:r>
          </a:p>
          <a:p>
            <a:pPr>
              <a:defRPr/>
            </a:pPr>
            <a:r>
              <a:rPr lang="en-US" b="1" dirty="0"/>
              <a:t>VMD-PhD Office </a:t>
            </a:r>
            <a:r>
              <a:rPr lang="en-US" dirty="0"/>
              <a:t>– </a:t>
            </a:r>
            <a:r>
              <a:rPr lang="en-US" sz="1600" dirty="0"/>
              <a:t>Rosenthal Mezzanine</a:t>
            </a:r>
          </a:p>
          <a:p>
            <a:pPr>
              <a:defRPr/>
            </a:pP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E6E934B-6E36-938D-8F0A-A74164D0C5B6}"/>
              </a:ext>
            </a:extLst>
          </p:cNvPr>
          <p:cNvSpPr>
            <a:spLocks noGrp="1" noChangeArrowheads="1"/>
          </p:cNvSpPr>
          <p:nvPr>
            <p:ph type="title"/>
          </p:nvPr>
        </p:nvSpPr>
        <p:spPr>
          <a:xfrm>
            <a:off x="609600" y="2700338"/>
            <a:ext cx="6348413" cy="1827212"/>
          </a:xfrm>
        </p:spPr>
        <p:txBody>
          <a:bodyPr/>
          <a:lstStyle/>
          <a:p>
            <a:r>
              <a:rPr lang="en-US" altLang="en-US"/>
              <a:t>Academic Information</a:t>
            </a:r>
          </a:p>
        </p:txBody>
      </p:sp>
      <p:sp>
        <p:nvSpPr>
          <p:cNvPr id="5" name="Text Placeholder 4">
            <a:extLst>
              <a:ext uri="{FF2B5EF4-FFF2-40B4-BE49-F238E27FC236}">
                <a16:creationId xmlns:a16="http://schemas.microsoft.com/office/drawing/2014/main" id="{C86B74A4-2209-8CB1-B5A6-B24FE222A4E0}"/>
              </a:ext>
            </a:extLst>
          </p:cNvPr>
          <p:cNvSpPr>
            <a:spLocks noGrp="1"/>
          </p:cNvSpPr>
          <p:nvPr>
            <p:ph type="body" idx="1"/>
          </p:nvPr>
        </p:nvSpPr>
        <p:spPr>
          <a:xfrm>
            <a:off x="609600" y="4527550"/>
            <a:ext cx="6348413" cy="860425"/>
          </a:xfrm>
        </p:spPr>
        <p:txBody>
          <a:bodyPr/>
          <a:lstStyle/>
          <a:p>
            <a:pPr>
              <a:defRPr/>
            </a:pPr>
            <a:endParaRPr lang="en-US"/>
          </a:p>
        </p:txBody>
      </p:sp>
    </p:spTree>
  </p:cSld>
  <p:clrMapOvr>
    <a:masterClrMapping/>
  </p:clrMapOvr>
  <p:transition>
    <p:fade/>
  </p:transition>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5165</TotalTime>
  <Words>1883</Words>
  <Application>Microsoft Office PowerPoint</Application>
  <PresentationFormat>On-screen Show (4:3)</PresentationFormat>
  <Paragraphs>234</Paragraphs>
  <Slides>31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Aptos</vt:lpstr>
      <vt:lpstr>Arial</vt:lpstr>
      <vt:lpstr>Calibri</vt:lpstr>
      <vt:lpstr>Roboto</vt:lpstr>
      <vt:lpstr>Symbol</vt:lpstr>
      <vt:lpstr>Tahoma</vt:lpstr>
      <vt:lpstr>Times New Roman</vt:lpstr>
      <vt:lpstr>Trebuchet MS</vt:lpstr>
      <vt:lpstr>Wingdings</vt:lpstr>
      <vt:lpstr>Wingdings 3</vt:lpstr>
      <vt:lpstr>Facet</vt:lpstr>
      <vt:lpstr>Grad School Logistics </vt:lpstr>
      <vt:lpstr>What We Will Cover Today</vt:lpstr>
      <vt:lpstr>BGS Academic Office</vt:lpstr>
      <vt:lpstr>Some of the stuff we do in the BGS Academic Office…   </vt:lpstr>
      <vt:lpstr>Candace Cain</vt:lpstr>
      <vt:lpstr>Colleen Dunn</vt:lpstr>
      <vt:lpstr>PowerPoint Presentation</vt:lpstr>
      <vt:lpstr>Other Affiliated Offices</vt:lpstr>
      <vt:lpstr>Academic Information</vt:lpstr>
      <vt:lpstr>Check Your Email</vt:lpstr>
      <vt:lpstr>Path@Penn</vt:lpstr>
      <vt:lpstr>Path@Penn (Registration)   </vt:lpstr>
      <vt:lpstr>Reminder: Check Your Email</vt:lpstr>
      <vt:lpstr>Path@Penn (Contact Information)    </vt:lpstr>
      <vt:lpstr>Workday Learning</vt:lpstr>
      <vt:lpstr>Don’t forget: Check Your Email</vt:lpstr>
      <vt:lpstr>Loan Deferments</vt:lpstr>
      <vt:lpstr>Computing resources</vt:lpstr>
      <vt:lpstr>Check Your Email</vt:lpstr>
      <vt:lpstr>Other Services</vt:lpstr>
      <vt:lpstr>Emergency Aid</vt:lpstr>
      <vt:lpstr>Also, Check Your Email!</vt:lpstr>
      <vt:lpstr>Financial Information</vt:lpstr>
      <vt:lpstr>Fellowship Essentials</vt:lpstr>
      <vt:lpstr>Payroll Dates</vt:lpstr>
      <vt:lpstr>Onboarding for Payroll – Time Sensitive!</vt:lpstr>
      <vt:lpstr>Workday – What now?</vt:lpstr>
      <vt:lpstr>Taxes</vt:lpstr>
      <vt:lpstr>Preview: Future Financial Fun!</vt:lpstr>
      <vt:lpstr>For Workday Issues, Tax Questions, or General Questions:</vt:lpstr>
      <vt:lpstr>Questions, Issues or Help Regarding Your Stipend or Your Student Account</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BGS’</dc:title>
  <dc:creator>juliay</dc:creator>
  <cp:lastModifiedBy>Jackson, Judy</cp:lastModifiedBy>
  <cp:revision>223</cp:revision>
  <cp:lastPrinted>2021-08-19T21:04:12Z</cp:lastPrinted>
  <dcterms:created xsi:type="dcterms:W3CDTF">2005-09-06T13:29:30Z</dcterms:created>
  <dcterms:modified xsi:type="dcterms:W3CDTF">2025-08-10T20:42:34Z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TC011408341033</vt:lpwstr>
  </property>
</Properties>
</file>