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notesMasterIdLst>
    <p:notesMasterId r:id="rId44"/>
  </p:notesMasterIdLst>
  <p:sldIdLst>
    <p:sldId id="256" r:id="rId2"/>
    <p:sldId id="561" r:id="rId3"/>
    <p:sldId id="641" r:id="rId4"/>
    <p:sldId id="647" r:id="rId5"/>
    <p:sldId id="640" r:id="rId6"/>
    <p:sldId id="560" r:id="rId7"/>
    <p:sldId id="639" r:id="rId8"/>
    <p:sldId id="607" r:id="rId9"/>
    <p:sldId id="514" r:id="rId10"/>
    <p:sldId id="644" r:id="rId11"/>
    <p:sldId id="617" r:id="rId12"/>
    <p:sldId id="260" r:id="rId13"/>
    <p:sldId id="311" r:id="rId14"/>
    <p:sldId id="317" r:id="rId15"/>
    <p:sldId id="264" r:id="rId16"/>
    <p:sldId id="613" r:id="rId17"/>
    <p:sldId id="609" r:id="rId18"/>
    <p:sldId id="499" r:id="rId19"/>
    <p:sldId id="645" r:id="rId20"/>
    <p:sldId id="649" r:id="rId21"/>
    <p:sldId id="575" r:id="rId22"/>
    <p:sldId id="648" r:id="rId23"/>
    <p:sldId id="624" r:id="rId24"/>
    <p:sldId id="622" r:id="rId25"/>
    <p:sldId id="456" r:id="rId26"/>
    <p:sldId id="273" r:id="rId27"/>
    <p:sldId id="282" r:id="rId28"/>
    <p:sldId id="326" r:id="rId29"/>
    <p:sldId id="518" r:id="rId30"/>
    <p:sldId id="642" r:id="rId31"/>
    <p:sldId id="643" r:id="rId32"/>
    <p:sldId id="574" r:id="rId33"/>
    <p:sldId id="602" r:id="rId34"/>
    <p:sldId id="576" r:id="rId35"/>
    <p:sldId id="615" r:id="rId36"/>
    <p:sldId id="265" r:id="rId37"/>
    <p:sldId id="633" r:id="rId38"/>
    <p:sldId id="267" r:id="rId39"/>
    <p:sldId id="611" r:id="rId40"/>
    <p:sldId id="268" r:id="rId41"/>
    <p:sldId id="274" r:id="rId42"/>
    <p:sldId id="600" r:id="rId4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2A7D"/>
    <a:srgbClr val="BDA461"/>
    <a:srgbClr val="48A5D9"/>
    <a:srgbClr val="B44A5B"/>
    <a:srgbClr val="F6FAFD"/>
    <a:srgbClr val="001D5F"/>
    <a:srgbClr val="FEFEFF"/>
    <a:srgbClr val="DFE0E0"/>
    <a:srgbClr val="DDDEDD"/>
    <a:srgbClr val="F2F6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080" autoAdjust="0"/>
    <p:restoredTop sz="83357"/>
  </p:normalViewPr>
  <p:slideViewPr>
    <p:cSldViewPr snapToGrid="0">
      <p:cViewPr>
        <p:scale>
          <a:sx n="83" d="100"/>
          <a:sy n="83" d="100"/>
        </p:scale>
        <p:origin x="876" y="306"/>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1" d="100"/>
          <a:sy n="91" d="100"/>
        </p:scale>
        <p:origin x="4048"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DE543BF-104D-8843-9A48-105E83329915}" type="datetimeFigureOut">
              <a:rPr lang="en-US" smtClean="0"/>
              <a:t>8/21/2025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E5FF243-91AF-0049-992A-6FF3650F644B}" type="slidenum">
              <a:rPr lang="en-US" smtClean="0"/>
              <a:t>‹#›</a:t>
            </a:fld>
            <a:endParaRPr lang="en-US"/>
          </a:p>
        </p:txBody>
      </p:sp>
    </p:spTree>
    <p:extLst>
      <p:ext uri="{BB962C8B-B14F-4D97-AF65-F5344CB8AC3E}">
        <p14:creationId xmlns:p14="http://schemas.microsoft.com/office/powerpoint/2010/main" val="149765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dsmz.de/fileadmin/Bereiche/HumanandAnimalCellLines/Cross_Contaminations_v7_1.pdf"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libguides.brown.edu/reproducibility/validation" TargetMode="External"/><Relationship Id="rId5" Type="http://schemas.openxmlformats.org/officeDocument/2006/relationships/hyperlink" Target="https://www.antibodypedia.com/" TargetMode="External"/><Relationship Id="rId4" Type="http://schemas.openxmlformats.org/officeDocument/2006/relationships/hyperlink" Target="http://iclac.org/databases/cross-contaminations/"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1200" kern="1200" dirty="0">
                <a:solidFill>
                  <a:srgbClr val="002060"/>
                </a:solidFill>
                <a:effectLst/>
                <a:latin typeface="Helvetica" pitchFamily="2" charset="0"/>
              </a:rPr>
              <a:t>More acronyms!  Is this the hardest part of graduate school?</a:t>
            </a:r>
          </a:p>
          <a:p>
            <a:pPr marL="0" marR="0" lvl="0" indent="0" algn="l" defTabSz="914400" rtl="0" eaLnBrk="1" fontAlgn="auto" latinLnBrk="0" hangingPunct="1">
              <a:lnSpc>
                <a:spcPct val="120000"/>
              </a:lnSpc>
              <a:spcBef>
                <a:spcPts val="0"/>
              </a:spcBef>
              <a:spcAft>
                <a:spcPts val="0"/>
              </a:spcAft>
              <a:buClrTx/>
              <a:buSzTx/>
              <a:buFontTx/>
              <a:buNone/>
              <a:tabLst/>
              <a:defRPr/>
            </a:pPr>
            <a:endParaRPr lang="en-US" sz="1200" kern="1200" dirty="0">
              <a:solidFill>
                <a:srgbClr val="002060"/>
              </a:solidFill>
              <a:effectLst/>
              <a:latin typeface="Helvetica" pitchFamily="2" charset="0"/>
            </a:endParaRPr>
          </a:p>
          <a:p>
            <a:pPr marL="0" marR="0" lvl="0" indent="0" algn="l" defTabSz="457200" rtl="0" eaLnBrk="0" fontAlgn="base" latinLnBrk="0" hangingPunct="0">
              <a:lnSpc>
                <a:spcPct val="120000"/>
              </a:lnSpc>
              <a:spcBef>
                <a:spcPct val="30000"/>
              </a:spcBef>
              <a:spcAft>
                <a:spcPct val="0"/>
              </a:spcAft>
              <a:buClrTx/>
              <a:buSzTx/>
              <a:buFontTx/>
              <a:buNone/>
              <a:tabLst/>
              <a:defRPr/>
            </a:pPr>
            <a:r>
              <a:rPr lang="en-US" dirty="0">
                <a:solidFill>
                  <a:srgbClr val="001D5F"/>
                </a:solidFill>
                <a:latin typeface="Helvetica" pitchFamily="2" charset="0"/>
              </a:rPr>
              <a:t>I will briefly talk to you today about the importance of the theory and practice guiding the design </a:t>
            </a:r>
            <a:r>
              <a:rPr lang="en-US" b="0" dirty="0">
                <a:solidFill>
                  <a:srgbClr val="001D5F"/>
                </a:solidFill>
                <a:latin typeface="Helvetica" pitchFamily="2" charset="0"/>
                <a:cs typeface="Helvetica"/>
              </a:rPr>
              <a:t>of experiments.    </a:t>
            </a:r>
            <a:r>
              <a:rPr lang="en-US" dirty="0">
                <a:solidFill>
                  <a:srgbClr val="001D5F"/>
                </a:solidFill>
                <a:latin typeface="Helvetica" pitchFamily="2" charset="0"/>
              </a:rPr>
              <a:t>This session represents our first steps in providing intellectual and physical resources that will help you plan and perform the best experiments you can, pursuing science at the highest level, that yield results that you and others can reliably build upon  to discover something new.  At least within the limits of time, money, energy, encouragement and thought at your disposal.</a:t>
            </a:r>
          </a:p>
          <a:p>
            <a:pPr marL="0" marR="0" lvl="0" indent="0" algn="l" defTabSz="457200" rtl="0" eaLnBrk="0" fontAlgn="base" latinLnBrk="0" hangingPunct="0">
              <a:lnSpc>
                <a:spcPct val="120000"/>
              </a:lnSpc>
              <a:spcBef>
                <a:spcPct val="30000"/>
              </a:spcBef>
              <a:spcAft>
                <a:spcPct val="0"/>
              </a:spcAft>
              <a:buClrTx/>
              <a:buSzTx/>
              <a:buFontTx/>
              <a:buNone/>
              <a:tabLst/>
              <a:defRPr/>
            </a:pPr>
            <a:endParaRPr lang="en-US" dirty="0">
              <a:solidFill>
                <a:srgbClr val="001D5F"/>
              </a:solidFill>
              <a:latin typeface="Helvetica" pitchFamily="2" charset="0"/>
            </a:endParaRPr>
          </a:p>
          <a:p>
            <a:pPr marL="0" marR="0" lvl="0" indent="0" algn="l" defTabSz="457200" rtl="0" eaLnBrk="0" fontAlgn="base" latinLnBrk="0" hangingPunct="0">
              <a:lnSpc>
                <a:spcPct val="120000"/>
              </a:lnSpc>
              <a:spcBef>
                <a:spcPct val="30000"/>
              </a:spcBef>
              <a:spcAft>
                <a:spcPct val="0"/>
              </a:spcAft>
              <a:buClrTx/>
              <a:buSzTx/>
              <a:buFontTx/>
              <a:buNone/>
              <a:tabLst/>
              <a:defRPr/>
            </a:pPr>
            <a:r>
              <a:rPr lang="en-US" dirty="0">
                <a:solidFill>
                  <a:srgbClr val="001D5F"/>
                </a:solidFill>
                <a:latin typeface="Helvetica" pitchFamily="2" charset="0"/>
              </a:rPr>
              <a:t>It is a little overwhelming to singularly stand here in front of all the talent in these seats.  I sense your eagerness to be unleashed into the labs to conduct experiments.   Think of how many different types of experiments and accompanying bytes of data you are about to bring into existence!  Consider, though, that effective experiments,  even seemingly simple ones, require a well-conceived plan PRIOR to the actual conducting of the experiment.  </a:t>
            </a:r>
            <a:r>
              <a:rPr lang="en-US" sz="1200" b="1" dirty="0">
                <a:solidFill>
                  <a:srgbClr val="001D5F"/>
                </a:solidFill>
                <a:latin typeface="Helvetica" pitchFamily="2" charset="0"/>
                <a:ea typeface="Helvetica" charset="0"/>
                <a:cs typeface="Helvetica" charset="0"/>
              </a:rPr>
              <a:t>How EXACTLY is the experiment performed?  What EXACTLY is measured?  What EXACTLY will you learn?</a:t>
            </a:r>
            <a:r>
              <a:rPr lang="en-US" sz="1200" b="0" dirty="0">
                <a:solidFill>
                  <a:srgbClr val="001D5F"/>
                </a:solidFill>
                <a:latin typeface="Helvetica" pitchFamily="2" charset="0"/>
                <a:ea typeface="Helvetica" charset="0"/>
                <a:cs typeface="Helvetica" charset="0"/>
              </a:rPr>
              <a:t>  A good experimentalist answers such questions BEFORE the actual conducting of the experiment. T</a:t>
            </a:r>
            <a:r>
              <a:rPr lang="en-US" dirty="0">
                <a:solidFill>
                  <a:srgbClr val="001D5F"/>
                </a:solidFill>
                <a:latin typeface="Helvetica" pitchFamily="2" charset="0"/>
              </a:rPr>
              <a:t>his is why we are introducing experimental design during orientation, so it is at the forefront before you begin experiments in the labs. </a:t>
            </a:r>
          </a:p>
          <a:p>
            <a:pPr marL="0" marR="0" lvl="0" indent="0" algn="l" defTabSz="457200" rtl="0" eaLnBrk="0" fontAlgn="base" latinLnBrk="0" hangingPunct="0">
              <a:lnSpc>
                <a:spcPct val="120000"/>
              </a:lnSpc>
              <a:spcBef>
                <a:spcPct val="30000"/>
              </a:spcBef>
              <a:spcAft>
                <a:spcPct val="0"/>
              </a:spcAft>
              <a:buClrTx/>
              <a:buSzTx/>
              <a:buFontTx/>
              <a:buNone/>
              <a:tabLst/>
              <a:defRPr/>
            </a:pPr>
            <a:endParaRPr lang="en-US" sz="1200" b="0" dirty="0">
              <a:solidFill>
                <a:srgbClr val="001D5F"/>
              </a:solidFill>
              <a:latin typeface="Helvetica" pitchFamily="2" charset="0"/>
              <a:ea typeface="Helvetica" charset="0"/>
              <a:cs typeface="Helvetica" charset="0"/>
            </a:endParaRPr>
          </a:p>
          <a:p>
            <a:pPr marL="0" marR="0" lvl="0" indent="0" algn="l" defTabSz="457200" rtl="0" eaLnBrk="0" fontAlgn="base" latinLnBrk="0" hangingPunct="0">
              <a:lnSpc>
                <a:spcPct val="120000"/>
              </a:lnSpc>
              <a:spcBef>
                <a:spcPct val="30000"/>
              </a:spcBef>
              <a:spcAft>
                <a:spcPct val="0"/>
              </a:spcAft>
              <a:buClrTx/>
              <a:buSzTx/>
              <a:buFontTx/>
              <a:buNone/>
              <a:tabLst/>
              <a:defRPr/>
            </a:pPr>
            <a:r>
              <a:rPr lang="en-US" sz="1200" b="0" dirty="0">
                <a:solidFill>
                  <a:srgbClr val="001D5F"/>
                </a:solidFill>
                <a:latin typeface="Helvetica" pitchFamily="2" charset="0"/>
                <a:ea typeface="Helvetica" charset="0"/>
                <a:cs typeface="Helvetica" charset="0"/>
              </a:rPr>
              <a:t>“Are you ready to perform experiments at Penn!”  You are fortunate to be in an institution where you can do almost any experiment you want.</a:t>
            </a:r>
          </a:p>
          <a:p>
            <a:pPr marL="0" marR="0" lvl="0" indent="0" algn="l" defTabSz="457200" rtl="0" eaLnBrk="0" fontAlgn="base" latinLnBrk="0" hangingPunct="0">
              <a:lnSpc>
                <a:spcPct val="120000"/>
              </a:lnSpc>
              <a:spcBef>
                <a:spcPct val="30000"/>
              </a:spcBef>
              <a:spcAft>
                <a:spcPct val="0"/>
              </a:spcAft>
              <a:buClrTx/>
              <a:buSzTx/>
              <a:buFontTx/>
              <a:buNone/>
              <a:tabLst/>
              <a:defRPr/>
            </a:pPr>
            <a:endParaRPr lang="en-US" sz="1200" b="0" dirty="0">
              <a:solidFill>
                <a:srgbClr val="001D5F"/>
              </a:solidFill>
              <a:latin typeface="Helvetica" pitchFamily="2" charset="0"/>
              <a:ea typeface="Helvetica" charset="0"/>
              <a:cs typeface="Helvetica" charset="0"/>
            </a:endParaRPr>
          </a:p>
          <a:p>
            <a:pPr marL="0" marR="0" lvl="0" indent="0" algn="l" defTabSz="457200" rtl="0" eaLnBrk="0" fontAlgn="base" latinLnBrk="0" hangingPunct="0">
              <a:lnSpc>
                <a:spcPct val="120000"/>
              </a:lnSpc>
              <a:spcBef>
                <a:spcPct val="30000"/>
              </a:spcBef>
              <a:spcAft>
                <a:spcPct val="0"/>
              </a:spcAft>
              <a:buClrTx/>
              <a:buSzTx/>
              <a:buFontTx/>
              <a:buNone/>
              <a:tabLst/>
              <a:defRPr/>
            </a:pPr>
            <a:r>
              <a:rPr lang="en-US" sz="1200" b="0" dirty="0">
                <a:solidFill>
                  <a:srgbClr val="001D5F"/>
                </a:solidFill>
                <a:latin typeface="Helvetica" pitchFamily="2" charset="0"/>
                <a:ea typeface="Helvetica" charset="0"/>
                <a:cs typeface="Helvetica" charset="0"/>
              </a:rPr>
              <a:t>“What kind of data are you going to produce?  Is the data from an experiment that was the best experiment you could perform under the circumstances?  Is the data reproducible by you and others?  Is it predictive so that you and others can build upon the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2060"/>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b="0" dirty="0">
              <a:latin typeface="Helvetica" charset="0"/>
              <a:ea typeface="Helvetica" charset="0"/>
              <a:cs typeface="Helvetica" charset="0"/>
            </a:endParaRPr>
          </a:p>
          <a:p>
            <a:endParaRPr lang="en-US" dirty="0"/>
          </a:p>
        </p:txBody>
      </p:sp>
      <p:sp>
        <p:nvSpPr>
          <p:cNvPr id="4" name="Slide Number Placeholder 3"/>
          <p:cNvSpPr>
            <a:spLocks noGrp="1"/>
          </p:cNvSpPr>
          <p:nvPr>
            <p:ph type="sldNum" sz="quarter" idx="5"/>
          </p:nvPr>
        </p:nvSpPr>
        <p:spPr/>
        <p:txBody>
          <a:bodyPr/>
          <a:lstStyle/>
          <a:p>
            <a:fld id="{4E5FF243-91AF-0049-992A-6FF3650F644B}" type="slidenum">
              <a:rPr lang="en-US" smtClean="0"/>
              <a:t>1</a:t>
            </a:fld>
            <a:endParaRPr lang="en-US"/>
          </a:p>
        </p:txBody>
      </p:sp>
    </p:spTree>
    <p:extLst>
      <p:ext uri="{BB962C8B-B14F-4D97-AF65-F5344CB8AC3E}">
        <p14:creationId xmlns:p14="http://schemas.microsoft.com/office/powerpoint/2010/main" val="3032883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4E5FF243-91AF-0049-992A-6FF3650F644B}" type="slidenum">
              <a:rPr lang="en-US" smtClean="0"/>
              <a:t>10</a:t>
            </a:fld>
            <a:endParaRPr lang="en-US"/>
          </a:p>
        </p:txBody>
      </p:sp>
    </p:spTree>
    <p:extLst>
      <p:ext uri="{BB962C8B-B14F-4D97-AF65-F5344CB8AC3E}">
        <p14:creationId xmlns:p14="http://schemas.microsoft.com/office/powerpoint/2010/main" val="72987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solidFill>
                  <a:srgbClr val="002060"/>
                </a:solidFill>
                <a:latin typeface="Helvetica" pitchFamily="2" charset="0"/>
              </a:rPr>
              <a:t>So, with regard to the nuts and bolts of training, know first that NIH requires training of us and other biomedical institutions in RCR and SRR.</a:t>
            </a:r>
          </a:p>
        </p:txBody>
      </p:sp>
      <p:sp>
        <p:nvSpPr>
          <p:cNvPr id="4" name="Slide Number Placeholder 3"/>
          <p:cNvSpPr>
            <a:spLocks noGrp="1"/>
          </p:cNvSpPr>
          <p:nvPr>
            <p:ph type="sldNum" sz="quarter" idx="5"/>
          </p:nvPr>
        </p:nvSpPr>
        <p:spPr/>
        <p:txBody>
          <a:bodyPr/>
          <a:lstStyle/>
          <a:p>
            <a:fld id="{4E5FF243-91AF-0049-992A-6FF3650F644B}" type="slidenum">
              <a:rPr lang="en-US" smtClean="0"/>
              <a:t>11</a:t>
            </a:fld>
            <a:endParaRPr lang="en-US"/>
          </a:p>
        </p:txBody>
      </p:sp>
    </p:spTree>
    <p:extLst>
      <p:ext uri="{BB962C8B-B14F-4D97-AF65-F5344CB8AC3E}">
        <p14:creationId xmlns:p14="http://schemas.microsoft.com/office/powerpoint/2010/main" val="3794782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fontScale="70000" lnSpcReduction="20000"/>
          </a:bodyPr>
          <a:lstStyle/>
          <a:p>
            <a:pPr marL="0" marR="0" lvl="0" indent="0" algn="l" defTabSz="457200" rtl="0" eaLnBrk="0" fontAlgn="base" latinLnBrk="0" hangingPunct="0">
              <a:lnSpc>
                <a:spcPct val="120000"/>
              </a:lnSpc>
              <a:spcBef>
                <a:spcPct val="30000"/>
              </a:spcBef>
              <a:spcAft>
                <a:spcPct val="0"/>
              </a:spcAft>
              <a:buClrTx/>
              <a:buSzTx/>
              <a:buFontTx/>
              <a:buNone/>
              <a:tabLst/>
              <a:defRPr/>
            </a:pPr>
            <a:r>
              <a:rPr lang="en-US" sz="1200" dirty="0">
                <a:solidFill>
                  <a:srgbClr val="001D5F"/>
                </a:solidFill>
                <a:latin typeface="Helvetica" pitchFamily="2" charset="0"/>
                <a:ea typeface="Helvetica" charset="0"/>
                <a:cs typeface="Helvetica" charset="0"/>
              </a:rPr>
              <a:t>For the remaining minutes, I would like to explain the myriad ways you will be trained and exposed to aspects of experimental design as part of your formal graduate education at Penn.</a:t>
            </a:r>
          </a:p>
          <a:p>
            <a:pPr>
              <a:lnSpc>
                <a:spcPct val="120000"/>
              </a:lnSpc>
            </a:pPr>
            <a:endParaRPr lang="en-US" dirty="0">
              <a:solidFill>
                <a:srgbClr val="001D5F"/>
              </a:solidFill>
              <a:latin typeface="Helvetica" pitchFamily="2" charset="0"/>
            </a:endParaRPr>
          </a:p>
          <a:p>
            <a:pPr>
              <a:lnSpc>
                <a:spcPct val="120000"/>
              </a:lnSpc>
            </a:pPr>
            <a:r>
              <a:rPr lang="en-US" dirty="0">
                <a:solidFill>
                  <a:srgbClr val="001D5F"/>
                </a:solidFill>
                <a:latin typeface="Helvetica" pitchFamily="2" charset="0"/>
              </a:rPr>
              <a:t>Critical Scientist</a:t>
            </a:r>
          </a:p>
          <a:p>
            <a:pPr>
              <a:lnSpc>
                <a:spcPct val="120000"/>
              </a:lnSpc>
            </a:pPr>
            <a:r>
              <a:rPr lang="en-US" dirty="0">
                <a:solidFill>
                  <a:srgbClr val="001D5F"/>
                </a:solidFill>
                <a:latin typeface="Helvetica" pitchFamily="2" charset="0"/>
              </a:rPr>
              <a:t>Lab Rotations/Modeling:  Labs perform science differently. </a:t>
            </a:r>
            <a:r>
              <a:rPr lang="en-US" sz="1200" kern="1200" dirty="0">
                <a:solidFill>
                  <a:srgbClr val="001D5F"/>
                </a:solidFill>
                <a:effectLst/>
                <a:latin typeface="Helvetica" pitchFamily="2" charset="0"/>
                <a:ea typeface="ＭＳ Ｐゴシック" charset="-128"/>
              </a:rPr>
              <a:t>  Scientists can be </a:t>
            </a:r>
            <a:r>
              <a:rPr lang="en-US" sz="1200" kern="1200" dirty="0">
                <a:solidFill>
                  <a:srgbClr val="001D5F"/>
                </a:solidFill>
                <a:effectLst/>
                <a:latin typeface="Helvetica" pitchFamily="2" charset="0"/>
                <a:ea typeface="ＭＳ Ｐゴシック" charset="-128"/>
                <a:cs typeface="ＭＳ Ｐゴシック" charset="-128"/>
              </a:rPr>
              <a:t>passionately critical of different approaches to a given problem. </a:t>
            </a:r>
          </a:p>
          <a:p>
            <a:pPr marL="0" marR="0" lvl="0" indent="0" algn="l" defTabSz="457200" rtl="0" eaLnBrk="0" fontAlgn="base" latinLnBrk="0" hangingPunct="0">
              <a:lnSpc>
                <a:spcPct val="120000"/>
              </a:lnSpc>
              <a:spcBef>
                <a:spcPct val="30000"/>
              </a:spcBef>
              <a:spcAft>
                <a:spcPct val="0"/>
              </a:spcAft>
              <a:buClrTx/>
              <a:buSzTx/>
              <a:buFontTx/>
              <a:buNone/>
              <a:tabLst/>
              <a:defRPr/>
            </a:pPr>
            <a:endParaRPr lang="en-US" dirty="0">
              <a:solidFill>
                <a:srgbClr val="001D5F"/>
              </a:solidFill>
              <a:latin typeface="Helvetica" pitchFamily="2" charset="0"/>
            </a:endParaRPr>
          </a:p>
          <a:p>
            <a:pPr marL="0" marR="0" lvl="0" indent="0" algn="l" defTabSz="457200" rtl="0" eaLnBrk="0" fontAlgn="base" latinLnBrk="0" hangingPunct="0">
              <a:lnSpc>
                <a:spcPct val="120000"/>
              </a:lnSpc>
              <a:spcBef>
                <a:spcPct val="30000"/>
              </a:spcBef>
              <a:spcAft>
                <a:spcPct val="0"/>
              </a:spcAft>
              <a:buClrTx/>
              <a:buSzTx/>
              <a:buFontTx/>
              <a:buNone/>
              <a:tabLst/>
              <a:defRPr/>
            </a:pPr>
            <a:r>
              <a:rPr lang="en-US" dirty="0">
                <a:solidFill>
                  <a:srgbClr val="001D5F"/>
                </a:solidFill>
                <a:latin typeface="Helvetica" pitchFamily="2" charset="0"/>
              </a:rPr>
              <a:t>Preliminary Exams:  is a detailed plan of your thesis research</a:t>
            </a:r>
          </a:p>
          <a:p>
            <a:pPr marL="0" marR="0" lvl="0" indent="0" algn="l" defTabSz="457200" rtl="0" eaLnBrk="0" fontAlgn="base" latinLnBrk="0" hangingPunct="0">
              <a:lnSpc>
                <a:spcPct val="120000"/>
              </a:lnSpc>
              <a:spcBef>
                <a:spcPct val="30000"/>
              </a:spcBef>
              <a:spcAft>
                <a:spcPct val="0"/>
              </a:spcAft>
              <a:buClrTx/>
              <a:buSzTx/>
              <a:buFontTx/>
              <a:buNone/>
              <a:tabLst/>
              <a:defRPr/>
            </a:pPr>
            <a:endParaRPr lang="en-US" dirty="0">
              <a:solidFill>
                <a:srgbClr val="001D5F"/>
              </a:solidFill>
              <a:latin typeface="Helvetica" pitchFamily="2" charset="0"/>
            </a:endParaRPr>
          </a:p>
          <a:p>
            <a:pPr algn="l">
              <a:lnSpc>
                <a:spcPct val="120000"/>
              </a:lnSpc>
            </a:pPr>
            <a:r>
              <a:rPr lang="en-US" u="sng" dirty="0">
                <a:solidFill>
                  <a:srgbClr val="001D5F"/>
                </a:solidFill>
                <a:latin typeface="Helvetica" pitchFamily="2" charset="0"/>
              </a:rPr>
              <a:t>Training</a:t>
            </a:r>
          </a:p>
          <a:p>
            <a:pPr algn="l">
              <a:lnSpc>
                <a:spcPct val="120000"/>
              </a:lnSpc>
            </a:pPr>
            <a:r>
              <a:rPr lang="en-US" sz="1200" dirty="0">
                <a:solidFill>
                  <a:srgbClr val="001D5F"/>
                </a:solidFill>
                <a:latin typeface="Helvetica" pitchFamily="2" charset="0"/>
              </a:rPr>
              <a:t>Connectivity with Responsible Conduct of Research and Scientific Rigor and Reproducibility</a:t>
            </a:r>
          </a:p>
          <a:p>
            <a:pPr algn="l">
              <a:lnSpc>
                <a:spcPct val="120000"/>
              </a:lnSpc>
            </a:pPr>
            <a:endParaRPr lang="en-US" sz="1200" dirty="0">
              <a:solidFill>
                <a:srgbClr val="001D5F"/>
              </a:solidFill>
              <a:latin typeface="Helvetica" pitchFamily="2" charset="0"/>
            </a:endParaRPr>
          </a:p>
          <a:p>
            <a:pPr algn="l">
              <a:lnSpc>
                <a:spcPct val="120000"/>
              </a:lnSpc>
            </a:pPr>
            <a:r>
              <a:rPr lang="en-US" u="sng" dirty="0">
                <a:solidFill>
                  <a:srgbClr val="001D5F"/>
                </a:solidFill>
                <a:latin typeface="Helvetica" pitchFamily="2" charset="0"/>
              </a:rPr>
              <a:t>Classes</a:t>
            </a:r>
          </a:p>
          <a:p>
            <a:pPr algn="l">
              <a:lnSpc>
                <a:spcPct val="120000"/>
              </a:lnSpc>
            </a:pPr>
            <a:r>
              <a:rPr lang="en-US" sz="1200" dirty="0">
                <a:solidFill>
                  <a:srgbClr val="001D5F"/>
                </a:solidFill>
                <a:latin typeface="Helvetica" pitchFamily="2" charset="0"/>
              </a:rPr>
              <a:t>Basis of knowledge</a:t>
            </a:r>
          </a:p>
          <a:p>
            <a:pPr algn="l">
              <a:lnSpc>
                <a:spcPct val="120000"/>
              </a:lnSpc>
            </a:pPr>
            <a:r>
              <a:rPr lang="en-US" sz="1200" dirty="0">
                <a:solidFill>
                  <a:srgbClr val="001D5F"/>
                </a:solidFill>
                <a:latin typeface="Helvetica" pitchFamily="2" charset="0"/>
              </a:rPr>
              <a:t>Exam Questions</a:t>
            </a:r>
          </a:p>
          <a:p>
            <a:pPr algn="l">
              <a:lnSpc>
                <a:spcPct val="120000"/>
              </a:lnSpc>
            </a:pPr>
            <a:r>
              <a:rPr lang="en-US" sz="1200" dirty="0">
                <a:solidFill>
                  <a:srgbClr val="001D5F"/>
                </a:solidFill>
                <a:latin typeface="Helvetica" pitchFamily="2" charset="0"/>
              </a:rPr>
              <a:t>Class Participation</a:t>
            </a:r>
          </a:p>
          <a:p>
            <a:pPr marL="0" marR="0" lvl="0" indent="0" algn="l" defTabSz="457200" rtl="0" eaLnBrk="0" fontAlgn="base" latinLnBrk="0" hangingPunct="0">
              <a:lnSpc>
                <a:spcPct val="120000"/>
              </a:lnSpc>
              <a:spcBef>
                <a:spcPct val="30000"/>
              </a:spcBef>
              <a:spcAft>
                <a:spcPct val="0"/>
              </a:spcAft>
              <a:buClrTx/>
              <a:buSzTx/>
              <a:buFontTx/>
              <a:buNone/>
              <a:tabLst/>
              <a:defRPr/>
            </a:pPr>
            <a:endParaRPr lang="en-US" sz="1200" dirty="0">
              <a:solidFill>
                <a:srgbClr val="001D5F"/>
              </a:solidFill>
              <a:latin typeface="Helvetica" pitchFamily="2" charset="0"/>
              <a:ea typeface="Helvetica" charset="0"/>
              <a:cs typeface="Helvetica" charset="0"/>
            </a:endParaRPr>
          </a:p>
          <a:p>
            <a:pPr algn="l">
              <a:lnSpc>
                <a:spcPct val="120000"/>
              </a:lnSpc>
            </a:pPr>
            <a:r>
              <a:rPr lang="en-US" sz="1200" u="sng" dirty="0">
                <a:solidFill>
                  <a:srgbClr val="001D5F"/>
                </a:solidFill>
                <a:latin typeface="Helvetica" pitchFamily="2" charset="0"/>
              </a:rPr>
              <a:t>Thesis Research</a:t>
            </a:r>
          </a:p>
          <a:p>
            <a:pPr algn="l">
              <a:lnSpc>
                <a:spcPct val="120000"/>
              </a:lnSpc>
            </a:pPr>
            <a:r>
              <a:rPr lang="en-US" sz="1200" dirty="0">
                <a:solidFill>
                  <a:srgbClr val="001D5F"/>
                </a:solidFill>
                <a:latin typeface="Helvetica" pitchFamily="2" charset="0"/>
              </a:rPr>
              <a:t>Repeating experiments.  (yours and others)</a:t>
            </a:r>
          </a:p>
          <a:p>
            <a:pPr algn="l">
              <a:lnSpc>
                <a:spcPct val="120000"/>
              </a:lnSpc>
            </a:pPr>
            <a:r>
              <a:rPr lang="en-US" sz="1200" dirty="0">
                <a:solidFill>
                  <a:srgbClr val="001D5F"/>
                </a:solidFill>
                <a:latin typeface="Helvetica" pitchFamily="2" charset="0"/>
              </a:rPr>
              <a:t>Extending</a:t>
            </a:r>
          </a:p>
          <a:p>
            <a:pPr marL="0" marR="0" lvl="0" indent="0" algn="l" defTabSz="457200" rtl="0" eaLnBrk="0" fontAlgn="base" latinLnBrk="0" hangingPunct="0">
              <a:lnSpc>
                <a:spcPct val="120000"/>
              </a:lnSpc>
              <a:spcBef>
                <a:spcPct val="30000"/>
              </a:spcBef>
              <a:spcAft>
                <a:spcPct val="0"/>
              </a:spcAft>
              <a:buClrTx/>
              <a:buSzTx/>
              <a:buFontTx/>
              <a:buNone/>
              <a:tabLst/>
              <a:defRPr/>
            </a:pPr>
            <a:r>
              <a:rPr lang="en-US" sz="1200" dirty="0">
                <a:solidFill>
                  <a:srgbClr val="001D5F"/>
                </a:solidFill>
                <a:latin typeface="Helvetica" pitchFamily="2" charset="0"/>
                <a:ea typeface="Helvetica" charset="0"/>
                <a:cs typeface="Helvetica" charset="0"/>
              </a:rPr>
              <a:t> </a:t>
            </a:r>
          </a:p>
          <a:p>
            <a:pPr marL="0" marR="0" lvl="0" indent="0" algn="l" defTabSz="457200" rtl="0" eaLnBrk="0" fontAlgn="base" latinLnBrk="0" hangingPunct="0">
              <a:lnSpc>
                <a:spcPct val="120000"/>
              </a:lnSpc>
              <a:spcBef>
                <a:spcPct val="30000"/>
              </a:spcBef>
              <a:spcAft>
                <a:spcPct val="0"/>
              </a:spcAft>
              <a:buClrTx/>
              <a:buSzTx/>
              <a:buFontTx/>
              <a:buNone/>
              <a:tabLst/>
              <a:defRPr/>
            </a:pPr>
            <a:r>
              <a:rPr lang="en-US" dirty="0">
                <a:solidFill>
                  <a:srgbClr val="001D5F"/>
                </a:solidFill>
                <a:latin typeface="Helvetica" pitchFamily="2" charset="0"/>
              </a:rPr>
              <a:t>Throughout all your training, you will have to filter and execute.</a:t>
            </a:r>
          </a:p>
          <a:p>
            <a:pPr marL="0" marR="0" lvl="0" indent="0" algn="l" defTabSz="457200" rtl="0" eaLnBrk="0" fontAlgn="base" latinLnBrk="0" hangingPunct="0">
              <a:lnSpc>
                <a:spcPct val="120000"/>
              </a:lnSpc>
              <a:spcBef>
                <a:spcPct val="30000"/>
              </a:spcBef>
              <a:spcAft>
                <a:spcPct val="0"/>
              </a:spcAft>
              <a:buClrTx/>
              <a:buSzTx/>
              <a:buFontTx/>
              <a:buNone/>
              <a:tabLst/>
              <a:defRPr/>
            </a:pPr>
            <a:endParaRPr lang="en-US" dirty="0">
              <a:solidFill>
                <a:srgbClr val="001D5F"/>
              </a:solidFill>
              <a:latin typeface="Helvetica" pitchFamily="2" charset="0"/>
            </a:endParaRPr>
          </a:p>
          <a:p>
            <a:pPr marL="0" marR="0" lvl="0" indent="0" algn="l" defTabSz="457200" rtl="0" eaLnBrk="0" fontAlgn="base" latinLnBrk="0" hangingPunct="0">
              <a:lnSpc>
                <a:spcPct val="120000"/>
              </a:lnSpc>
              <a:spcBef>
                <a:spcPct val="30000"/>
              </a:spcBef>
              <a:spcAft>
                <a:spcPct val="0"/>
              </a:spcAft>
              <a:buClrTx/>
              <a:buSzTx/>
              <a:buFontTx/>
              <a:buNone/>
              <a:tabLst/>
              <a:defRPr/>
            </a:pPr>
            <a:r>
              <a:rPr lang="en-US" dirty="0">
                <a:solidFill>
                  <a:srgbClr val="001D5F"/>
                </a:solidFill>
                <a:latin typeface="Helvetica" pitchFamily="2" charset="0"/>
              </a:rPr>
              <a:t>At the end of your grad school career:  </a:t>
            </a:r>
            <a:r>
              <a:rPr lang="en-US" sz="1200" dirty="0">
                <a:solidFill>
                  <a:srgbClr val="001D5F"/>
                </a:solidFill>
                <a:latin typeface="Helvetica" pitchFamily="2" charset="0"/>
                <a:ea typeface="Helvetica" charset="0"/>
                <a:cs typeface="Helvetica" charset="0"/>
              </a:rPr>
              <a:t>Have I done the experiment as well as I possibly could?</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solidFill>
                <a:srgbClr val="001D5F"/>
              </a:solidFill>
              <a:latin typeface="Helvetica" pitchFamily="2" charset="0"/>
              <a:ea typeface="Helvetica" charset="0"/>
              <a:cs typeface="Helvetica"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solidFill>
                <a:srgbClr val="001D5F"/>
              </a:solidFill>
              <a:latin typeface="Helvetica" pitchFamily="2" charset="0"/>
              <a:ea typeface="Helvetica" charset="0"/>
              <a:cs typeface="Helvetica" charset="0"/>
            </a:endParaRPr>
          </a:p>
          <a:p>
            <a:endParaRPr lang="en-US" dirty="0"/>
          </a:p>
        </p:txBody>
      </p:sp>
      <p:sp>
        <p:nvSpPr>
          <p:cNvPr id="4" name="Slide Number Placeholder 3"/>
          <p:cNvSpPr>
            <a:spLocks noGrp="1"/>
          </p:cNvSpPr>
          <p:nvPr>
            <p:ph type="sldNum" sz="quarter" idx="5"/>
          </p:nvPr>
        </p:nvSpPr>
        <p:spPr/>
        <p:txBody>
          <a:bodyPr/>
          <a:lstStyle/>
          <a:p>
            <a:fld id="{4E5FF243-91AF-0049-992A-6FF3650F644B}" type="slidenum">
              <a:rPr lang="en-US" smtClean="0"/>
              <a:t>12</a:t>
            </a:fld>
            <a:endParaRPr lang="en-US"/>
          </a:p>
        </p:txBody>
      </p:sp>
    </p:spTree>
    <p:extLst>
      <p:ext uri="{BB962C8B-B14F-4D97-AF65-F5344CB8AC3E}">
        <p14:creationId xmlns:p14="http://schemas.microsoft.com/office/powerpoint/2010/main" val="1946516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solidFill>
                  <a:srgbClr val="002060"/>
                </a:solidFill>
                <a:latin typeface="Helvetica" pitchFamily="2" charset="0"/>
              </a:rPr>
              <a:t>https://</a:t>
            </a:r>
            <a:r>
              <a:rPr lang="en-US" dirty="0" err="1">
                <a:solidFill>
                  <a:srgbClr val="002060"/>
                </a:solidFill>
                <a:latin typeface="Helvetica" pitchFamily="2" charset="0"/>
              </a:rPr>
              <a:t>www.med.upenn.edu</a:t>
            </a:r>
            <a:r>
              <a:rPr lang="en-US" dirty="0">
                <a:solidFill>
                  <a:srgbClr val="002060"/>
                </a:solidFill>
                <a:latin typeface="Helvetica" pitchFamily="2" charset="0"/>
              </a:rPr>
              <a:t>/</a:t>
            </a:r>
            <a:r>
              <a:rPr lang="en-US" dirty="0" err="1">
                <a:solidFill>
                  <a:srgbClr val="002060"/>
                </a:solidFill>
                <a:latin typeface="Helvetica" pitchFamily="2" charset="0"/>
              </a:rPr>
              <a:t>bgs-rcr-exdes</a:t>
            </a:r>
            <a:r>
              <a:rPr lang="en-US" dirty="0">
                <a:solidFill>
                  <a:srgbClr val="002060"/>
                </a:solidFill>
                <a:latin typeface="Helvetica" pitchFamily="2" charset="0"/>
              </a:rPr>
              <a:t>/</a:t>
            </a:r>
          </a:p>
        </p:txBody>
      </p:sp>
      <p:sp>
        <p:nvSpPr>
          <p:cNvPr id="4" name="Slide Number Placeholder 3"/>
          <p:cNvSpPr>
            <a:spLocks noGrp="1"/>
          </p:cNvSpPr>
          <p:nvPr>
            <p:ph type="sldNum" sz="quarter" idx="5"/>
          </p:nvPr>
        </p:nvSpPr>
        <p:spPr/>
        <p:txBody>
          <a:bodyPr/>
          <a:lstStyle/>
          <a:p>
            <a:pPr>
              <a:defRPr/>
            </a:pPr>
            <a:fld id="{32BC122C-7AD9-AB48-A88B-459B90E1C581}" type="slidenum">
              <a:rPr lang="en-US" smtClean="0"/>
              <a:pPr>
                <a:defRPr/>
              </a:pPr>
              <a:t>13</a:t>
            </a:fld>
            <a:endParaRPr lang="en-US"/>
          </a:p>
        </p:txBody>
      </p:sp>
    </p:spTree>
    <p:extLst>
      <p:ext uri="{BB962C8B-B14F-4D97-AF65-F5344CB8AC3E}">
        <p14:creationId xmlns:p14="http://schemas.microsoft.com/office/powerpoint/2010/main" val="3038158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solidFill>
                  <a:srgbClr val="002060"/>
                </a:solidFill>
                <a:latin typeface="Helvetica" pitchFamily="2" charset="0"/>
              </a:rPr>
              <a:t>So, with regard to the nuts and bolts of training, know first that NIH requires training of us and other biomedical institutions in RCR and SRR.</a:t>
            </a:r>
          </a:p>
        </p:txBody>
      </p:sp>
      <p:sp>
        <p:nvSpPr>
          <p:cNvPr id="4" name="Slide Number Placeholder 3"/>
          <p:cNvSpPr>
            <a:spLocks noGrp="1"/>
          </p:cNvSpPr>
          <p:nvPr>
            <p:ph type="sldNum" sz="quarter" idx="5"/>
          </p:nvPr>
        </p:nvSpPr>
        <p:spPr/>
        <p:txBody>
          <a:bodyPr/>
          <a:lstStyle/>
          <a:p>
            <a:pPr>
              <a:defRPr/>
            </a:pPr>
            <a:fld id="{2E6A5196-C531-4A4F-A607-9C5C67F46F7B}" type="slidenum">
              <a:rPr lang="en-US" smtClean="0"/>
              <a:pPr>
                <a:defRPr/>
              </a:pPr>
              <a:t>14</a:t>
            </a:fld>
            <a:endParaRPr lang="en-US"/>
          </a:p>
        </p:txBody>
      </p:sp>
    </p:spTree>
    <p:extLst>
      <p:ext uri="{BB962C8B-B14F-4D97-AF65-F5344CB8AC3E}">
        <p14:creationId xmlns:p14="http://schemas.microsoft.com/office/powerpoint/2010/main" val="4231010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a:solidFill>
                  <a:srgbClr val="001D5F"/>
                </a:solidFill>
                <a:effectLst/>
                <a:latin typeface="Helvetica" pitchFamily="2" charset="0"/>
                <a:ea typeface="ＭＳ Ｐゴシック" charset="-128"/>
                <a:cs typeface="ＭＳ Ｐゴシック" charset="-128"/>
              </a:rPr>
              <a:t>In order to design an experiment that effectively adds to current knowledge, it is necessary to understand the current state of knowledge, as well as to have an idea of what the outcome of the experiment will add.</a:t>
            </a:r>
          </a:p>
        </p:txBody>
      </p:sp>
      <p:sp>
        <p:nvSpPr>
          <p:cNvPr id="4" name="Slide Number Placeholder 3"/>
          <p:cNvSpPr>
            <a:spLocks noGrp="1"/>
          </p:cNvSpPr>
          <p:nvPr>
            <p:ph type="sldNum" sz="quarter" idx="5"/>
          </p:nvPr>
        </p:nvSpPr>
        <p:spPr/>
        <p:txBody>
          <a:bodyPr/>
          <a:lstStyle/>
          <a:p>
            <a:fld id="{4E5FF243-91AF-0049-992A-6FF3650F644B}" type="slidenum">
              <a:rPr lang="en-US" smtClean="0"/>
              <a:t>15</a:t>
            </a:fld>
            <a:endParaRPr lang="en-US"/>
          </a:p>
        </p:txBody>
      </p:sp>
    </p:spTree>
    <p:extLst>
      <p:ext uri="{BB962C8B-B14F-4D97-AF65-F5344CB8AC3E}">
        <p14:creationId xmlns:p14="http://schemas.microsoft.com/office/powerpoint/2010/main" val="4203542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https://c4r.io/</a:t>
            </a:r>
          </a:p>
          <a:p>
            <a:endParaRPr lang="en-US" dirty="0"/>
          </a:p>
          <a:p>
            <a:r>
              <a:rPr lang="en-US" dirty="0"/>
              <a:t>Community for Rigor is an open-access educational resource network that helps researchers of all kinds learn, practice, and promote scientific rigor.</a:t>
            </a:r>
          </a:p>
          <a:p>
            <a:endParaRPr lang="en-US" dirty="0"/>
          </a:p>
          <a:p>
            <a:pPr marL="171450" indent="-171450">
              <a:buFont typeface="Arial" panose="020B0604020202020204" pitchFamily="34" charset="0"/>
              <a:buChar char="•"/>
            </a:pPr>
            <a:r>
              <a:rPr lang="en-US" dirty="0"/>
              <a:t>Find answers to topic-specific questions</a:t>
            </a:r>
          </a:p>
          <a:p>
            <a:pPr marL="171450" indent="-171450">
              <a:buFont typeface="Arial" panose="020B0604020202020204" pitchFamily="34" charset="0"/>
              <a:buChar char="•"/>
            </a:pPr>
            <a:r>
              <a:rPr lang="en-US" dirty="0"/>
              <a:t>Learn how to question “best” practices</a:t>
            </a:r>
          </a:p>
          <a:p>
            <a:pPr marL="171450" indent="-171450">
              <a:buFont typeface="Arial" panose="020B0604020202020204" pitchFamily="34" charset="0"/>
              <a:buChar char="•"/>
            </a:pPr>
            <a:r>
              <a:rPr lang="en-US" dirty="0"/>
              <a:t>Collaborate for positive change</a:t>
            </a:r>
          </a:p>
          <a:p>
            <a:pPr marL="171450" indent="-171450">
              <a:buFont typeface="Arial" panose="020B0604020202020204" pitchFamily="34" charset="0"/>
              <a:buChar char="•"/>
            </a:pPr>
            <a:r>
              <a:rPr lang="en-US" dirty="0"/>
              <a:t>Practice your skills with interactive learning modules</a:t>
            </a:r>
          </a:p>
          <a:p>
            <a:pPr marL="171450" indent="-171450">
              <a:buFont typeface="Arial" panose="020B0604020202020204" pitchFamily="34" charset="0"/>
              <a:buChar char="•"/>
            </a:pPr>
            <a:r>
              <a:rPr lang="en-US" dirty="0"/>
              <a:t>Connect directly with peers for actionable support</a:t>
            </a:r>
          </a:p>
          <a:p>
            <a:pPr marL="171450" indent="-171450">
              <a:buFont typeface="Arial" panose="020B0604020202020204" pitchFamily="34" charset="0"/>
              <a:buChar char="•"/>
            </a:pPr>
            <a:r>
              <a:rPr lang="en-US" dirty="0"/>
              <a:t>Share your knowledge through open-source curriculum</a:t>
            </a:r>
          </a:p>
        </p:txBody>
      </p:sp>
      <p:sp>
        <p:nvSpPr>
          <p:cNvPr id="4" name="Slide Number Placeholder 3"/>
          <p:cNvSpPr>
            <a:spLocks noGrp="1"/>
          </p:cNvSpPr>
          <p:nvPr>
            <p:ph type="sldNum" sz="quarter" idx="5"/>
          </p:nvPr>
        </p:nvSpPr>
        <p:spPr/>
        <p:txBody>
          <a:bodyPr/>
          <a:lstStyle/>
          <a:p>
            <a:fld id="{4E5FF243-91AF-0049-992A-6FF3650F644B}" type="slidenum">
              <a:rPr lang="en-US" smtClean="0"/>
              <a:t>16</a:t>
            </a:fld>
            <a:endParaRPr lang="en-US"/>
          </a:p>
        </p:txBody>
      </p:sp>
    </p:spTree>
    <p:extLst>
      <p:ext uri="{BB962C8B-B14F-4D97-AF65-F5344CB8AC3E}">
        <p14:creationId xmlns:p14="http://schemas.microsoft.com/office/powerpoint/2010/main" val="207348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rgbClr val="002060"/>
                </a:solidFill>
                <a:effectLst/>
                <a:latin typeface="Helvetica" pitchFamily="2" charset="0"/>
              </a:rPr>
              <a:t>Once the hypothesis, question, or model is set, you will need to define in depth the path to test the hypothesis, answer the question, or probe the model. </a:t>
            </a:r>
            <a:br>
              <a:rPr lang="en-US" sz="1200" dirty="0">
                <a:solidFill>
                  <a:srgbClr val="002060"/>
                </a:solidFill>
                <a:effectLst/>
                <a:latin typeface="Helvetica" pitchFamily="2" charset="0"/>
              </a:rPr>
            </a:br>
            <a:endParaRPr lang="en-US" dirty="0">
              <a:solidFill>
                <a:srgbClr val="002060"/>
              </a:solidFill>
              <a:latin typeface="Helvetica" pitchFamily="2" charset="0"/>
            </a:endParaRPr>
          </a:p>
          <a:p>
            <a:pPr marL="466725" indent="-228600">
              <a:buFont typeface="Arial" panose="020B0604020202020204" pitchFamily="34" charset="0"/>
              <a:buChar char="•"/>
            </a:pPr>
            <a:r>
              <a:rPr lang="en-US" sz="1200" kern="1200" dirty="0">
                <a:solidFill>
                  <a:srgbClr val="002060"/>
                </a:solidFill>
                <a:effectLst/>
                <a:latin typeface="Helvetica" pitchFamily="2" charset="0"/>
              </a:rPr>
              <a:t>think through the whole process from end-to-end</a:t>
            </a:r>
            <a:r>
              <a:rPr lang="en-US" sz="1200" dirty="0">
                <a:solidFill>
                  <a:srgbClr val="002060"/>
                </a:solidFill>
                <a:effectLst/>
                <a:latin typeface="Helvetica" pitchFamily="2" charset="0"/>
              </a:rPr>
              <a:t> </a:t>
            </a:r>
            <a:endParaRPr lang="en-US" dirty="0">
              <a:solidFill>
                <a:srgbClr val="002060"/>
              </a:solidFill>
              <a:latin typeface="Helvetica" pitchFamily="2" charset="0"/>
            </a:endParaRPr>
          </a:p>
          <a:p>
            <a:pPr marL="466725" indent="-228600">
              <a:buFont typeface="Arial" panose="020B0604020202020204" pitchFamily="34" charset="0"/>
              <a:buChar char="•"/>
            </a:pPr>
            <a:r>
              <a:rPr lang="en-US" sz="1200" kern="1200" dirty="0">
                <a:solidFill>
                  <a:srgbClr val="002060"/>
                </a:solidFill>
                <a:effectLst/>
                <a:latin typeface="Helvetica" pitchFamily="2" charset="0"/>
              </a:rPr>
              <a:t>identify the novel parts, the easy and hard parts</a:t>
            </a:r>
            <a:endParaRPr lang="en-US" dirty="0">
              <a:solidFill>
                <a:srgbClr val="002060"/>
              </a:solidFill>
              <a:latin typeface="Helvetica" pitchFamily="2" charset="0"/>
            </a:endParaRPr>
          </a:p>
          <a:p>
            <a:pPr marL="466725" indent="-228600">
              <a:buFont typeface="Arial" panose="020B0604020202020204" pitchFamily="34" charset="0"/>
              <a:buChar char="•"/>
            </a:pPr>
            <a:r>
              <a:rPr lang="en-US" sz="1200" kern="1200" dirty="0">
                <a:solidFill>
                  <a:srgbClr val="002060"/>
                </a:solidFill>
                <a:effectLst/>
                <a:latin typeface="Helvetica" pitchFamily="2" charset="0"/>
              </a:rPr>
              <a:t>define the key milestones and create a road map</a:t>
            </a:r>
          </a:p>
          <a:p>
            <a:pPr marL="171450" indent="-171450">
              <a:buFont typeface="Arial" panose="020B0604020202020204" pitchFamily="34" charset="0"/>
              <a:buChar char="•"/>
            </a:pPr>
            <a:endParaRPr lang="en-US" dirty="0">
              <a:solidFill>
                <a:srgbClr val="002060"/>
              </a:solidFill>
              <a:latin typeface="Helvetica" pitchFamily="2" charset="0"/>
            </a:endParaRPr>
          </a:p>
          <a:p>
            <a:endParaRPr lang="en-US" b="1" dirty="0">
              <a:solidFill>
                <a:srgbClr val="002060"/>
              </a:solidFill>
              <a:latin typeface="Helvetica" pitchFamily="2" charset="0"/>
              <a:ea typeface="Helvetica" charset="0"/>
              <a:cs typeface="Helvetica" charset="0"/>
            </a:endParaRPr>
          </a:p>
          <a:p>
            <a:r>
              <a:rPr lang="en-US" i="1" dirty="0">
                <a:solidFill>
                  <a:srgbClr val="002060"/>
                </a:solidFill>
                <a:latin typeface="Helvetica" pitchFamily="2" charset="0"/>
                <a:ea typeface="Helvetica" charset="0"/>
                <a:cs typeface="Helvetica" charset="0"/>
              </a:rPr>
              <a:t>Statistics</a:t>
            </a:r>
            <a:endParaRPr lang="en-US" dirty="0">
              <a:solidFill>
                <a:srgbClr val="002060"/>
              </a:solidFill>
              <a:latin typeface="Helvetica" pitchFamily="2" charset="0"/>
              <a:ea typeface="Helvetica" charset="0"/>
              <a:cs typeface="Helvetica" charset="0"/>
            </a:endParaRPr>
          </a:p>
          <a:p>
            <a:r>
              <a:rPr lang="en-US" dirty="0">
                <a:solidFill>
                  <a:srgbClr val="002060"/>
                </a:solidFill>
                <a:latin typeface="Helvetica" pitchFamily="2" charset="0"/>
                <a:ea typeface="Helvetica" charset="0"/>
                <a:cs typeface="Helvetica" charset="0"/>
              </a:rPr>
              <a:t>Statisticians need this information up front</a:t>
            </a:r>
          </a:p>
          <a:p>
            <a:pPr lvl="1" indent="-219075">
              <a:buFont typeface="Arial" panose="020B0604020202020204" pitchFamily="34" charset="0"/>
              <a:buChar char="•"/>
            </a:pPr>
            <a:r>
              <a:rPr lang="en-US" dirty="0">
                <a:solidFill>
                  <a:srgbClr val="002060"/>
                </a:solidFill>
                <a:latin typeface="Helvetica" pitchFamily="2" charset="0"/>
                <a:ea typeface="Helvetica" charset="0"/>
                <a:cs typeface="Helvetica" charset="0"/>
              </a:rPr>
              <a:t>How to collect</a:t>
            </a:r>
          </a:p>
          <a:p>
            <a:pPr lvl="1" indent="-219075">
              <a:buFont typeface="Arial" panose="020B0604020202020204" pitchFamily="34" charset="0"/>
              <a:buChar char="•"/>
            </a:pPr>
            <a:r>
              <a:rPr lang="en-US" dirty="0">
                <a:solidFill>
                  <a:srgbClr val="002060"/>
                </a:solidFill>
                <a:latin typeface="Helvetica" pitchFamily="2" charset="0"/>
                <a:ea typeface="Helvetica" charset="0"/>
                <a:cs typeface="Helvetica" charset="0"/>
              </a:rPr>
              <a:t>What to control for</a:t>
            </a:r>
          </a:p>
          <a:p>
            <a:pPr lvl="1" indent="-219075">
              <a:buFont typeface="Arial" panose="020B0604020202020204" pitchFamily="34" charset="0"/>
              <a:buChar char="•"/>
            </a:pPr>
            <a:r>
              <a:rPr lang="en-US" dirty="0">
                <a:solidFill>
                  <a:srgbClr val="002060"/>
                </a:solidFill>
                <a:latin typeface="Helvetica" pitchFamily="2" charset="0"/>
                <a:ea typeface="Helvetica" charset="0"/>
                <a:cs typeface="Helvetica" charset="0"/>
              </a:rPr>
              <a:t>Number of data points</a:t>
            </a:r>
          </a:p>
          <a:p>
            <a:pPr lvl="1" indent="-219075">
              <a:buFont typeface="Arial" panose="020B0604020202020204" pitchFamily="34" charset="0"/>
              <a:buChar char="•"/>
            </a:pPr>
            <a:r>
              <a:rPr lang="en-US" dirty="0">
                <a:solidFill>
                  <a:srgbClr val="002060"/>
                </a:solidFill>
                <a:latin typeface="Helvetica" pitchFamily="2" charset="0"/>
                <a:ea typeface="Helvetica" charset="0"/>
                <a:cs typeface="Helvetica" charset="0"/>
              </a:rPr>
              <a:t>What things you will quantify?</a:t>
            </a:r>
          </a:p>
          <a:p>
            <a:endParaRPr lang="en-US" dirty="0">
              <a:solidFill>
                <a:srgbClr val="002060"/>
              </a:solidFill>
              <a:latin typeface="Helvetica" pitchFamily="2" charset="0"/>
              <a:ea typeface="Helvetica" charset="0"/>
              <a:cs typeface="Helvetica" charset="0"/>
            </a:endParaRPr>
          </a:p>
          <a:p>
            <a:pPr lvl="1"/>
            <a:r>
              <a:rPr lang="en-US" dirty="0">
                <a:solidFill>
                  <a:srgbClr val="002060"/>
                </a:solidFill>
                <a:latin typeface="Helvetica" pitchFamily="2" charset="0"/>
                <a:ea typeface="Helvetica" charset="0"/>
                <a:cs typeface="Helvetica" charset="0"/>
              </a:rPr>
              <a:t> </a:t>
            </a:r>
          </a:p>
          <a:p>
            <a:pPr marL="11113" lvl="1"/>
            <a:r>
              <a:rPr lang="en-US" dirty="0">
                <a:solidFill>
                  <a:srgbClr val="002060"/>
                </a:solidFill>
                <a:latin typeface="Helvetica" pitchFamily="2" charset="0"/>
              </a:rPr>
              <a:t>Vet experimental details with your PI or some other qualified researcher.</a:t>
            </a:r>
          </a:p>
          <a:p>
            <a:endParaRPr lang="en-US" dirty="0">
              <a:solidFill>
                <a:srgbClr val="002060"/>
              </a:solidFill>
              <a:latin typeface="Helvetica" pitchFamily="2" charset="0"/>
            </a:endParaRPr>
          </a:p>
        </p:txBody>
      </p:sp>
      <p:sp>
        <p:nvSpPr>
          <p:cNvPr id="4" name="Slide Number Placeholder 3"/>
          <p:cNvSpPr>
            <a:spLocks noGrp="1"/>
          </p:cNvSpPr>
          <p:nvPr>
            <p:ph type="sldNum" sz="quarter" idx="5"/>
          </p:nvPr>
        </p:nvSpPr>
        <p:spPr/>
        <p:txBody>
          <a:bodyPr/>
          <a:lstStyle/>
          <a:p>
            <a:fld id="{4E5FF243-91AF-0049-992A-6FF3650F644B}" type="slidenum">
              <a:rPr lang="en-US" smtClean="0"/>
              <a:t>17</a:t>
            </a:fld>
            <a:endParaRPr lang="en-US"/>
          </a:p>
        </p:txBody>
      </p:sp>
    </p:spTree>
    <p:extLst>
      <p:ext uri="{BB962C8B-B14F-4D97-AF65-F5344CB8AC3E}">
        <p14:creationId xmlns:p14="http://schemas.microsoft.com/office/powerpoint/2010/main" val="560708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a:solidFill>
                  <a:srgbClr val="002060"/>
                </a:solidFill>
                <a:effectLst/>
                <a:latin typeface="Helvetica" pitchFamily="2" charset="0"/>
              </a:rPr>
              <a:t>Institutions have responsibilities they should follow in terms of training and supervision, ethical standards and procedures, and the promotion of open science, particularly with regard to data management, publication, and disseminating study results.</a:t>
            </a:r>
          </a:p>
          <a:p>
            <a:endParaRPr lang="en-US" sz="1200" kern="1200" dirty="0">
              <a:solidFill>
                <a:srgbClr val="00206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2060"/>
                </a:solidFill>
                <a:latin typeface="Helvetica" pitchFamily="2" charset="0"/>
              </a:rPr>
              <a:t>Careful documentation of the experimental set-up is crucial to improving the replicability of experiments.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02060"/>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2060"/>
                </a:solidFill>
                <a:effectLst/>
                <a:latin typeface="Helvetica" pitchFamily="2" charset="0"/>
              </a:rPr>
              <a:t>Is it misconduct if published experiments are not reproducible?   </a:t>
            </a:r>
            <a:r>
              <a:rPr lang="en-US" dirty="0">
                <a:solidFill>
                  <a:srgbClr val="002060"/>
                </a:solidFill>
                <a:latin typeface="Helvetica" pitchFamily="2" charset="0"/>
              </a:rPr>
              <a:t>No  </a:t>
            </a:r>
          </a:p>
          <a:p>
            <a:pPr marL="279400" lvl="2">
              <a:buNone/>
            </a:pPr>
            <a:endParaRPr lang="en-US" dirty="0">
              <a:solidFill>
                <a:srgbClr val="002060"/>
              </a:solidFill>
              <a:latin typeface="Helvetica" pitchFamily="2" charset="0"/>
            </a:endParaRPr>
          </a:p>
          <a:p>
            <a:pPr marL="0" marR="0" lvl="2" algn="l" defTabSz="914400" rtl="0" eaLnBrk="1" fontAlgn="auto" latinLnBrk="0" hangingPunct="1">
              <a:lnSpc>
                <a:spcPct val="100000"/>
              </a:lnSpc>
              <a:spcBef>
                <a:spcPts val="0"/>
              </a:spcBef>
              <a:spcAft>
                <a:spcPts val="0"/>
              </a:spcAft>
              <a:buClrTx/>
              <a:buSzTx/>
              <a:buFontTx/>
              <a:buNone/>
              <a:defRPr/>
            </a:pPr>
            <a:r>
              <a:rPr lang="en-US" sz="1200" kern="1200" dirty="0">
                <a:solidFill>
                  <a:srgbClr val="002060"/>
                </a:solidFill>
                <a:effectLst/>
                <a:latin typeface="Helvetica" pitchFamily="2" charset="0"/>
              </a:rPr>
              <a:t>Reproducibility does not have to do with ensuring the ‘</a:t>
            </a:r>
            <a:r>
              <a:rPr lang="en-US" sz="1200" kern="1200" dirty="0" err="1">
                <a:solidFill>
                  <a:srgbClr val="002060"/>
                </a:solidFill>
                <a:effectLst/>
                <a:latin typeface="Helvetica" pitchFamily="2" charset="0"/>
              </a:rPr>
              <a:t>correctnessʼ</a:t>
            </a:r>
            <a:r>
              <a:rPr lang="en-US" sz="1200" kern="1200" dirty="0">
                <a:solidFill>
                  <a:srgbClr val="002060"/>
                </a:solidFill>
                <a:effectLst/>
                <a:latin typeface="Helvetica" pitchFamily="2" charset="0"/>
              </a:rPr>
              <a:t> of results, but rather with ensuring the transparency of exactly how the research was performed.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02060"/>
              </a:solidFill>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E5FF243-91AF-0049-992A-6FF3650F644B}" type="slidenum">
              <a:rPr lang="en-US" smtClean="0"/>
              <a:t>18</a:t>
            </a:fld>
            <a:endParaRPr lang="en-US"/>
          </a:p>
        </p:txBody>
      </p:sp>
    </p:spTree>
    <p:extLst>
      <p:ext uri="{BB962C8B-B14F-4D97-AF65-F5344CB8AC3E}">
        <p14:creationId xmlns:p14="http://schemas.microsoft.com/office/powerpoint/2010/main" val="2551104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latin typeface="Helvetica" pitchFamily="2" charset="0"/>
              </a:rPr>
              <a:t>Problems: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060"/>
                </a:solidFill>
                <a:latin typeface="Helvetica" pitchFamily="2" charset="0"/>
              </a:rPr>
              <a:t>illegible handwriting; not understandable/poor readability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060"/>
                </a:solidFill>
                <a:latin typeface="Helvetica" pitchFamily="2" charset="0"/>
              </a:rPr>
              <a:t>lack of context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060"/>
                </a:solidFill>
                <a:latin typeface="Helvetica" pitchFamily="2" charset="0"/>
              </a:rPr>
              <a:t>Insufficient detail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060"/>
                </a:solidFill>
                <a:latin typeface="Helvetica" pitchFamily="2" charset="0"/>
              </a:rPr>
              <a:t>Unclear research direction</a:t>
            </a:r>
          </a:p>
          <a:p>
            <a:endParaRPr lang="en-US" dirty="0">
              <a:solidFill>
                <a:srgbClr val="002060"/>
              </a:solidFill>
              <a:latin typeface="Helvetica" pitchFamily="2" charset="0"/>
            </a:endParaRPr>
          </a:p>
          <a:p>
            <a:r>
              <a:rPr lang="en-US" dirty="0">
                <a:solidFill>
                  <a:srgbClr val="002060"/>
                </a:solidFill>
                <a:latin typeface="Helvetica" pitchFamily="2" charset="0"/>
              </a:rPr>
              <a:t>Can you and others repeat your work or even provide a satisfactory summary after looking at your notebook?</a:t>
            </a:r>
          </a:p>
          <a:p>
            <a:endParaRPr lang="en-US" dirty="0">
              <a:solidFill>
                <a:srgbClr val="002060"/>
              </a:solidFill>
              <a:latin typeface="Helvetica" pitchFamily="2" charset="0"/>
            </a:endParaRPr>
          </a:p>
          <a:p>
            <a:r>
              <a:rPr lang="en-US" dirty="0">
                <a:solidFill>
                  <a:srgbClr val="002060"/>
                </a:solidFill>
                <a:latin typeface="Helvetica" pitchFamily="2" charset="0"/>
              </a:rPr>
              <a:t>Exercise:  ask lab mate/PI to look at notebook and summarize experiment</a:t>
            </a:r>
          </a:p>
          <a:p>
            <a:endParaRPr lang="en-US" dirty="0">
              <a:solidFill>
                <a:srgbClr val="002060"/>
              </a:solidFill>
              <a:latin typeface="Helvetica" pitchFamily="2" charset="0"/>
            </a:endParaRPr>
          </a:p>
          <a:p>
            <a:r>
              <a:rPr lang="en-US" dirty="0">
                <a:solidFill>
                  <a:srgbClr val="002060"/>
                </a:solidFill>
                <a:latin typeface="Helvetica" pitchFamily="2" charset="0"/>
              </a:rPr>
              <a:t>Authentication by your PI:  Review, sign, date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Helvetica" pitchFamily="2" charset="0"/>
            </a:endParaRPr>
          </a:p>
          <a:p>
            <a:r>
              <a:rPr lang="en-US" sz="1200" kern="1200" dirty="0">
                <a:solidFill>
                  <a:srgbClr val="002060"/>
                </a:solidFill>
                <a:effectLst/>
                <a:latin typeface="Helvetica" pitchFamily="2" charset="0"/>
              </a:rPr>
              <a:t>ELNs are searchable, cannot be damaged or misplaced, and are easy to back-up and share with collaborators.</a:t>
            </a:r>
            <a:endParaRPr lang="en-US" sz="1200" dirty="0">
              <a:solidFill>
                <a:srgbClr val="002060"/>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latin typeface="Helvetica" pitchFamily="2" charset="0"/>
              </a:rPr>
              <a:t>Write while your ideas are fresh.  Memories are faulty.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2060"/>
              </a:solidFill>
              <a:latin typeface="Helvetica" pitchFamily="2" charset="0"/>
            </a:endParaRPr>
          </a:p>
          <a:p>
            <a:pPr lvl="0">
              <a:defRPr/>
            </a:pPr>
            <a:r>
              <a:rPr lang="en-US" dirty="0">
                <a:solidFill>
                  <a:srgbClr val="002060"/>
                </a:solidFill>
                <a:latin typeface="Helvetica" pitchFamily="2" charset="0"/>
              </a:rPr>
              <a:t>Make raw data openly available so is accessible for reuse and data mining</a:t>
            </a:r>
            <a:endParaRPr lang="en-US" sz="1200" dirty="0">
              <a:solidFill>
                <a:srgbClr val="002060"/>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latin typeface="Helvetica" pitchFamily="2" charset="0"/>
              </a:rPr>
              <a:t>The lab notebook does not belong to you or even the lab – it is the property of </a:t>
            </a:r>
            <a:r>
              <a:rPr lang="en-US" sz="1200" dirty="0" err="1">
                <a:solidFill>
                  <a:srgbClr val="002060"/>
                </a:solidFill>
                <a:latin typeface="Helvetica" pitchFamily="2" charset="0"/>
              </a:rPr>
              <a:t>UPenn</a:t>
            </a:r>
            <a:r>
              <a:rPr lang="en-US" sz="1200" dirty="0">
                <a:solidFill>
                  <a:srgbClr val="002060"/>
                </a:solidFill>
                <a:latin typeface="Helvetica" pitchFamily="2" charset="0"/>
              </a:rPr>
              <a:t>.  It should not be taken off campus without permission.   At any time, such as a fraud investigation, legal may confiscate notebooks to evaluate scientific practices.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latin typeface="Helvetica" pitchFamily="2" charset="0"/>
              </a:rPr>
              <a:t>__________________________________________________________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2060"/>
                </a:solidFill>
                <a:latin typeface="Helvetica" pitchFamily="2" charset="0"/>
              </a:rPr>
              <a:t>mcmanuslab.ucsf.edu</a:t>
            </a:r>
            <a:endParaRPr lang="en-US" sz="1200" dirty="0">
              <a:solidFill>
                <a:srgbClr val="002060"/>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a:t>
            </a:r>
          </a:p>
          <a:p>
            <a:endParaRPr lang="en-US" dirty="0"/>
          </a:p>
        </p:txBody>
      </p:sp>
      <p:sp>
        <p:nvSpPr>
          <p:cNvPr id="4" name="Slide Number Placeholder 3"/>
          <p:cNvSpPr>
            <a:spLocks noGrp="1"/>
          </p:cNvSpPr>
          <p:nvPr>
            <p:ph type="sldNum" sz="quarter" idx="5"/>
          </p:nvPr>
        </p:nvSpPr>
        <p:spPr/>
        <p:txBody>
          <a:bodyPr/>
          <a:lstStyle/>
          <a:p>
            <a:fld id="{4E5FF243-91AF-0049-992A-6FF3650F644B}" type="slidenum">
              <a:rPr lang="en-US" smtClean="0"/>
              <a:t>19</a:t>
            </a:fld>
            <a:endParaRPr lang="en-US"/>
          </a:p>
        </p:txBody>
      </p:sp>
    </p:spTree>
    <p:extLst>
      <p:ext uri="{BB962C8B-B14F-4D97-AF65-F5344CB8AC3E}">
        <p14:creationId xmlns:p14="http://schemas.microsoft.com/office/powerpoint/2010/main" val="41683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2060"/>
                </a:solidFill>
                <a:effectLst/>
                <a:latin typeface="Helvetica" pitchFamily="2" charset="0"/>
              </a:rPr>
              <a:t>Think about what I am going to tell you about today as two sides of the same (precious) coin:  research integrity and reproducibility. Coin of the realm!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00206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2060"/>
                </a:solidFill>
                <a:effectLst/>
                <a:latin typeface="Helvetica" pitchFamily="2" charset="0"/>
              </a:rPr>
              <a:t>Goal of RCR/SRR efforts:  demanding that research be ethically sound and of rigorous methodological quality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002060"/>
              </a:solidFill>
              <a:effectLst/>
              <a:latin typeface="Helvetica" pitchFamily="2" charset="0"/>
            </a:endParaRPr>
          </a:p>
          <a:p>
            <a:r>
              <a:rPr lang="en-US" sz="1200" kern="1200" dirty="0" err="1">
                <a:solidFill>
                  <a:srgbClr val="002060"/>
                </a:solidFill>
                <a:effectLst/>
                <a:latin typeface="Helvetica" pitchFamily="2" charset="0"/>
              </a:rPr>
              <a:t>UPenn</a:t>
            </a:r>
            <a:r>
              <a:rPr lang="en-US" sz="1200" kern="1200" dirty="0">
                <a:solidFill>
                  <a:srgbClr val="002060"/>
                </a:solidFill>
                <a:effectLst/>
                <a:latin typeface="Helvetica" pitchFamily="2" charset="0"/>
              </a:rPr>
              <a:t> supports a continuing debate on attitudes and behaviors to improve scientific integrity, rigor, and reproducibility.</a:t>
            </a:r>
          </a:p>
          <a:p>
            <a:endParaRPr lang="en-US" sz="1200" kern="1200" dirty="0">
              <a:solidFill>
                <a:srgbClr val="002060"/>
              </a:solidFill>
              <a:effectLst/>
              <a:latin typeface="Helvetica" pitchFamily="2" charset="0"/>
            </a:endParaRPr>
          </a:p>
          <a:p>
            <a:r>
              <a:rPr lang="en-US" sz="1200" kern="1200" dirty="0">
                <a:solidFill>
                  <a:srgbClr val="002060"/>
                </a:solidFill>
                <a:effectLst/>
                <a:latin typeface="Helvetica" pitchFamily="2" charset="0"/>
              </a:rPr>
              <a:t>Encourage scientists to confront their own attitudes and behaviors while practicing science.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E5FF243-91AF-0049-992A-6FF3650F644B}" type="slidenum">
              <a:rPr lang="en-US" smtClean="0"/>
              <a:t>2</a:t>
            </a:fld>
            <a:endParaRPr lang="en-US"/>
          </a:p>
        </p:txBody>
      </p:sp>
    </p:spTree>
    <p:extLst>
      <p:ext uri="{BB962C8B-B14F-4D97-AF65-F5344CB8AC3E}">
        <p14:creationId xmlns:p14="http://schemas.microsoft.com/office/powerpoint/2010/main" val="4267143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2060"/>
                </a:solidFill>
                <a:latin typeface="Helvetica" pitchFamily="2" charset="0"/>
              </a:rPr>
              <a:t>An organized notebook validates your findings, defends your claims, avoids fraud, and allows reproducibility.</a:t>
            </a:r>
          </a:p>
          <a:p>
            <a:endParaRPr lang="en-US" dirty="0">
              <a:solidFill>
                <a:srgbClr val="002060"/>
              </a:solidFill>
              <a:latin typeface="Helvetica" pitchFamily="2" charset="0"/>
            </a:endParaRPr>
          </a:p>
          <a:p>
            <a:r>
              <a:rPr lang="en-US" dirty="0">
                <a:solidFill>
                  <a:srgbClr val="002060"/>
                </a:solidFill>
                <a:latin typeface="Helvetica" pitchFamily="2" charset="0"/>
              </a:rPr>
              <a:t>https://</a:t>
            </a:r>
            <a:r>
              <a:rPr lang="en-US" dirty="0" err="1">
                <a:solidFill>
                  <a:srgbClr val="002060"/>
                </a:solidFill>
                <a:latin typeface="Helvetica" pitchFamily="2" charset="0"/>
              </a:rPr>
              <a:t>www.calliechappell.com</a:t>
            </a:r>
            <a:r>
              <a:rPr lang="en-US" dirty="0">
                <a:solidFill>
                  <a:srgbClr val="002060"/>
                </a:solidFill>
                <a:latin typeface="Helvetica" pitchFamily="2" charset="0"/>
              </a:rPr>
              <a:t>/blog/2020/3/19/lab-notebook</a:t>
            </a:r>
          </a:p>
          <a:p>
            <a:endParaRPr lang="en-US" dirty="0">
              <a:solidFill>
                <a:srgbClr val="002060"/>
              </a:solidFill>
              <a:latin typeface="Helvetica" pitchFamily="2" charset="0"/>
            </a:endParaRPr>
          </a:p>
          <a:p>
            <a:r>
              <a:rPr lang="en-US" dirty="0" err="1">
                <a:solidFill>
                  <a:srgbClr val="002060"/>
                </a:solidFill>
                <a:latin typeface="Helvetica" pitchFamily="2" charset="0"/>
              </a:rPr>
              <a:t>labfolder.com</a:t>
            </a:r>
            <a:r>
              <a:rPr lang="en-US" dirty="0">
                <a:solidFill>
                  <a:srgbClr val="002060"/>
                </a:solidFill>
                <a:latin typeface="Helvetica" pitchFamily="2" charset="0"/>
              </a:rPr>
              <a:t>/electronic-lab-notebook-</a:t>
            </a:r>
            <a:r>
              <a:rPr lang="en-US" dirty="0" err="1">
                <a:solidFill>
                  <a:srgbClr val="002060"/>
                </a:solidFill>
                <a:latin typeface="Helvetica" pitchFamily="2" charset="0"/>
              </a:rPr>
              <a:t>eln</a:t>
            </a:r>
            <a:r>
              <a:rPr lang="en-US" dirty="0">
                <a:solidFill>
                  <a:srgbClr val="002060"/>
                </a:solidFill>
                <a:latin typeface="Helvetica" pitchFamily="2" charset="0"/>
              </a:rPr>
              <a:t>-research-guide/</a:t>
            </a:r>
          </a:p>
          <a:p>
            <a:endParaRPr lang="en-US" dirty="0">
              <a:solidFill>
                <a:srgbClr val="002060"/>
              </a:solidFill>
              <a:latin typeface="Helvetica" pitchFamily="2" charset="0"/>
            </a:endParaRPr>
          </a:p>
          <a:p>
            <a:r>
              <a:rPr lang="en-US" dirty="0">
                <a:solidFill>
                  <a:srgbClr val="002060"/>
                </a:solidFill>
                <a:latin typeface="Helvetica" pitchFamily="2" charset="0"/>
              </a:rPr>
              <a:t>https://</a:t>
            </a:r>
            <a:r>
              <a:rPr lang="en-US" dirty="0" err="1">
                <a:solidFill>
                  <a:srgbClr val="002060"/>
                </a:solidFill>
                <a:latin typeface="Helvetica" pitchFamily="2" charset="0"/>
              </a:rPr>
              <a:t>www.labarchives.com</a:t>
            </a:r>
            <a:r>
              <a:rPr lang="en-US" dirty="0">
                <a:solidFill>
                  <a:srgbClr val="002060"/>
                </a:solidFill>
                <a:latin typeface="Helvetica" pitchFamily="2" charset="0"/>
              </a:rPr>
              <a:t>/</a:t>
            </a:r>
          </a:p>
        </p:txBody>
      </p:sp>
      <p:sp>
        <p:nvSpPr>
          <p:cNvPr id="4" name="Slide Number Placeholder 3"/>
          <p:cNvSpPr>
            <a:spLocks noGrp="1"/>
          </p:cNvSpPr>
          <p:nvPr>
            <p:ph type="sldNum" sz="quarter" idx="5"/>
          </p:nvPr>
        </p:nvSpPr>
        <p:spPr/>
        <p:txBody>
          <a:bodyPr/>
          <a:lstStyle/>
          <a:p>
            <a:fld id="{4E5FF243-91AF-0049-992A-6FF3650F644B}" type="slidenum">
              <a:rPr lang="en-US" smtClean="0"/>
              <a:t>20</a:t>
            </a:fld>
            <a:endParaRPr lang="en-US"/>
          </a:p>
        </p:txBody>
      </p:sp>
    </p:spTree>
    <p:extLst>
      <p:ext uri="{BB962C8B-B14F-4D97-AF65-F5344CB8AC3E}">
        <p14:creationId xmlns:p14="http://schemas.microsoft.com/office/powerpoint/2010/main" val="1962653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latin typeface="Helvetica" pitchFamily="2" charset="0"/>
              </a:rPr>
              <a:t>NIH: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2060"/>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latin typeface="Helvetica" pitchFamily="2" charset="0"/>
              </a:rPr>
              <a:t>https://</a:t>
            </a:r>
            <a:r>
              <a:rPr lang="en-US" dirty="0" err="1">
                <a:solidFill>
                  <a:srgbClr val="002060"/>
                </a:solidFill>
                <a:latin typeface="Helvetica" pitchFamily="2" charset="0"/>
              </a:rPr>
              <a:t>sharing.nih.gov</a:t>
            </a:r>
            <a:r>
              <a:rPr lang="en-US" dirty="0">
                <a:solidFill>
                  <a:srgbClr val="002060"/>
                </a:solidFill>
                <a:latin typeface="Helvetica" pitchFamily="2" charset="0"/>
              </a:rPr>
              <a:t>/data-management-and-sharing-policy/planning-and-budgeting-for-data-management-and-sharing/writing-a-data-management-and-sharing-plan#elements-to-include-in-a-data-management-and-sharing-plan</a:t>
            </a:r>
          </a:p>
          <a:p>
            <a:endParaRPr lang="en-US" dirty="0">
              <a:solidFill>
                <a:srgbClr val="002060"/>
              </a:solidFill>
              <a:latin typeface="Helvetica" pitchFamily="2" charset="0"/>
            </a:endParaRPr>
          </a:p>
          <a:p>
            <a:r>
              <a:rPr lang="en-US" dirty="0">
                <a:solidFill>
                  <a:srgbClr val="002060"/>
                </a:solidFill>
                <a:latin typeface="Helvetica" pitchFamily="2" charset="0"/>
              </a:rPr>
              <a:t>Scientific data </a:t>
            </a:r>
            <a:r>
              <a:rPr lang="en-US" i="1" dirty="0">
                <a:solidFill>
                  <a:srgbClr val="002060"/>
                </a:solidFill>
                <a:latin typeface="Helvetica" pitchFamily="2" charset="0"/>
              </a:rPr>
              <a:t>does not</a:t>
            </a:r>
            <a:r>
              <a:rPr lang="en-US" dirty="0">
                <a:solidFill>
                  <a:srgbClr val="002060"/>
                </a:solidFill>
                <a:latin typeface="Helvetica" pitchFamily="2" charset="0"/>
              </a:rPr>
              <a:t> include: laboratory notebooks, preliminary analyses, completed case report forms, drafts of scientific papers, plans for future research, peer reviews, communications with colleagues, or physical objects, such as laboratory specimens.</a:t>
            </a:r>
          </a:p>
          <a:p>
            <a:endParaRPr lang="en-US" dirty="0">
              <a:solidFill>
                <a:srgbClr val="002060"/>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latin typeface="Helvetica" pitchFamily="2" charset="0"/>
              </a:rPr>
              <a:t>Examples of DMSPs:  https://</a:t>
            </a:r>
            <a:r>
              <a:rPr lang="en-US" dirty="0" err="1">
                <a:solidFill>
                  <a:srgbClr val="002060"/>
                </a:solidFill>
                <a:latin typeface="Helvetica" pitchFamily="2" charset="0"/>
              </a:rPr>
              <a:t>www.med.upenn.edu</a:t>
            </a:r>
            <a:r>
              <a:rPr lang="en-US" dirty="0">
                <a:solidFill>
                  <a:srgbClr val="002060"/>
                </a:solidFill>
                <a:latin typeface="Helvetica" pitchFamily="2" charset="0"/>
              </a:rPr>
              <a:t>/</a:t>
            </a:r>
            <a:r>
              <a:rPr lang="en-US" dirty="0" err="1">
                <a:solidFill>
                  <a:srgbClr val="002060"/>
                </a:solidFill>
                <a:latin typeface="Helvetica" pitchFamily="2" charset="0"/>
              </a:rPr>
              <a:t>evdresearch</a:t>
            </a:r>
            <a:r>
              <a:rPr lang="en-US" dirty="0">
                <a:solidFill>
                  <a:srgbClr val="002060"/>
                </a:solidFill>
                <a:latin typeface="Helvetica" pitchFamily="2" charset="0"/>
              </a:rPr>
              <a:t>/sample-</a:t>
            </a:r>
            <a:r>
              <a:rPr lang="en-US" dirty="0" err="1">
                <a:solidFill>
                  <a:srgbClr val="002060"/>
                </a:solidFill>
                <a:latin typeface="Helvetica" pitchFamily="2" charset="0"/>
              </a:rPr>
              <a:t>templates.html</a:t>
            </a:r>
            <a:endParaRPr lang="en-US" dirty="0">
              <a:solidFill>
                <a:srgbClr val="002060"/>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2060"/>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latin typeface="Helvetica" pitchFamily="2" charset="0"/>
              </a:rPr>
              <a:t>https://</a:t>
            </a:r>
            <a:r>
              <a:rPr lang="en-US" dirty="0" err="1">
                <a:solidFill>
                  <a:srgbClr val="002060"/>
                </a:solidFill>
                <a:latin typeface="Helvetica" pitchFamily="2" charset="0"/>
              </a:rPr>
              <a:t>guides.library.upenn.edu</a:t>
            </a:r>
            <a:r>
              <a:rPr lang="en-US" dirty="0">
                <a:solidFill>
                  <a:srgbClr val="002060"/>
                </a:solidFill>
                <a:latin typeface="Helvetica" pitchFamily="2" charset="0"/>
              </a:rPr>
              <a:t>/</a:t>
            </a:r>
            <a:r>
              <a:rPr lang="en-US" dirty="0" err="1">
                <a:solidFill>
                  <a:srgbClr val="002060"/>
                </a:solidFill>
                <a:latin typeface="Helvetica" pitchFamily="2" charset="0"/>
              </a:rPr>
              <a:t>dmp</a:t>
            </a:r>
            <a:r>
              <a:rPr lang="en-US" dirty="0">
                <a:solidFill>
                  <a:srgbClr val="002060"/>
                </a:solidFill>
                <a:latin typeface="Helvetica" pitchFamily="2" charset="0"/>
              </a:rPr>
              <a:t>/</a:t>
            </a:r>
            <a:r>
              <a:rPr lang="en-US" dirty="0" err="1">
                <a:solidFill>
                  <a:srgbClr val="002060"/>
                </a:solidFill>
                <a:latin typeface="Helvetica" pitchFamily="2" charset="0"/>
              </a:rPr>
              <a:t>dmp_penn</a:t>
            </a:r>
            <a:endParaRPr lang="en-US" dirty="0">
              <a:solidFill>
                <a:srgbClr val="002060"/>
              </a:solidFill>
              <a:latin typeface="Helvetica" pitchFamily="2" charset="0"/>
            </a:endParaRPr>
          </a:p>
          <a:p>
            <a:endParaRPr lang="en-US" dirty="0">
              <a:solidFill>
                <a:srgbClr val="002060"/>
              </a:solidFill>
              <a:latin typeface="Helvetica" pitchFamily="2" charset="0"/>
            </a:endParaRPr>
          </a:p>
          <a:p>
            <a:r>
              <a:rPr lang="en-US" dirty="0">
                <a:solidFill>
                  <a:srgbClr val="002060"/>
                </a:solidFill>
                <a:latin typeface="Helvetica" pitchFamily="2" charset="0"/>
              </a:rPr>
              <a:t>Laboratory Management</a:t>
            </a:r>
          </a:p>
          <a:p>
            <a:endParaRPr lang="en-US" dirty="0">
              <a:solidFill>
                <a:srgbClr val="002060"/>
              </a:solidFill>
              <a:latin typeface="Helvetica" pitchFamily="2" charset="0"/>
            </a:endParaRPr>
          </a:p>
          <a:p>
            <a:r>
              <a:rPr lang="en-US" dirty="0">
                <a:solidFill>
                  <a:srgbClr val="002060"/>
                </a:solidFill>
                <a:latin typeface="Helvetica" pitchFamily="2" charset="0"/>
              </a:rPr>
              <a:t>Day-to-day reproducibility workflow</a:t>
            </a:r>
          </a:p>
          <a:p>
            <a:pPr lvl="1"/>
            <a:r>
              <a:rPr lang="en-US" dirty="0">
                <a:solidFill>
                  <a:srgbClr val="002060"/>
                </a:solidFill>
                <a:latin typeface="Helvetica" pitchFamily="2" charset="0"/>
              </a:rPr>
              <a:t>Equipment/reagent/protocol standardization with controls</a:t>
            </a:r>
          </a:p>
          <a:p>
            <a:pPr lvl="1"/>
            <a:r>
              <a:rPr lang="en-US" dirty="0">
                <a:solidFill>
                  <a:srgbClr val="002060"/>
                </a:solidFill>
                <a:latin typeface="Helvetica" pitchFamily="2" charset="0"/>
              </a:rPr>
              <a:t>Routinely seek to reproduce a scientific claim/reagent before commencing a research project/experiment</a:t>
            </a:r>
          </a:p>
          <a:p>
            <a:pPr marL="114300" indent="0">
              <a:buNone/>
            </a:pPr>
            <a:endParaRPr lang="en-US" dirty="0">
              <a:solidFill>
                <a:srgbClr val="002060"/>
              </a:solidFill>
              <a:latin typeface="Helvetica" pitchFamily="2" charset="0"/>
            </a:endParaRPr>
          </a:p>
          <a:p>
            <a:r>
              <a:rPr lang="en-US" dirty="0">
                <a:solidFill>
                  <a:srgbClr val="002060"/>
                </a:solidFill>
                <a:latin typeface="Helvetica" pitchFamily="2" charset="0"/>
              </a:rPr>
              <a:t>Archive management plan</a:t>
            </a:r>
          </a:p>
          <a:p>
            <a:pPr lvl="1"/>
            <a:r>
              <a:rPr lang="en-US" dirty="0">
                <a:solidFill>
                  <a:srgbClr val="002060"/>
                </a:solidFill>
                <a:latin typeface="Helvetica" pitchFamily="2" charset="0"/>
              </a:rPr>
              <a:t>Organization:  Electronic notebooks/documentation</a:t>
            </a:r>
          </a:p>
          <a:p>
            <a:pPr lvl="1"/>
            <a:r>
              <a:rPr lang="en-US" dirty="0">
                <a:solidFill>
                  <a:srgbClr val="002060"/>
                </a:solidFill>
                <a:latin typeface="Helvetica" pitchFamily="2" charset="0"/>
              </a:rPr>
              <a:t>File naming (latest version, location)</a:t>
            </a:r>
          </a:p>
          <a:p>
            <a:pPr lvl="1"/>
            <a:r>
              <a:rPr lang="en-US" dirty="0">
                <a:solidFill>
                  <a:srgbClr val="002060"/>
                </a:solidFill>
                <a:latin typeface="Helvetica" pitchFamily="2" charset="0"/>
              </a:rPr>
              <a:t>Computer codes (versions, settings)</a:t>
            </a:r>
          </a:p>
          <a:p>
            <a:pPr lvl="1"/>
            <a:r>
              <a:rPr lang="en-US" dirty="0">
                <a:solidFill>
                  <a:srgbClr val="002060"/>
                </a:solidFill>
                <a:latin typeface="Helvetica" pitchFamily="2" charset="0"/>
              </a:rPr>
              <a:t>Data analysis workflows</a:t>
            </a:r>
          </a:p>
          <a:p>
            <a:pPr marL="411480" lvl="1" indent="0">
              <a:buNone/>
            </a:pPr>
            <a:endParaRPr lang="en-US" dirty="0">
              <a:solidFill>
                <a:srgbClr val="002060"/>
              </a:solidFill>
              <a:latin typeface="Helvetica" pitchFamily="2" charset="0"/>
            </a:endParaRPr>
          </a:p>
          <a:p>
            <a:pPr marL="342900" lvl="1" indent="-342900"/>
            <a:r>
              <a:rPr lang="en-US" dirty="0">
                <a:solidFill>
                  <a:srgbClr val="002060"/>
                </a:solidFill>
                <a:latin typeface="Helvetica" pitchFamily="2" charset="0"/>
              </a:rPr>
              <a:t>Accessibility/dissemination and sharing by all lab members</a:t>
            </a:r>
          </a:p>
          <a:p>
            <a:endParaRPr lang="en-US" dirty="0">
              <a:solidFill>
                <a:srgbClr val="002060"/>
              </a:solidFill>
              <a:latin typeface="Helvetica" pitchFamily="2" charset="0"/>
            </a:endParaRPr>
          </a:p>
        </p:txBody>
      </p:sp>
      <p:sp>
        <p:nvSpPr>
          <p:cNvPr id="4" name="Slide Number Placeholder 3"/>
          <p:cNvSpPr>
            <a:spLocks noGrp="1"/>
          </p:cNvSpPr>
          <p:nvPr>
            <p:ph type="sldNum" sz="quarter" idx="5"/>
          </p:nvPr>
        </p:nvSpPr>
        <p:spPr/>
        <p:txBody>
          <a:bodyPr/>
          <a:lstStyle/>
          <a:p>
            <a:fld id="{4E5FF243-91AF-0049-992A-6FF3650F644B}" type="slidenum">
              <a:rPr lang="en-US" smtClean="0"/>
              <a:t>21</a:t>
            </a:fld>
            <a:endParaRPr lang="en-US"/>
          </a:p>
        </p:txBody>
      </p:sp>
    </p:spTree>
    <p:extLst>
      <p:ext uri="{BB962C8B-B14F-4D97-AF65-F5344CB8AC3E}">
        <p14:creationId xmlns:p14="http://schemas.microsoft.com/office/powerpoint/2010/main" val="959608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1200" b="0" kern="1200" dirty="0">
                <a:solidFill>
                  <a:srgbClr val="002060"/>
                </a:solidFill>
                <a:effectLst/>
                <a:latin typeface="Helvetica" pitchFamily="2" charset="0"/>
              </a:rPr>
              <a:t>How many times have you found a paper that does exactly the thing you are struggling to do but you go to the methods and you get vague sentences/no code?</a:t>
            </a:r>
          </a:p>
          <a:p>
            <a:pPr>
              <a:lnSpc>
                <a:spcPct val="120000"/>
              </a:lnSpc>
            </a:pPr>
            <a:endParaRPr lang="en-US" dirty="0">
              <a:solidFill>
                <a:srgbClr val="002060"/>
              </a:solidFill>
              <a:latin typeface="Helvetica" pitchFamily="2" charset="0"/>
            </a:endParaRPr>
          </a:p>
          <a:p>
            <a:pPr>
              <a:lnSpc>
                <a:spcPct val="120000"/>
              </a:lnSpc>
            </a:pPr>
            <a:r>
              <a:rPr lang="en-US" dirty="0">
                <a:solidFill>
                  <a:srgbClr val="002060"/>
                </a:solidFill>
                <a:latin typeface="Helvetica" pitchFamily="2" charset="0"/>
              </a:rPr>
              <a:t>Wilkinson MD, </a:t>
            </a:r>
            <a:r>
              <a:rPr lang="en-US" dirty="0" err="1">
                <a:solidFill>
                  <a:srgbClr val="002060"/>
                </a:solidFill>
                <a:latin typeface="Helvetica" pitchFamily="2" charset="0"/>
              </a:rPr>
              <a:t>Dumontier</a:t>
            </a:r>
            <a:r>
              <a:rPr lang="en-US" dirty="0">
                <a:solidFill>
                  <a:srgbClr val="002060"/>
                </a:solidFill>
                <a:latin typeface="Helvetica" pitchFamily="2" charset="0"/>
              </a:rPr>
              <a:t> M, </a:t>
            </a:r>
            <a:r>
              <a:rPr lang="en-US" dirty="0" err="1">
                <a:solidFill>
                  <a:srgbClr val="002060"/>
                </a:solidFill>
                <a:latin typeface="Helvetica" pitchFamily="2" charset="0"/>
              </a:rPr>
              <a:t>Aalbersberg</a:t>
            </a:r>
            <a:r>
              <a:rPr lang="en-US" dirty="0">
                <a:solidFill>
                  <a:srgbClr val="002060"/>
                </a:solidFill>
                <a:latin typeface="Helvetica" pitchFamily="2" charset="0"/>
              </a:rPr>
              <a:t> IJ, Appleton G, Axton M, </a:t>
            </a:r>
            <a:r>
              <a:rPr lang="en-US" dirty="0" err="1">
                <a:solidFill>
                  <a:srgbClr val="002060"/>
                </a:solidFill>
                <a:latin typeface="Helvetica" pitchFamily="2" charset="0"/>
              </a:rPr>
              <a:t>Baak</a:t>
            </a:r>
            <a:r>
              <a:rPr lang="en-US" dirty="0">
                <a:solidFill>
                  <a:srgbClr val="002060"/>
                </a:solidFill>
                <a:latin typeface="Helvetica" pitchFamily="2" charset="0"/>
              </a:rPr>
              <a:t> A, Blomberg N, </a:t>
            </a:r>
            <a:r>
              <a:rPr lang="en-US" dirty="0" err="1">
                <a:solidFill>
                  <a:srgbClr val="002060"/>
                </a:solidFill>
                <a:latin typeface="Helvetica" pitchFamily="2" charset="0"/>
              </a:rPr>
              <a:t>Boiten</a:t>
            </a:r>
            <a:r>
              <a:rPr lang="en-US" dirty="0">
                <a:solidFill>
                  <a:srgbClr val="002060"/>
                </a:solidFill>
                <a:latin typeface="Helvetica" pitchFamily="2" charset="0"/>
              </a:rPr>
              <a:t> JW, da Silva Santos LB, Bourne PE, </a:t>
            </a:r>
            <a:r>
              <a:rPr lang="en-US" dirty="0" err="1">
                <a:solidFill>
                  <a:srgbClr val="002060"/>
                </a:solidFill>
                <a:latin typeface="Helvetica" pitchFamily="2" charset="0"/>
              </a:rPr>
              <a:t>Bouwman</a:t>
            </a:r>
            <a:r>
              <a:rPr lang="en-US" dirty="0">
                <a:solidFill>
                  <a:srgbClr val="002060"/>
                </a:solidFill>
                <a:latin typeface="Helvetica" pitchFamily="2" charset="0"/>
              </a:rPr>
              <a:t> J, Brookes AJ, Clark T, </a:t>
            </a:r>
            <a:r>
              <a:rPr lang="en-US" dirty="0" err="1">
                <a:solidFill>
                  <a:srgbClr val="002060"/>
                </a:solidFill>
                <a:latin typeface="Helvetica" pitchFamily="2" charset="0"/>
              </a:rPr>
              <a:t>Crosas</a:t>
            </a:r>
            <a:r>
              <a:rPr lang="en-US" dirty="0">
                <a:solidFill>
                  <a:srgbClr val="002060"/>
                </a:solidFill>
                <a:latin typeface="Helvetica" pitchFamily="2" charset="0"/>
              </a:rPr>
              <a:t> M, </a:t>
            </a:r>
            <a:r>
              <a:rPr lang="en-US" dirty="0" err="1">
                <a:solidFill>
                  <a:srgbClr val="002060"/>
                </a:solidFill>
                <a:latin typeface="Helvetica" pitchFamily="2" charset="0"/>
              </a:rPr>
              <a:t>Dillo</a:t>
            </a:r>
            <a:r>
              <a:rPr lang="en-US" dirty="0">
                <a:solidFill>
                  <a:srgbClr val="002060"/>
                </a:solidFill>
                <a:latin typeface="Helvetica" pitchFamily="2" charset="0"/>
              </a:rPr>
              <a:t> I, </a:t>
            </a:r>
            <a:r>
              <a:rPr lang="en-US" dirty="0" err="1">
                <a:solidFill>
                  <a:srgbClr val="002060"/>
                </a:solidFill>
                <a:latin typeface="Helvetica" pitchFamily="2" charset="0"/>
              </a:rPr>
              <a:t>Dumon</a:t>
            </a:r>
            <a:r>
              <a:rPr lang="en-US" dirty="0">
                <a:solidFill>
                  <a:srgbClr val="002060"/>
                </a:solidFill>
                <a:latin typeface="Helvetica" pitchFamily="2" charset="0"/>
              </a:rPr>
              <a:t> O, Edmunds S, </a:t>
            </a:r>
            <a:r>
              <a:rPr lang="en-US" dirty="0" err="1">
                <a:solidFill>
                  <a:srgbClr val="002060"/>
                </a:solidFill>
                <a:latin typeface="Helvetica" pitchFamily="2" charset="0"/>
              </a:rPr>
              <a:t>Evelo</a:t>
            </a:r>
            <a:r>
              <a:rPr lang="en-US" dirty="0">
                <a:solidFill>
                  <a:srgbClr val="002060"/>
                </a:solidFill>
                <a:latin typeface="Helvetica" pitchFamily="2" charset="0"/>
              </a:rPr>
              <a:t> CT, </a:t>
            </a:r>
            <a:r>
              <a:rPr lang="en-US" dirty="0" err="1">
                <a:solidFill>
                  <a:srgbClr val="002060"/>
                </a:solidFill>
                <a:latin typeface="Helvetica" pitchFamily="2" charset="0"/>
              </a:rPr>
              <a:t>Finkers</a:t>
            </a:r>
            <a:r>
              <a:rPr lang="en-US" dirty="0">
                <a:solidFill>
                  <a:srgbClr val="002060"/>
                </a:solidFill>
                <a:latin typeface="Helvetica" pitchFamily="2" charset="0"/>
              </a:rPr>
              <a:t> R, Gonzalez-Beltran A, Gray AJ, </a:t>
            </a:r>
            <a:r>
              <a:rPr lang="en-US" dirty="0" err="1">
                <a:solidFill>
                  <a:srgbClr val="002060"/>
                </a:solidFill>
                <a:latin typeface="Helvetica" pitchFamily="2" charset="0"/>
              </a:rPr>
              <a:t>Groth</a:t>
            </a:r>
            <a:r>
              <a:rPr lang="en-US" dirty="0">
                <a:solidFill>
                  <a:srgbClr val="002060"/>
                </a:solidFill>
                <a:latin typeface="Helvetica" pitchFamily="2" charset="0"/>
              </a:rPr>
              <a:t> P, Goble C, </a:t>
            </a:r>
            <a:r>
              <a:rPr lang="en-US" dirty="0" err="1">
                <a:solidFill>
                  <a:srgbClr val="002060"/>
                </a:solidFill>
                <a:latin typeface="Helvetica" pitchFamily="2" charset="0"/>
              </a:rPr>
              <a:t>Grethe</a:t>
            </a:r>
            <a:r>
              <a:rPr lang="en-US" dirty="0">
                <a:solidFill>
                  <a:srgbClr val="002060"/>
                </a:solidFill>
                <a:latin typeface="Helvetica" pitchFamily="2" charset="0"/>
              </a:rPr>
              <a:t> JS, </a:t>
            </a:r>
            <a:r>
              <a:rPr lang="en-US" dirty="0" err="1">
                <a:solidFill>
                  <a:srgbClr val="002060"/>
                </a:solidFill>
                <a:latin typeface="Helvetica" pitchFamily="2" charset="0"/>
              </a:rPr>
              <a:t>Heringa</a:t>
            </a:r>
            <a:r>
              <a:rPr lang="en-US" dirty="0">
                <a:solidFill>
                  <a:srgbClr val="002060"/>
                </a:solidFill>
                <a:latin typeface="Helvetica" pitchFamily="2" charset="0"/>
              </a:rPr>
              <a:t> J, 't </a:t>
            </a:r>
            <a:r>
              <a:rPr lang="en-US" dirty="0" err="1">
                <a:solidFill>
                  <a:srgbClr val="002060"/>
                </a:solidFill>
                <a:latin typeface="Helvetica" pitchFamily="2" charset="0"/>
              </a:rPr>
              <a:t>Hoen</a:t>
            </a:r>
            <a:r>
              <a:rPr lang="en-US" dirty="0">
                <a:solidFill>
                  <a:srgbClr val="002060"/>
                </a:solidFill>
                <a:latin typeface="Helvetica" pitchFamily="2" charset="0"/>
              </a:rPr>
              <a:t> PA, </a:t>
            </a:r>
            <a:r>
              <a:rPr lang="en-US" dirty="0" err="1">
                <a:solidFill>
                  <a:srgbClr val="002060"/>
                </a:solidFill>
                <a:latin typeface="Helvetica" pitchFamily="2" charset="0"/>
              </a:rPr>
              <a:t>Hooft</a:t>
            </a:r>
            <a:r>
              <a:rPr lang="en-US" dirty="0">
                <a:solidFill>
                  <a:srgbClr val="002060"/>
                </a:solidFill>
                <a:latin typeface="Helvetica" pitchFamily="2" charset="0"/>
              </a:rPr>
              <a:t> R, Kuhn T, </a:t>
            </a:r>
            <a:r>
              <a:rPr lang="en-US" dirty="0" err="1">
                <a:solidFill>
                  <a:srgbClr val="002060"/>
                </a:solidFill>
                <a:latin typeface="Helvetica" pitchFamily="2" charset="0"/>
              </a:rPr>
              <a:t>Kok</a:t>
            </a:r>
            <a:r>
              <a:rPr lang="en-US" dirty="0">
                <a:solidFill>
                  <a:srgbClr val="002060"/>
                </a:solidFill>
                <a:latin typeface="Helvetica" pitchFamily="2" charset="0"/>
              </a:rPr>
              <a:t> R, </a:t>
            </a:r>
            <a:r>
              <a:rPr lang="en-US" dirty="0" err="1">
                <a:solidFill>
                  <a:srgbClr val="002060"/>
                </a:solidFill>
                <a:latin typeface="Helvetica" pitchFamily="2" charset="0"/>
              </a:rPr>
              <a:t>Kok</a:t>
            </a:r>
            <a:r>
              <a:rPr lang="en-US" dirty="0">
                <a:solidFill>
                  <a:srgbClr val="002060"/>
                </a:solidFill>
                <a:latin typeface="Helvetica" pitchFamily="2" charset="0"/>
              </a:rPr>
              <a:t> J, Lusher SJ, Martone ME, Mons A, Packer AL, Persson B, Rocca-Serra P, Roos M, van Schaik R, Sansone SA, </a:t>
            </a:r>
            <a:r>
              <a:rPr lang="en-US" dirty="0" err="1">
                <a:solidFill>
                  <a:srgbClr val="002060"/>
                </a:solidFill>
                <a:latin typeface="Helvetica" pitchFamily="2" charset="0"/>
              </a:rPr>
              <a:t>Schultes</a:t>
            </a:r>
            <a:r>
              <a:rPr lang="en-US" dirty="0">
                <a:solidFill>
                  <a:srgbClr val="002060"/>
                </a:solidFill>
                <a:latin typeface="Helvetica" pitchFamily="2" charset="0"/>
              </a:rPr>
              <a:t> E, </a:t>
            </a:r>
            <a:r>
              <a:rPr lang="en-US" dirty="0" err="1">
                <a:solidFill>
                  <a:srgbClr val="002060"/>
                </a:solidFill>
                <a:latin typeface="Helvetica" pitchFamily="2" charset="0"/>
              </a:rPr>
              <a:t>Sengstag</a:t>
            </a:r>
            <a:r>
              <a:rPr lang="en-US" dirty="0">
                <a:solidFill>
                  <a:srgbClr val="002060"/>
                </a:solidFill>
                <a:latin typeface="Helvetica" pitchFamily="2" charset="0"/>
              </a:rPr>
              <a:t> T, Slater T, Strawn G, </a:t>
            </a:r>
            <a:r>
              <a:rPr lang="en-US" dirty="0" err="1">
                <a:solidFill>
                  <a:srgbClr val="002060"/>
                </a:solidFill>
                <a:latin typeface="Helvetica" pitchFamily="2" charset="0"/>
              </a:rPr>
              <a:t>Swertz</a:t>
            </a:r>
            <a:r>
              <a:rPr lang="en-US" dirty="0">
                <a:solidFill>
                  <a:srgbClr val="002060"/>
                </a:solidFill>
                <a:latin typeface="Helvetica" pitchFamily="2" charset="0"/>
              </a:rPr>
              <a:t> MA, Thompson M, van der Lei J, van </a:t>
            </a:r>
            <a:r>
              <a:rPr lang="en-US" dirty="0" err="1">
                <a:solidFill>
                  <a:srgbClr val="002060"/>
                </a:solidFill>
                <a:latin typeface="Helvetica" pitchFamily="2" charset="0"/>
              </a:rPr>
              <a:t>Mulligen</a:t>
            </a:r>
            <a:r>
              <a:rPr lang="en-US" dirty="0">
                <a:solidFill>
                  <a:srgbClr val="002060"/>
                </a:solidFill>
                <a:latin typeface="Helvetica" pitchFamily="2" charset="0"/>
              </a:rPr>
              <a:t> E, </a:t>
            </a:r>
            <a:r>
              <a:rPr lang="en-US" dirty="0" err="1">
                <a:solidFill>
                  <a:srgbClr val="002060"/>
                </a:solidFill>
                <a:latin typeface="Helvetica" pitchFamily="2" charset="0"/>
              </a:rPr>
              <a:t>Velterop</a:t>
            </a:r>
            <a:r>
              <a:rPr lang="en-US" dirty="0">
                <a:solidFill>
                  <a:srgbClr val="002060"/>
                </a:solidFill>
                <a:latin typeface="Helvetica" pitchFamily="2" charset="0"/>
              </a:rPr>
              <a:t> J, </a:t>
            </a:r>
            <a:r>
              <a:rPr lang="en-US" dirty="0" err="1">
                <a:solidFill>
                  <a:srgbClr val="002060"/>
                </a:solidFill>
                <a:latin typeface="Helvetica" pitchFamily="2" charset="0"/>
              </a:rPr>
              <a:t>Waagmeester</a:t>
            </a:r>
            <a:r>
              <a:rPr lang="en-US" dirty="0">
                <a:solidFill>
                  <a:srgbClr val="002060"/>
                </a:solidFill>
                <a:latin typeface="Helvetica" pitchFamily="2" charset="0"/>
              </a:rPr>
              <a:t> A, </a:t>
            </a:r>
            <a:r>
              <a:rPr lang="en-US" dirty="0" err="1">
                <a:solidFill>
                  <a:srgbClr val="002060"/>
                </a:solidFill>
                <a:latin typeface="Helvetica" pitchFamily="2" charset="0"/>
              </a:rPr>
              <a:t>Wittenburg</a:t>
            </a:r>
            <a:r>
              <a:rPr lang="en-US" dirty="0">
                <a:solidFill>
                  <a:srgbClr val="002060"/>
                </a:solidFill>
                <a:latin typeface="Helvetica" pitchFamily="2" charset="0"/>
              </a:rPr>
              <a:t> P, </a:t>
            </a:r>
            <a:r>
              <a:rPr lang="en-US" dirty="0" err="1">
                <a:solidFill>
                  <a:srgbClr val="002060"/>
                </a:solidFill>
                <a:latin typeface="Helvetica" pitchFamily="2" charset="0"/>
              </a:rPr>
              <a:t>Wolstencroft</a:t>
            </a:r>
            <a:r>
              <a:rPr lang="en-US" dirty="0">
                <a:solidFill>
                  <a:srgbClr val="002060"/>
                </a:solidFill>
                <a:latin typeface="Helvetica" pitchFamily="2" charset="0"/>
              </a:rPr>
              <a:t> K, Zhao J, Mons B. The FAIR Guiding Principles for scientific data management and stewardship. Sci Data. 2016 Mar 15;3:160018. </a:t>
            </a:r>
            <a:r>
              <a:rPr lang="en-US" dirty="0" err="1">
                <a:solidFill>
                  <a:srgbClr val="002060"/>
                </a:solidFill>
                <a:latin typeface="Helvetica" pitchFamily="2" charset="0"/>
              </a:rPr>
              <a:t>doi</a:t>
            </a:r>
            <a:r>
              <a:rPr lang="en-US" dirty="0">
                <a:solidFill>
                  <a:srgbClr val="002060"/>
                </a:solidFill>
                <a:latin typeface="Helvetica" pitchFamily="2" charset="0"/>
              </a:rPr>
              <a:t>: 10.1038/sdata.2016.18. Erratum in: Sci Data. 2019 Mar 19;6(1):6. PMID: 26978244; PMCID: PMC4792175.</a:t>
            </a:r>
          </a:p>
          <a:p>
            <a:pPr marL="0" marR="0" lvl="0" indent="0" algn="l" defTabSz="914400" rtl="0" eaLnBrk="1" fontAlgn="auto" latinLnBrk="0" hangingPunct="1">
              <a:lnSpc>
                <a:spcPct val="120000"/>
              </a:lnSpc>
              <a:spcBef>
                <a:spcPts val="0"/>
              </a:spcBef>
              <a:spcAft>
                <a:spcPts val="0"/>
              </a:spcAft>
              <a:buClrTx/>
              <a:buSzTx/>
              <a:buFontTx/>
              <a:buNone/>
              <a:tabLst/>
              <a:defRPr/>
            </a:pPr>
            <a:endParaRPr lang="en-US" dirty="0">
              <a:solidFill>
                <a:srgbClr val="002060"/>
              </a:solidFill>
              <a:latin typeface="Helvetica" pitchFamily="2"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en-US" dirty="0">
                <a:solidFill>
                  <a:srgbClr val="002060"/>
                </a:solidFill>
                <a:latin typeface="Helvetica" pitchFamily="2" charset="0"/>
              </a:rPr>
              <a:t>Making raw data openly available is not only important for reuse and data mining. </a:t>
            </a:r>
          </a:p>
          <a:p>
            <a:pPr marL="0" marR="0" lvl="0" indent="0" algn="l" defTabSz="914400" rtl="0" eaLnBrk="1" fontAlgn="auto" latinLnBrk="0" hangingPunct="1">
              <a:lnSpc>
                <a:spcPct val="120000"/>
              </a:lnSpc>
              <a:spcBef>
                <a:spcPts val="0"/>
              </a:spcBef>
              <a:spcAft>
                <a:spcPts val="0"/>
              </a:spcAft>
              <a:buClrTx/>
              <a:buSzTx/>
              <a:buFontTx/>
              <a:buNone/>
              <a:tabLst/>
              <a:defRPr/>
            </a:pPr>
            <a:endParaRPr lang="en-US" dirty="0">
              <a:solidFill>
                <a:srgbClr val="002060"/>
              </a:solidFill>
              <a:latin typeface="Helvetica" pitchFamily="2"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en-US" dirty="0">
                <a:solidFill>
                  <a:srgbClr val="002060"/>
                </a:solidFill>
                <a:latin typeface="Helvetica" pitchFamily="2" charset="0"/>
              </a:rPr>
              <a:t>Authors should list and cite all programs used, including version numbers, DOI’s, and parameters.</a:t>
            </a:r>
          </a:p>
          <a:p>
            <a:pPr marL="0" marR="0" lvl="0" indent="0" algn="l" defTabSz="914400" rtl="0" eaLnBrk="1" fontAlgn="auto" latinLnBrk="0" hangingPunct="1">
              <a:lnSpc>
                <a:spcPct val="120000"/>
              </a:lnSpc>
              <a:spcBef>
                <a:spcPts val="0"/>
              </a:spcBef>
              <a:spcAft>
                <a:spcPts val="0"/>
              </a:spcAft>
              <a:buClrTx/>
              <a:buSzTx/>
              <a:buFontTx/>
              <a:buNone/>
              <a:tabLst/>
              <a:defRPr/>
            </a:pPr>
            <a:endParaRPr lang="en-US" dirty="0">
              <a:solidFill>
                <a:srgbClr val="002060"/>
              </a:solidFill>
              <a:latin typeface="Helvetica" pitchFamily="2"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en-US" b="1" dirty="0">
                <a:solidFill>
                  <a:srgbClr val="002060"/>
                </a:solidFill>
                <a:latin typeface="Helvetica" pitchFamily="2" charset="0"/>
                <a:ea typeface="Helvetica" charset="0"/>
                <a:cs typeface="Helvetica" charset="0"/>
              </a:rPr>
              <a:t>Make data FAIR (that is, findable, accessible, interoperable and reusable).</a:t>
            </a:r>
          </a:p>
          <a:p>
            <a:pPr marL="0" marR="0" lvl="0" indent="0" algn="l" defTabSz="914400" rtl="0" eaLnBrk="1" fontAlgn="auto" latinLnBrk="0" hangingPunct="1">
              <a:lnSpc>
                <a:spcPct val="120000"/>
              </a:lnSpc>
              <a:spcBef>
                <a:spcPts val="0"/>
              </a:spcBef>
              <a:spcAft>
                <a:spcPts val="0"/>
              </a:spcAft>
              <a:buClrTx/>
              <a:buSzTx/>
              <a:buFontTx/>
              <a:buNone/>
              <a:tabLst/>
              <a:defRPr/>
            </a:pPr>
            <a:endParaRPr lang="en-US" b="1" dirty="0">
              <a:solidFill>
                <a:srgbClr val="002060"/>
              </a:solidFill>
              <a:latin typeface="Helvetica" pitchFamily="2" charset="0"/>
              <a:ea typeface="Helvetica" charset="0"/>
              <a:cs typeface="Helvetica" charset="0"/>
            </a:endParaRPr>
          </a:p>
          <a:p>
            <a:pPr lvl="1">
              <a:lnSpc>
                <a:spcPct val="120000"/>
              </a:lnSpc>
            </a:pPr>
            <a:r>
              <a:rPr lang="en-US" dirty="0">
                <a:solidFill>
                  <a:srgbClr val="002060"/>
                </a:solidFill>
                <a:latin typeface="Helvetica" pitchFamily="2" charset="0"/>
              </a:rPr>
              <a:t>https://</a:t>
            </a:r>
            <a:r>
              <a:rPr lang="en-US" dirty="0" err="1">
                <a:solidFill>
                  <a:srgbClr val="002060"/>
                </a:solidFill>
                <a:latin typeface="Helvetica" pitchFamily="2" charset="0"/>
              </a:rPr>
              <a:t>fairsharing.org</a:t>
            </a:r>
            <a:endParaRPr lang="en-US" dirty="0">
              <a:solidFill>
                <a:srgbClr val="002060"/>
              </a:solidFill>
              <a:latin typeface="Helvetica" pitchFamily="2" charset="0"/>
            </a:endParaRPr>
          </a:p>
          <a:p>
            <a:pPr lvl="1">
              <a:lnSpc>
                <a:spcPct val="120000"/>
              </a:lnSpc>
            </a:pPr>
            <a:r>
              <a:rPr lang="en-US" dirty="0">
                <a:solidFill>
                  <a:srgbClr val="002060"/>
                </a:solidFill>
                <a:latin typeface="Helvetica" pitchFamily="2" charset="0"/>
              </a:rPr>
              <a:t>https://</a:t>
            </a:r>
            <a:r>
              <a:rPr lang="en-US" dirty="0" err="1">
                <a:solidFill>
                  <a:srgbClr val="002060"/>
                </a:solidFill>
                <a:latin typeface="Helvetica" pitchFamily="2" charset="0"/>
              </a:rPr>
              <a:t>www.go-fair.org</a:t>
            </a:r>
            <a:r>
              <a:rPr lang="en-US" dirty="0">
                <a:solidFill>
                  <a:srgbClr val="002060"/>
                </a:solidFill>
                <a:latin typeface="Helvetica" pitchFamily="2" charset="0"/>
              </a:rPr>
              <a:t>/fair-principles/</a:t>
            </a:r>
          </a:p>
          <a:p>
            <a:pPr marL="0" marR="0" lvl="0" indent="0" algn="l" defTabSz="914400" rtl="0" eaLnBrk="1" fontAlgn="auto" latinLnBrk="0" hangingPunct="1">
              <a:lnSpc>
                <a:spcPct val="120000"/>
              </a:lnSpc>
              <a:spcBef>
                <a:spcPts val="0"/>
              </a:spcBef>
              <a:spcAft>
                <a:spcPts val="0"/>
              </a:spcAft>
              <a:buClrTx/>
              <a:buSzTx/>
              <a:buFontTx/>
              <a:buNone/>
              <a:tabLst/>
              <a:defRPr/>
            </a:pPr>
            <a:endParaRPr lang="en-US" b="1" dirty="0">
              <a:solidFill>
                <a:srgbClr val="002060"/>
              </a:solidFill>
              <a:latin typeface="Helvetica" pitchFamily="2" charset="0"/>
              <a:ea typeface="Helvetica" charset="0"/>
              <a:cs typeface="Helvetica" charset="0"/>
            </a:endParaRPr>
          </a:p>
          <a:p>
            <a:pPr>
              <a:lnSpc>
                <a:spcPct val="120000"/>
              </a:lnSpc>
            </a:pPr>
            <a:r>
              <a:rPr lang="en-US" sz="1200" kern="1200" dirty="0">
                <a:solidFill>
                  <a:srgbClr val="002060"/>
                </a:solidFill>
                <a:effectLst/>
                <a:latin typeface="Helvetica" pitchFamily="2" charset="0"/>
              </a:rPr>
              <a:t>Providing a program as a pre-compiled binary or R/Python package</a:t>
            </a:r>
          </a:p>
          <a:p>
            <a:pPr>
              <a:lnSpc>
                <a:spcPct val="120000"/>
              </a:lnSpc>
            </a:pPr>
            <a:endParaRPr lang="en-US" sz="1200" kern="1200" dirty="0">
              <a:solidFill>
                <a:srgbClr val="002060"/>
              </a:solidFill>
              <a:effectLst/>
              <a:latin typeface="Helvetica" pitchFamily="2" charset="0"/>
            </a:endParaRPr>
          </a:p>
          <a:p>
            <a:pPr>
              <a:lnSpc>
                <a:spcPct val="120000"/>
              </a:lnSpc>
            </a:pPr>
            <a:r>
              <a:rPr lang="en-US" sz="1200" kern="1200" dirty="0">
                <a:solidFill>
                  <a:srgbClr val="002060"/>
                </a:solidFill>
                <a:effectLst/>
                <a:latin typeface="Helvetica" pitchFamily="2" charset="0"/>
              </a:rPr>
              <a:t>“Using tools that are  designed to support reproducible research, such as R Markdown, package management systems including </a:t>
            </a:r>
            <a:r>
              <a:rPr lang="en-US" sz="1200" kern="1200" dirty="0" err="1">
                <a:solidFill>
                  <a:srgbClr val="002060"/>
                </a:solidFill>
                <a:effectLst/>
                <a:latin typeface="Helvetica" pitchFamily="2" charset="0"/>
              </a:rPr>
              <a:t>Conda</a:t>
            </a:r>
            <a:r>
              <a:rPr lang="en-US" sz="1200" kern="1200" dirty="0">
                <a:solidFill>
                  <a:srgbClr val="002060"/>
                </a:solidFill>
                <a:effectLst/>
                <a:latin typeface="Helvetica" pitchFamily="2" charset="0"/>
              </a:rPr>
              <a:t>, or executable notebooks such as </a:t>
            </a:r>
            <a:r>
              <a:rPr lang="en-US" sz="1200" kern="1200" dirty="0" err="1">
                <a:solidFill>
                  <a:srgbClr val="002060"/>
                </a:solidFill>
                <a:effectLst/>
                <a:latin typeface="Helvetica" pitchFamily="2" charset="0"/>
              </a:rPr>
              <a:t>Jupyter</a:t>
            </a:r>
            <a:r>
              <a:rPr lang="en-US" sz="1200" kern="1200" dirty="0">
                <a:solidFill>
                  <a:srgbClr val="002060"/>
                </a:solidFill>
                <a:effectLst/>
                <a:latin typeface="Helvetica" pitchFamily="2" charset="0"/>
              </a:rPr>
              <a:t>, when conducting</a:t>
            </a:r>
          </a:p>
          <a:p>
            <a:pPr>
              <a:lnSpc>
                <a:spcPct val="120000"/>
              </a:lnSpc>
            </a:pPr>
            <a:r>
              <a:rPr lang="en-US" sz="1200" kern="1200" dirty="0">
                <a:solidFill>
                  <a:srgbClr val="002060"/>
                </a:solidFill>
                <a:effectLst/>
                <a:latin typeface="Helvetica" pitchFamily="2" charset="0"/>
              </a:rPr>
              <a:t>computational studies can substantially ease the amount of further work required to make code shareable.”</a:t>
            </a:r>
          </a:p>
          <a:p>
            <a:pPr>
              <a:lnSpc>
                <a:spcPct val="120000"/>
              </a:lnSpc>
            </a:pPr>
            <a:endParaRPr lang="en-US" sz="1200" kern="1200" dirty="0">
              <a:solidFill>
                <a:srgbClr val="002060"/>
              </a:solidFill>
              <a:effectLst/>
              <a:latin typeface="Helvetica" pitchFamily="2" charset="0"/>
            </a:endParaRPr>
          </a:p>
          <a:p>
            <a:pPr>
              <a:lnSpc>
                <a:spcPct val="120000"/>
              </a:lnSpc>
            </a:pPr>
            <a:r>
              <a:rPr lang="en-US" dirty="0">
                <a:solidFill>
                  <a:srgbClr val="002060"/>
                </a:solidFill>
                <a:latin typeface="Helvetica" pitchFamily="2" charset="0"/>
              </a:rPr>
              <a:t>Code deposition is </a:t>
            </a:r>
            <a:r>
              <a:rPr lang="en-US" dirty="0" err="1">
                <a:solidFill>
                  <a:srgbClr val="002060"/>
                </a:solidFill>
                <a:latin typeface="Helvetica" pitchFamily="2" charset="0"/>
              </a:rPr>
              <a:t>unskippable</a:t>
            </a:r>
            <a:r>
              <a:rPr lang="en-US" dirty="0">
                <a:solidFill>
                  <a:srgbClr val="002060"/>
                </a:solidFill>
                <a:latin typeface="Helvetica" pitchFamily="2" charset="0"/>
              </a:rPr>
              <a:t>. </a:t>
            </a:r>
            <a:r>
              <a:rPr lang="en-US" i="1" dirty="0">
                <a:solidFill>
                  <a:srgbClr val="002060"/>
                </a:solidFill>
                <a:latin typeface="Helvetica" pitchFamily="2" charset="0"/>
              </a:rPr>
              <a:t>Nat Genet</a:t>
            </a:r>
            <a:r>
              <a:rPr lang="en-US" dirty="0">
                <a:solidFill>
                  <a:srgbClr val="002060"/>
                </a:solidFill>
                <a:latin typeface="Helvetica" pitchFamily="2" charset="0"/>
              </a:rPr>
              <a:t> </a:t>
            </a:r>
            <a:r>
              <a:rPr lang="en-US" b="1" dirty="0">
                <a:solidFill>
                  <a:srgbClr val="002060"/>
                </a:solidFill>
                <a:latin typeface="Helvetica" pitchFamily="2" charset="0"/>
              </a:rPr>
              <a:t>55</a:t>
            </a:r>
            <a:r>
              <a:rPr lang="en-US" dirty="0">
                <a:solidFill>
                  <a:srgbClr val="002060"/>
                </a:solidFill>
                <a:latin typeface="Helvetica" pitchFamily="2" charset="0"/>
              </a:rPr>
              <a:t>, 723 (2023). https://</a:t>
            </a:r>
            <a:r>
              <a:rPr lang="en-US" dirty="0" err="1">
                <a:solidFill>
                  <a:srgbClr val="002060"/>
                </a:solidFill>
                <a:latin typeface="Helvetica" pitchFamily="2" charset="0"/>
              </a:rPr>
              <a:t>doi.org</a:t>
            </a:r>
            <a:r>
              <a:rPr lang="en-US" dirty="0">
                <a:solidFill>
                  <a:srgbClr val="002060"/>
                </a:solidFill>
                <a:latin typeface="Helvetica" pitchFamily="2" charset="0"/>
              </a:rPr>
              <a:t>/10.1038/s41588-023-01411-0</a:t>
            </a:r>
          </a:p>
          <a:p>
            <a:pPr>
              <a:lnSpc>
                <a:spcPct val="120000"/>
              </a:lnSpc>
            </a:pPr>
            <a:endParaRPr lang="en-US" sz="1200" kern="1200" dirty="0">
              <a:solidFill>
                <a:srgbClr val="002060"/>
              </a:solidFill>
              <a:effectLst/>
              <a:latin typeface="Helvetica" pitchFamily="2" charset="0"/>
            </a:endParaRPr>
          </a:p>
          <a:p>
            <a:pPr>
              <a:lnSpc>
                <a:spcPct val="120000"/>
              </a:lnSpc>
            </a:pPr>
            <a:r>
              <a:rPr lang="en-US" sz="1200" kern="1200" dirty="0">
                <a:solidFill>
                  <a:srgbClr val="002060"/>
                </a:solidFill>
                <a:effectLst/>
                <a:latin typeface="Helvetica" pitchFamily="2" charset="0"/>
              </a:rPr>
              <a:t>https://</a:t>
            </a:r>
            <a:r>
              <a:rPr lang="en-US" sz="1200" kern="1200" dirty="0" err="1">
                <a:solidFill>
                  <a:srgbClr val="002060"/>
                </a:solidFill>
                <a:effectLst/>
                <a:latin typeface="Helvetica" pitchFamily="2" charset="0"/>
              </a:rPr>
              <a:t>marimo.io</a:t>
            </a:r>
            <a:r>
              <a:rPr lang="en-US" sz="1200" kern="1200" dirty="0">
                <a:solidFill>
                  <a:srgbClr val="002060"/>
                </a:solidFill>
                <a:effectLst/>
                <a:latin typeface="Helvetica" pitchFamily="2" charset="0"/>
              </a:rPr>
              <a:t>/</a:t>
            </a:r>
          </a:p>
          <a:p>
            <a:endParaRPr lang="en-US" sz="1200" kern="1200" dirty="0">
              <a:solidFill>
                <a:srgbClr val="00206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2060"/>
              </a:solidFill>
              <a:latin typeface="Helvetica" pitchFamily="2" charset="0"/>
            </a:endParaRPr>
          </a:p>
          <a:p>
            <a:endParaRPr lang="en-US" dirty="0">
              <a:solidFill>
                <a:srgbClr val="002060"/>
              </a:solidFill>
              <a:latin typeface="Helvetica" pitchFamily="2" charset="0"/>
            </a:endParaRPr>
          </a:p>
        </p:txBody>
      </p:sp>
      <p:sp>
        <p:nvSpPr>
          <p:cNvPr id="4" name="Slide Number Placeholder 3"/>
          <p:cNvSpPr>
            <a:spLocks noGrp="1"/>
          </p:cNvSpPr>
          <p:nvPr>
            <p:ph type="sldNum" sz="quarter" idx="5"/>
          </p:nvPr>
        </p:nvSpPr>
        <p:spPr/>
        <p:txBody>
          <a:bodyPr/>
          <a:lstStyle/>
          <a:p>
            <a:fld id="{4E5FF243-91AF-0049-992A-6FF3650F644B}" type="slidenum">
              <a:rPr lang="en-US" smtClean="0"/>
              <a:t>22</a:t>
            </a:fld>
            <a:endParaRPr lang="en-US"/>
          </a:p>
        </p:txBody>
      </p:sp>
    </p:spTree>
    <p:extLst>
      <p:ext uri="{BB962C8B-B14F-4D97-AF65-F5344CB8AC3E}">
        <p14:creationId xmlns:p14="http://schemas.microsoft.com/office/powerpoint/2010/main" val="1137491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20000"/>
              </a:lnSpc>
              <a:defRPr/>
            </a:pPr>
            <a:r>
              <a:rPr lang="en-US" b="1" dirty="0">
                <a:solidFill>
                  <a:srgbClr val="002060"/>
                </a:solidFill>
                <a:latin typeface="Helvetica" pitchFamily="2" charset="0"/>
                <a:ea typeface="Helvetica" charset="0"/>
                <a:cs typeface="Helvetica" charset="0"/>
              </a:rPr>
              <a:t>Make data FAIR (that is, findable, accessible, interoperable and reusable).</a:t>
            </a:r>
          </a:p>
          <a:p>
            <a:pPr lvl="0">
              <a:lnSpc>
                <a:spcPct val="120000"/>
              </a:lnSpc>
              <a:defRPr/>
            </a:pPr>
            <a:endParaRPr lang="en-US" b="1" dirty="0">
              <a:solidFill>
                <a:srgbClr val="002060"/>
              </a:solidFill>
              <a:latin typeface="Helvetica" pitchFamily="2" charset="0"/>
              <a:ea typeface="Helvetica" charset="0"/>
              <a:cs typeface="Helvetica" charset="0"/>
            </a:endParaRPr>
          </a:p>
          <a:p>
            <a:pPr lvl="1">
              <a:lnSpc>
                <a:spcPct val="120000"/>
              </a:lnSpc>
            </a:pPr>
            <a:r>
              <a:rPr lang="en-US" dirty="0">
                <a:solidFill>
                  <a:srgbClr val="002060"/>
                </a:solidFill>
                <a:latin typeface="Helvetica" pitchFamily="2" charset="0"/>
              </a:rPr>
              <a:t>https://</a:t>
            </a:r>
            <a:r>
              <a:rPr lang="en-US" dirty="0" err="1">
                <a:solidFill>
                  <a:srgbClr val="002060"/>
                </a:solidFill>
                <a:latin typeface="Helvetica" pitchFamily="2" charset="0"/>
              </a:rPr>
              <a:t>fairsharing.org</a:t>
            </a:r>
            <a:endParaRPr lang="en-US" dirty="0">
              <a:solidFill>
                <a:srgbClr val="002060"/>
              </a:solidFill>
              <a:latin typeface="Helvetica" pitchFamily="2" charset="0"/>
            </a:endParaRPr>
          </a:p>
          <a:p>
            <a:pPr lvl="1">
              <a:lnSpc>
                <a:spcPct val="120000"/>
              </a:lnSpc>
            </a:pPr>
            <a:r>
              <a:rPr lang="en-US" dirty="0">
                <a:solidFill>
                  <a:srgbClr val="002060"/>
                </a:solidFill>
                <a:latin typeface="Helvetica" pitchFamily="2" charset="0"/>
              </a:rPr>
              <a:t>https://</a:t>
            </a:r>
            <a:r>
              <a:rPr lang="en-US" dirty="0" err="1">
                <a:solidFill>
                  <a:srgbClr val="002060"/>
                </a:solidFill>
                <a:latin typeface="Helvetica" pitchFamily="2" charset="0"/>
              </a:rPr>
              <a:t>www.go-fair.org</a:t>
            </a:r>
            <a:r>
              <a:rPr lang="en-US" dirty="0">
                <a:solidFill>
                  <a:srgbClr val="002060"/>
                </a:solidFill>
                <a:latin typeface="Helvetica" pitchFamily="2" charset="0"/>
              </a:rPr>
              <a:t>/fair-principles/</a:t>
            </a:r>
          </a:p>
          <a:p>
            <a:endParaRPr lang="en-US" dirty="0">
              <a:solidFill>
                <a:srgbClr val="002060"/>
              </a:solidFill>
              <a:latin typeface="Helvetica" pitchFamily="2" charset="0"/>
            </a:endParaRPr>
          </a:p>
          <a:p>
            <a:endParaRPr lang="en-US" dirty="0">
              <a:solidFill>
                <a:srgbClr val="002060"/>
              </a:solidFill>
              <a:latin typeface="Helvetica" pitchFamily="2" charset="0"/>
            </a:endParaRPr>
          </a:p>
          <a:p>
            <a:r>
              <a:rPr lang="en-US" dirty="0">
                <a:solidFill>
                  <a:srgbClr val="002060"/>
                </a:solidFill>
                <a:latin typeface="Helvetica" pitchFamily="2" charset="0"/>
              </a:rPr>
              <a:t>https://</a:t>
            </a:r>
            <a:r>
              <a:rPr lang="en-US" dirty="0" err="1">
                <a:solidFill>
                  <a:srgbClr val="002060"/>
                </a:solidFill>
                <a:latin typeface="Helvetica" pitchFamily="2" charset="0"/>
              </a:rPr>
              <a:t>datavid.com</a:t>
            </a:r>
            <a:r>
              <a:rPr lang="en-US" dirty="0">
                <a:solidFill>
                  <a:srgbClr val="002060"/>
                </a:solidFill>
                <a:latin typeface="Helvetica" pitchFamily="2" charset="0"/>
              </a:rPr>
              <a:t>/blog/data-centricity-and-fair</a:t>
            </a:r>
          </a:p>
        </p:txBody>
      </p:sp>
      <p:sp>
        <p:nvSpPr>
          <p:cNvPr id="4" name="Slide Number Placeholder 3"/>
          <p:cNvSpPr>
            <a:spLocks noGrp="1"/>
          </p:cNvSpPr>
          <p:nvPr>
            <p:ph type="sldNum" sz="quarter" idx="5"/>
          </p:nvPr>
        </p:nvSpPr>
        <p:spPr/>
        <p:txBody>
          <a:bodyPr/>
          <a:lstStyle/>
          <a:p>
            <a:fld id="{4E5FF243-91AF-0049-992A-6FF3650F644B}" type="slidenum">
              <a:rPr lang="en-US" smtClean="0"/>
              <a:t>23</a:t>
            </a:fld>
            <a:endParaRPr lang="en-US"/>
          </a:p>
        </p:txBody>
      </p:sp>
    </p:spTree>
    <p:extLst>
      <p:ext uri="{BB962C8B-B14F-4D97-AF65-F5344CB8AC3E}">
        <p14:creationId xmlns:p14="http://schemas.microsoft.com/office/powerpoint/2010/main" val="1647223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rgbClr val="002060"/>
                </a:solidFill>
                <a:effectLst/>
                <a:latin typeface="Helvetica" pitchFamily="2" charset="0"/>
              </a:rPr>
              <a:t>Schmied</a:t>
            </a:r>
            <a:r>
              <a:rPr lang="en-US" sz="1200" b="0" i="0" kern="1200" dirty="0">
                <a:solidFill>
                  <a:srgbClr val="002060"/>
                </a:solidFill>
                <a:effectLst/>
                <a:latin typeface="Helvetica" pitchFamily="2" charset="0"/>
              </a:rPr>
              <a:t>, C., Nelson, M.S., </a:t>
            </a:r>
            <a:r>
              <a:rPr lang="en-US" sz="1200" b="0" i="0" kern="1200" dirty="0" err="1">
                <a:solidFill>
                  <a:srgbClr val="002060"/>
                </a:solidFill>
                <a:effectLst/>
                <a:latin typeface="Helvetica" pitchFamily="2" charset="0"/>
              </a:rPr>
              <a:t>Avilov</a:t>
            </a:r>
            <a:r>
              <a:rPr lang="en-US" sz="1200" b="0" i="0" kern="1200" dirty="0">
                <a:solidFill>
                  <a:srgbClr val="002060"/>
                </a:solidFill>
                <a:effectLst/>
                <a:latin typeface="Helvetica" pitchFamily="2" charset="0"/>
              </a:rPr>
              <a:t>, S. </a:t>
            </a:r>
            <a:r>
              <a:rPr lang="en-US" sz="1200" b="0" i="1" kern="1200" dirty="0">
                <a:solidFill>
                  <a:srgbClr val="002060"/>
                </a:solidFill>
                <a:effectLst/>
                <a:latin typeface="Helvetica" pitchFamily="2" charset="0"/>
              </a:rPr>
              <a:t>et al.</a:t>
            </a:r>
            <a:r>
              <a:rPr lang="en-US" sz="1200" b="0" i="0" kern="1200" dirty="0">
                <a:solidFill>
                  <a:srgbClr val="002060"/>
                </a:solidFill>
                <a:effectLst/>
                <a:latin typeface="Helvetica" pitchFamily="2" charset="0"/>
              </a:rPr>
              <a:t> Community-developed checklists for publishing images and image analyses. </a:t>
            </a:r>
            <a:r>
              <a:rPr lang="en-US" sz="1200" b="0" i="1" kern="1200" dirty="0">
                <a:solidFill>
                  <a:srgbClr val="002060"/>
                </a:solidFill>
                <a:effectLst/>
                <a:latin typeface="Helvetica" pitchFamily="2" charset="0"/>
              </a:rPr>
              <a:t>Nat Methods</a:t>
            </a:r>
            <a:r>
              <a:rPr lang="en-US" sz="1200" b="0" i="0" kern="1200" dirty="0">
                <a:solidFill>
                  <a:srgbClr val="002060"/>
                </a:solidFill>
                <a:effectLst/>
                <a:latin typeface="Helvetica" pitchFamily="2" charset="0"/>
              </a:rPr>
              <a:t> </a:t>
            </a:r>
            <a:r>
              <a:rPr lang="en-US" sz="1200" b="1" i="0" kern="1200" dirty="0">
                <a:solidFill>
                  <a:srgbClr val="002060"/>
                </a:solidFill>
                <a:effectLst/>
                <a:latin typeface="Helvetica" pitchFamily="2" charset="0"/>
              </a:rPr>
              <a:t>21</a:t>
            </a:r>
            <a:r>
              <a:rPr lang="en-US" sz="1200" b="0" i="0" kern="1200" dirty="0">
                <a:solidFill>
                  <a:srgbClr val="002060"/>
                </a:solidFill>
                <a:effectLst/>
                <a:latin typeface="Helvetica" pitchFamily="2" charset="0"/>
              </a:rPr>
              <a:t>, 170–181 (2024). https://</a:t>
            </a:r>
            <a:r>
              <a:rPr lang="en-US" sz="1200" b="0" i="0" kern="1200" dirty="0" err="1">
                <a:solidFill>
                  <a:srgbClr val="002060"/>
                </a:solidFill>
                <a:effectLst/>
                <a:latin typeface="Helvetica" pitchFamily="2" charset="0"/>
              </a:rPr>
              <a:t>doi.org</a:t>
            </a:r>
            <a:r>
              <a:rPr lang="en-US" sz="1200" b="0" i="0" kern="1200" dirty="0">
                <a:solidFill>
                  <a:srgbClr val="002060"/>
                </a:solidFill>
                <a:effectLst/>
                <a:latin typeface="Helvetica" pitchFamily="2" charset="0"/>
              </a:rPr>
              <a:t>/10.1038/s41592-023-01987-9</a:t>
            </a:r>
          </a:p>
          <a:p>
            <a:endParaRPr lang="en-US" sz="1200" b="0" i="0" kern="1200" dirty="0">
              <a:solidFill>
                <a:srgbClr val="002060"/>
              </a:solidFill>
              <a:effectLst/>
              <a:latin typeface="Helvetica" pitchFamily="2" charset="0"/>
            </a:endParaRPr>
          </a:p>
          <a:p>
            <a:r>
              <a:rPr lang="en-US" dirty="0" err="1">
                <a:solidFill>
                  <a:srgbClr val="002060"/>
                </a:solidFill>
                <a:latin typeface="Helvetica" pitchFamily="2" charset="0"/>
              </a:rPr>
              <a:t>Jambor</a:t>
            </a:r>
            <a:r>
              <a:rPr lang="en-US" dirty="0">
                <a:solidFill>
                  <a:srgbClr val="002060"/>
                </a:solidFill>
                <a:latin typeface="Helvetica" pitchFamily="2" charset="0"/>
              </a:rPr>
              <a:t> HK. A checklist for designing and improving the visualization of scientific data. Nat Cell Biol. 2025 Jun;27(6):879-883. </a:t>
            </a:r>
            <a:r>
              <a:rPr lang="en-US" dirty="0" err="1">
                <a:solidFill>
                  <a:srgbClr val="002060"/>
                </a:solidFill>
                <a:latin typeface="Helvetica" pitchFamily="2" charset="0"/>
              </a:rPr>
              <a:t>doi</a:t>
            </a:r>
            <a:r>
              <a:rPr lang="en-US" dirty="0">
                <a:solidFill>
                  <a:srgbClr val="002060"/>
                </a:solidFill>
                <a:latin typeface="Helvetica" pitchFamily="2" charset="0"/>
              </a:rPr>
              <a:t>: 10.1038/s41556-025-01684-z. PMID: 40514429.</a:t>
            </a:r>
          </a:p>
        </p:txBody>
      </p:sp>
      <p:sp>
        <p:nvSpPr>
          <p:cNvPr id="4" name="Slide Number Placeholder 3"/>
          <p:cNvSpPr>
            <a:spLocks noGrp="1"/>
          </p:cNvSpPr>
          <p:nvPr>
            <p:ph type="sldNum" sz="quarter" idx="5"/>
          </p:nvPr>
        </p:nvSpPr>
        <p:spPr/>
        <p:txBody>
          <a:bodyPr/>
          <a:lstStyle/>
          <a:p>
            <a:fld id="{4E5FF243-91AF-0049-992A-6FF3650F644B}" type="slidenum">
              <a:rPr lang="en-US" smtClean="0"/>
              <a:t>24</a:t>
            </a:fld>
            <a:endParaRPr lang="en-US"/>
          </a:p>
        </p:txBody>
      </p:sp>
    </p:spTree>
    <p:extLst>
      <p:ext uri="{BB962C8B-B14F-4D97-AF65-F5344CB8AC3E}">
        <p14:creationId xmlns:p14="http://schemas.microsoft.com/office/powerpoint/2010/main" val="1389904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solidFill>
                <a:srgbClr val="002060"/>
              </a:solidFill>
              <a:latin typeface="Helvetica" pitchFamily="2" charset="0"/>
            </a:endParaRPr>
          </a:p>
          <a:p>
            <a:r>
              <a:rPr lang="lt-LT" dirty="0" err="1">
                <a:solidFill>
                  <a:srgbClr val="002060"/>
                </a:solidFill>
                <a:latin typeface="Helvetica" pitchFamily="2" charset="0"/>
              </a:rPr>
              <a:t>Zimmermann</a:t>
            </a:r>
            <a:r>
              <a:rPr lang="lt-LT" dirty="0">
                <a:solidFill>
                  <a:srgbClr val="002060"/>
                </a:solidFill>
                <a:latin typeface="Helvetica" pitchFamily="2" charset="0"/>
              </a:rPr>
              <a:t> M, Murina O, </a:t>
            </a:r>
            <a:r>
              <a:rPr lang="lt-LT" dirty="0" err="1">
                <a:solidFill>
                  <a:srgbClr val="002060"/>
                </a:solidFill>
                <a:latin typeface="Helvetica" pitchFamily="2" charset="0"/>
              </a:rPr>
              <a:t>Reijns</a:t>
            </a:r>
            <a:r>
              <a:rPr lang="lt-LT" dirty="0">
                <a:solidFill>
                  <a:srgbClr val="002060"/>
                </a:solidFill>
                <a:latin typeface="Helvetica" pitchFamily="2" charset="0"/>
              </a:rPr>
              <a:t> MAM, </a:t>
            </a:r>
            <a:r>
              <a:rPr lang="lt-LT" dirty="0" err="1">
                <a:solidFill>
                  <a:srgbClr val="002060"/>
                </a:solidFill>
                <a:latin typeface="Helvetica" pitchFamily="2" charset="0"/>
              </a:rPr>
              <a:t>Agathanggelou</a:t>
            </a:r>
            <a:r>
              <a:rPr lang="lt-LT" dirty="0">
                <a:solidFill>
                  <a:srgbClr val="002060"/>
                </a:solidFill>
                <a:latin typeface="Helvetica" pitchFamily="2" charset="0"/>
              </a:rPr>
              <a:t> A, </a:t>
            </a:r>
            <a:r>
              <a:rPr lang="lt-LT" dirty="0" err="1">
                <a:solidFill>
                  <a:srgbClr val="002060"/>
                </a:solidFill>
                <a:latin typeface="Helvetica" pitchFamily="2" charset="0"/>
              </a:rPr>
              <a:t>Challis</a:t>
            </a:r>
            <a:r>
              <a:rPr lang="lt-LT" dirty="0">
                <a:solidFill>
                  <a:srgbClr val="002060"/>
                </a:solidFill>
                <a:latin typeface="Helvetica" pitchFamily="2" charset="0"/>
              </a:rPr>
              <a:t> </a:t>
            </a:r>
            <a:r>
              <a:rPr lang="lt-LT" dirty="0" err="1">
                <a:solidFill>
                  <a:srgbClr val="002060"/>
                </a:solidFill>
                <a:latin typeface="Helvetica" pitchFamily="2" charset="0"/>
              </a:rPr>
              <a:t>R</a:t>
            </a:r>
            <a:r>
              <a:rPr lang="lt-LT" dirty="0">
                <a:solidFill>
                  <a:srgbClr val="002060"/>
                </a:solidFill>
                <a:latin typeface="Helvetica" pitchFamily="2" charset="0"/>
              </a:rPr>
              <a:t>, Tarnauskaitė </a:t>
            </a:r>
            <a:r>
              <a:rPr lang="lt-LT" dirty="0" err="1">
                <a:solidFill>
                  <a:srgbClr val="002060"/>
                </a:solidFill>
                <a:latin typeface="Helvetica" pitchFamily="2" charset="0"/>
              </a:rPr>
              <a:t>Ž</a:t>
            </a:r>
            <a:r>
              <a:rPr lang="lt-LT" dirty="0">
                <a:solidFill>
                  <a:srgbClr val="002060"/>
                </a:solidFill>
                <a:latin typeface="Helvetica" pitchFamily="2" charset="0"/>
              </a:rPr>
              <a:t>, </a:t>
            </a:r>
            <a:r>
              <a:rPr lang="lt-LT" dirty="0" err="1">
                <a:solidFill>
                  <a:srgbClr val="002060"/>
                </a:solidFill>
                <a:latin typeface="Helvetica" pitchFamily="2" charset="0"/>
              </a:rPr>
              <a:t>Muir</a:t>
            </a:r>
            <a:r>
              <a:rPr lang="lt-LT" dirty="0">
                <a:solidFill>
                  <a:srgbClr val="002060"/>
                </a:solidFill>
                <a:latin typeface="Helvetica" pitchFamily="2" charset="0"/>
              </a:rPr>
              <a:t> M, </a:t>
            </a:r>
            <a:r>
              <a:rPr lang="lt-LT" dirty="0" err="1">
                <a:solidFill>
                  <a:srgbClr val="002060"/>
                </a:solidFill>
                <a:latin typeface="Helvetica" pitchFamily="2" charset="0"/>
              </a:rPr>
              <a:t>Fluteau</a:t>
            </a:r>
            <a:r>
              <a:rPr lang="lt-LT" dirty="0">
                <a:solidFill>
                  <a:srgbClr val="002060"/>
                </a:solidFill>
                <a:latin typeface="Helvetica" pitchFamily="2" charset="0"/>
              </a:rPr>
              <a:t> A, </a:t>
            </a:r>
            <a:r>
              <a:rPr lang="lt-LT" dirty="0" err="1">
                <a:solidFill>
                  <a:srgbClr val="002060"/>
                </a:solidFill>
                <a:latin typeface="Helvetica" pitchFamily="2" charset="0"/>
              </a:rPr>
              <a:t>Aregger</a:t>
            </a:r>
            <a:r>
              <a:rPr lang="lt-LT" dirty="0">
                <a:solidFill>
                  <a:srgbClr val="002060"/>
                </a:solidFill>
                <a:latin typeface="Helvetica" pitchFamily="2" charset="0"/>
              </a:rPr>
              <a:t> M, </a:t>
            </a:r>
            <a:r>
              <a:rPr lang="lt-LT" dirty="0" err="1">
                <a:solidFill>
                  <a:srgbClr val="002060"/>
                </a:solidFill>
                <a:latin typeface="Helvetica" pitchFamily="2" charset="0"/>
              </a:rPr>
              <a:t>McEwan</a:t>
            </a:r>
            <a:r>
              <a:rPr lang="lt-LT" dirty="0">
                <a:solidFill>
                  <a:srgbClr val="002060"/>
                </a:solidFill>
                <a:latin typeface="Helvetica" pitchFamily="2" charset="0"/>
              </a:rPr>
              <a:t> A, </a:t>
            </a:r>
            <a:r>
              <a:rPr lang="lt-LT" dirty="0" err="1">
                <a:solidFill>
                  <a:srgbClr val="002060"/>
                </a:solidFill>
                <a:latin typeface="Helvetica" pitchFamily="2" charset="0"/>
              </a:rPr>
              <a:t>Yuan</a:t>
            </a:r>
            <a:r>
              <a:rPr lang="lt-LT" dirty="0">
                <a:solidFill>
                  <a:srgbClr val="002060"/>
                </a:solidFill>
                <a:latin typeface="Helvetica" pitchFamily="2" charset="0"/>
              </a:rPr>
              <a:t> </a:t>
            </a:r>
            <a:r>
              <a:rPr lang="lt-LT" dirty="0" err="1">
                <a:solidFill>
                  <a:srgbClr val="002060"/>
                </a:solidFill>
                <a:latin typeface="Helvetica" pitchFamily="2" charset="0"/>
              </a:rPr>
              <a:t>W</a:t>
            </a:r>
            <a:r>
              <a:rPr lang="lt-LT" dirty="0">
                <a:solidFill>
                  <a:srgbClr val="002060"/>
                </a:solidFill>
                <a:latin typeface="Helvetica" pitchFamily="2" charset="0"/>
              </a:rPr>
              <a:t>, </a:t>
            </a:r>
            <a:r>
              <a:rPr lang="lt-LT" dirty="0" err="1">
                <a:solidFill>
                  <a:srgbClr val="002060"/>
                </a:solidFill>
                <a:latin typeface="Helvetica" pitchFamily="2" charset="0"/>
              </a:rPr>
              <a:t>Clarke</a:t>
            </a:r>
            <a:r>
              <a:rPr lang="lt-LT" dirty="0">
                <a:solidFill>
                  <a:srgbClr val="002060"/>
                </a:solidFill>
                <a:latin typeface="Helvetica" pitchFamily="2" charset="0"/>
              </a:rPr>
              <a:t> M, </a:t>
            </a:r>
            <a:r>
              <a:rPr lang="lt-LT" dirty="0" err="1">
                <a:solidFill>
                  <a:srgbClr val="002060"/>
                </a:solidFill>
                <a:latin typeface="Helvetica" pitchFamily="2" charset="0"/>
              </a:rPr>
              <a:t>Lambros</a:t>
            </a:r>
            <a:r>
              <a:rPr lang="lt-LT" dirty="0">
                <a:solidFill>
                  <a:srgbClr val="002060"/>
                </a:solidFill>
                <a:latin typeface="Helvetica" pitchFamily="2" charset="0"/>
              </a:rPr>
              <a:t> MB, </a:t>
            </a:r>
            <a:r>
              <a:rPr lang="lt-LT" dirty="0" err="1">
                <a:solidFill>
                  <a:srgbClr val="002060"/>
                </a:solidFill>
                <a:latin typeface="Helvetica" pitchFamily="2" charset="0"/>
              </a:rPr>
              <a:t>Paneesha</a:t>
            </a:r>
            <a:r>
              <a:rPr lang="lt-LT" dirty="0">
                <a:solidFill>
                  <a:srgbClr val="002060"/>
                </a:solidFill>
                <a:latin typeface="Helvetica" pitchFamily="2" charset="0"/>
              </a:rPr>
              <a:t> </a:t>
            </a:r>
            <a:r>
              <a:rPr lang="lt-LT" dirty="0" err="1">
                <a:solidFill>
                  <a:srgbClr val="002060"/>
                </a:solidFill>
                <a:latin typeface="Helvetica" pitchFamily="2" charset="0"/>
              </a:rPr>
              <a:t>S</a:t>
            </a:r>
            <a:r>
              <a:rPr lang="lt-LT" dirty="0">
                <a:solidFill>
                  <a:srgbClr val="002060"/>
                </a:solidFill>
                <a:latin typeface="Helvetica" pitchFamily="2" charset="0"/>
              </a:rPr>
              <a:t>, </a:t>
            </a:r>
            <a:r>
              <a:rPr lang="lt-LT" dirty="0" err="1">
                <a:solidFill>
                  <a:srgbClr val="002060"/>
                </a:solidFill>
                <a:latin typeface="Helvetica" pitchFamily="2" charset="0"/>
              </a:rPr>
              <a:t>Moss</a:t>
            </a:r>
            <a:r>
              <a:rPr lang="lt-LT" dirty="0">
                <a:solidFill>
                  <a:srgbClr val="002060"/>
                </a:solidFill>
                <a:latin typeface="Helvetica" pitchFamily="2" charset="0"/>
              </a:rPr>
              <a:t> </a:t>
            </a:r>
            <a:r>
              <a:rPr lang="lt-LT" dirty="0" err="1">
                <a:solidFill>
                  <a:srgbClr val="002060"/>
                </a:solidFill>
                <a:latin typeface="Helvetica" pitchFamily="2" charset="0"/>
              </a:rPr>
              <a:t>P</a:t>
            </a:r>
            <a:r>
              <a:rPr lang="lt-LT" dirty="0">
                <a:solidFill>
                  <a:srgbClr val="002060"/>
                </a:solidFill>
                <a:latin typeface="Helvetica" pitchFamily="2" charset="0"/>
              </a:rPr>
              <a:t>, </a:t>
            </a:r>
            <a:r>
              <a:rPr lang="lt-LT" dirty="0" err="1">
                <a:solidFill>
                  <a:srgbClr val="002060"/>
                </a:solidFill>
                <a:latin typeface="Helvetica" pitchFamily="2" charset="0"/>
              </a:rPr>
              <a:t>Chandrashekhar</a:t>
            </a:r>
            <a:r>
              <a:rPr lang="lt-LT" dirty="0">
                <a:solidFill>
                  <a:srgbClr val="002060"/>
                </a:solidFill>
                <a:latin typeface="Helvetica" pitchFamily="2" charset="0"/>
              </a:rPr>
              <a:t> M, </a:t>
            </a:r>
            <a:r>
              <a:rPr lang="lt-LT" dirty="0" err="1">
                <a:solidFill>
                  <a:srgbClr val="002060"/>
                </a:solidFill>
                <a:latin typeface="Helvetica" pitchFamily="2" charset="0"/>
              </a:rPr>
              <a:t>Angers</a:t>
            </a:r>
            <a:r>
              <a:rPr lang="lt-LT" dirty="0">
                <a:solidFill>
                  <a:srgbClr val="002060"/>
                </a:solidFill>
                <a:latin typeface="Helvetica" pitchFamily="2" charset="0"/>
              </a:rPr>
              <a:t> </a:t>
            </a:r>
            <a:r>
              <a:rPr lang="lt-LT" dirty="0" err="1">
                <a:solidFill>
                  <a:srgbClr val="002060"/>
                </a:solidFill>
                <a:latin typeface="Helvetica" pitchFamily="2" charset="0"/>
              </a:rPr>
              <a:t>S</a:t>
            </a:r>
            <a:r>
              <a:rPr lang="lt-LT" dirty="0">
                <a:solidFill>
                  <a:srgbClr val="002060"/>
                </a:solidFill>
                <a:latin typeface="Helvetica" pitchFamily="2" charset="0"/>
              </a:rPr>
              <a:t>, </a:t>
            </a:r>
            <a:r>
              <a:rPr lang="lt-LT" dirty="0" err="1">
                <a:solidFill>
                  <a:srgbClr val="002060"/>
                </a:solidFill>
                <a:latin typeface="Helvetica" pitchFamily="2" charset="0"/>
              </a:rPr>
              <a:t>Moffat</a:t>
            </a:r>
            <a:r>
              <a:rPr lang="lt-LT" dirty="0">
                <a:solidFill>
                  <a:srgbClr val="002060"/>
                </a:solidFill>
                <a:latin typeface="Helvetica" pitchFamily="2" charset="0"/>
              </a:rPr>
              <a:t> </a:t>
            </a:r>
            <a:r>
              <a:rPr lang="lt-LT" dirty="0" err="1">
                <a:solidFill>
                  <a:srgbClr val="002060"/>
                </a:solidFill>
                <a:latin typeface="Helvetica" pitchFamily="2" charset="0"/>
              </a:rPr>
              <a:t>J</a:t>
            </a:r>
            <a:r>
              <a:rPr lang="lt-LT" dirty="0">
                <a:solidFill>
                  <a:srgbClr val="002060"/>
                </a:solidFill>
                <a:latin typeface="Helvetica" pitchFamily="2" charset="0"/>
              </a:rPr>
              <a:t>, </a:t>
            </a:r>
            <a:r>
              <a:rPr lang="lt-LT" dirty="0" err="1">
                <a:solidFill>
                  <a:srgbClr val="002060"/>
                </a:solidFill>
                <a:latin typeface="Helvetica" pitchFamily="2" charset="0"/>
              </a:rPr>
              <a:t>Brunton</a:t>
            </a:r>
            <a:r>
              <a:rPr lang="lt-LT" dirty="0">
                <a:solidFill>
                  <a:srgbClr val="002060"/>
                </a:solidFill>
                <a:latin typeface="Helvetica" pitchFamily="2" charset="0"/>
              </a:rPr>
              <a:t> VG, </a:t>
            </a:r>
            <a:r>
              <a:rPr lang="lt-LT" dirty="0" err="1">
                <a:solidFill>
                  <a:srgbClr val="002060"/>
                </a:solidFill>
                <a:latin typeface="Helvetica" pitchFamily="2" charset="0"/>
              </a:rPr>
              <a:t>Hart</a:t>
            </a:r>
            <a:r>
              <a:rPr lang="lt-LT" dirty="0">
                <a:solidFill>
                  <a:srgbClr val="002060"/>
                </a:solidFill>
                <a:latin typeface="Helvetica" pitchFamily="2" charset="0"/>
              </a:rPr>
              <a:t> </a:t>
            </a:r>
            <a:r>
              <a:rPr lang="lt-LT" dirty="0" err="1">
                <a:solidFill>
                  <a:srgbClr val="002060"/>
                </a:solidFill>
                <a:latin typeface="Helvetica" pitchFamily="2" charset="0"/>
              </a:rPr>
              <a:t>T</a:t>
            </a:r>
            <a:r>
              <a:rPr lang="lt-LT" dirty="0">
                <a:solidFill>
                  <a:srgbClr val="002060"/>
                </a:solidFill>
                <a:latin typeface="Helvetica" pitchFamily="2" charset="0"/>
              </a:rPr>
              <a:t>, de Bono </a:t>
            </a:r>
            <a:r>
              <a:rPr lang="lt-LT" dirty="0" err="1">
                <a:solidFill>
                  <a:srgbClr val="002060"/>
                </a:solidFill>
                <a:latin typeface="Helvetica" pitchFamily="2" charset="0"/>
              </a:rPr>
              <a:t>J</a:t>
            </a:r>
            <a:r>
              <a:rPr lang="lt-LT" dirty="0">
                <a:solidFill>
                  <a:srgbClr val="002060"/>
                </a:solidFill>
                <a:latin typeface="Helvetica" pitchFamily="2" charset="0"/>
              </a:rPr>
              <a:t>, </a:t>
            </a:r>
            <a:r>
              <a:rPr lang="lt-LT" dirty="0" err="1">
                <a:solidFill>
                  <a:srgbClr val="002060"/>
                </a:solidFill>
                <a:latin typeface="Helvetica" pitchFamily="2" charset="0"/>
              </a:rPr>
              <a:t>Stankovic</a:t>
            </a:r>
            <a:r>
              <a:rPr lang="lt-LT" dirty="0">
                <a:solidFill>
                  <a:srgbClr val="002060"/>
                </a:solidFill>
                <a:latin typeface="Helvetica" pitchFamily="2" charset="0"/>
              </a:rPr>
              <a:t> </a:t>
            </a:r>
            <a:r>
              <a:rPr lang="lt-LT" dirty="0" err="1">
                <a:solidFill>
                  <a:srgbClr val="002060"/>
                </a:solidFill>
                <a:latin typeface="Helvetica" pitchFamily="2" charset="0"/>
              </a:rPr>
              <a:t>T</a:t>
            </a:r>
            <a:r>
              <a:rPr lang="lt-LT" dirty="0">
                <a:solidFill>
                  <a:srgbClr val="002060"/>
                </a:solidFill>
                <a:latin typeface="Helvetica" pitchFamily="2" charset="0"/>
              </a:rPr>
              <a:t>, </a:t>
            </a:r>
            <a:r>
              <a:rPr lang="lt-LT" dirty="0" err="1">
                <a:solidFill>
                  <a:srgbClr val="002060"/>
                </a:solidFill>
                <a:latin typeface="Helvetica" pitchFamily="2" charset="0"/>
              </a:rPr>
              <a:t>Jackson</a:t>
            </a:r>
            <a:r>
              <a:rPr lang="lt-LT" dirty="0">
                <a:solidFill>
                  <a:srgbClr val="002060"/>
                </a:solidFill>
                <a:latin typeface="Helvetica" pitchFamily="2" charset="0"/>
              </a:rPr>
              <a:t> AP, </a:t>
            </a:r>
            <a:r>
              <a:rPr lang="lt-LT" dirty="0" err="1">
                <a:solidFill>
                  <a:srgbClr val="002060"/>
                </a:solidFill>
                <a:latin typeface="Helvetica" pitchFamily="2" charset="0"/>
              </a:rPr>
              <a:t>Durocher</a:t>
            </a:r>
            <a:r>
              <a:rPr lang="lt-LT" dirty="0">
                <a:solidFill>
                  <a:srgbClr val="002060"/>
                </a:solidFill>
                <a:latin typeface="Helvetica" pitchFamily="2" charset="0"/>
              </a:rPr>
              <a:t> D. CRISPR </a:t>
            </a:r>
            <a:r>
              <a:rPr lang="lt-LT" dirty="0" err="1">
                <a:solidFill>
                  <a:srgbClr val="002060"/>
                </a:solidFill>
                <a:latin typeface="Helvetica" pitchFamily="2" charset="0"/>
              </a:rPr>
              <a:t>screens</a:t>
            </a:r>
            <a:r>
              <a:rPr lang="lt-LT" dirty="0">
                <a:solidFill>
                  <a:srgbClr val="002060"/>
                </a:solidFill>
                <a:latin typeface="Helvetica" pitchFamily="2" charset="0"/>
              </a:rPr>
              <a:t> </a:t>
            </a:r>
            <a:r>
              <a:rPr lang="lt-LT" dirty="0" err="1">
                <a:solidFill>
                  <a:srgbClr val="002060"/>
                </a:solidFill>
                <a:latin typeface="Helvetica" pitchFamily="2" charset="0"/>
              </a:rPr>
              <a:t>identify</a:t>
            </a:r>
            <a:r>
              <a:rPr lang="lt-LT" dirty="0">
                <a:solidFill>
                  <a:srgbClr val="002060"/>
                </a:solidFill>
                <a:latin typeface="Helvetica" pitchFamily="2" charset="0"/>
              </a:rPr>
              <a:t> </a:t>
            </a:r>
            <a:r>
              <a:rPr lang="lt-LT" dirty="0" err="1">
                <a:solidFill>
                  <a:srgbClr val="002060"/>
                </a:solidFill>
                <a:latin typeface="Helvetica" pitchFamily="2" charset="0"/>
              </a:rPr>
              <a:t>genomic</a:t>
            </a:r>
            <a:r>
              <a:rPr lang="lt-LT" dirty="0">
                <a:solidFill>
                  <a:srgbClr val="002060"/>
                </a:solidFill>
                <a:latin typeface="Helvetica" pitchFamily="2" charset="0"/>
              </a:rPr>
              <a:t> </a:t>
            </a:r>
            <a:r>
              <a:rPr lang="lt-LT" dirty="0" err="1">
                <a:solidFill>
                  <a:srgbClr val="002060"/>
                </a:solidFill>
                <a:latin typeface="Helvetica" pitchFamily="2" charset="0"/>
              </a:rPr>
              <a:t>ribonucleotides</a:t>
            </a:r>
            <a:r>
              <a:rPr lang="lt-LT" dirty="0">
                <a:solidFill>
                  <a:srgbClr val="002060"/>
                </a:solidFill>
                <a:latin typeface="Helvetica" pitchFamily="2" charset="0"/>
              </a:rPr>
              <a:t> </a:t>
            </a:r>
            <a:r>
              <a:rPr lang="lt-LT" dirty="0" err="1">
                <a:solidFill>
                  <a:srgbClr val="002060"/>
                </a:solidFill>
                <a:latin typeface="Helvetica" pitchFamily="2" charset="0"/>
              </a:rPr>
              <a:t>as</a:t>
            </a:r>
            <a:r>
              <a:rPr lang="lt-LT" dirty="0">
                <a:solidFill>
                  <a:srgbClr val="002060"/>
                </a:solidFill>
                <a:latin typeface="Helvetica" pitchFamily="2" charset="0"/>
              </a:rPr>
              <a:t> a </a:t>
            </a:r>
            <a:r>
              <a:rPr lang="lt-LT" dirty="0" err="1">
                <a:solidFill>
                  <a:srgbClr val="002060"/>
                </a:solidFill>
                <a:latin typeface="Helvetica" pitchFamily="2" charset="0"/>
              </a:rPr>
              <a:t>source</a:t>
            </a:r>
            <a:r>
              <a:rPr lang="lt-LT" dirty="0">
                <a:solidFill>
                  <a:srgbClr val="002060"/>
                </a:solidFill>
                <a:latin typeface="Helvetica" pitchFamily="2" charset="0"/>
              </a:rPr>
              <a:t> </a:t>
            </a:r>
            <a:r>
              <a:rPr lang="lt-LT" dirty="0" err="1">
                <a:solidFill>
                  <a:srgbClr val="002060"/>
                </a:solidFill>
                <a:latin typeface="Helvetica" pitchFamily="2" charset="0"/>
              </a:rPr>
              <a:t>of</a:t>
            </a:r>
            <a:r>
              <a:rPr lang="lt-LT" dirty="0">
                <a:solidFill>
                  <a:srgbClr val="002060"/>
                </a:solidFill>
                <a:latin typeface="Helvetica" pitchFamily="2" charset="0"/>
              </a:rPr>
              <a:t> PARP-</a:t>
            </a:r>
            <a:r>
              <a:rPr lang="lt-LT" dirty="0" err="1">
                <a:solidFill>
                  <a:srgbClr val="002060"/>
                </a:solidFill>
                <a:latin typeface="Helvetica" pitchFamily="2" charset="0"/>
              </a:rPr>
              <a:t>trapping</a:t>
            </a:r>
            <a:r>
              <a:rPr lang="lt-LT" dirty="0">
                <a:solidFill>
                  <a:srgbClr val="002060"/>
                </a:solidFill>
                <a:latin typeface="Helvetica" pitchFamily="2" charset="0"/>
              </a:rPr>
              <a:t> </a:t>
            </a:r>
            <a:r>
              <a:rPr lang="lt-LT" dirty="0" err="1">
                <a:solidFill>
                  <a:srgbClr val="002060"/>
                </a:solidFill>
                <a:latin typeface="Helvetica" pitchFamily="2" charset="0"/>
              </a:rPr>
              <a:t>lesions</a:t>
            </a:r>
            <a:r>
              <a:rPr lang="lt-LT" dirty="0">
                <a:solidFill>
                  <a:srgbClr val="002060"/>
                </a:solidFill>
                <a:latin typeface="Helvetica" pitchFamily="2" charset="0"/>
              </a:rPr>
              <a:t>. </a:t>
            </a:r>
            <a:r>
              <a:rPr lang="lt-LT" dirty="0" err="1">
                <a:solidFill>
                  <a:srgbClr val="002060"/>
                </a:solidFill>
                <a:latin typeface="Helvetica" pitchFamily="2" charset="0"/>
              </a:rPr>
              <a:t>Nature</a:t>
            </a:r>
            <a:r>
              <a:rPr lang="lt-LT" dirty="0">
                <a:solidFill>
                  <a:srgbClr val="002060"/>
                </a:solidFill>
                <a:latin typeface="Helvetica" pitchFamily="2" charset="0"/>
              </a:rPr>
              <a:t>. 2018 Jul;559(7713):285-289. </a:t>
            </a:r>
            <a:r>
              <a:rPr lang="lt-LT" dirty="0" err="1">
                <a:solidFill>
                  <a:srgbClr val="002060"/>
                </a:solidFill>
                <a:latin typeface="Helvetica" pitchFamily="2" charset="0"/>
              </a:rPr>
              <a:t>doi</a:t>
            </a:r>
            <a:r>
              <a:rPr lang="lt-LT" dirty="0">
                <a:solidFill>
                  <a:srgbClr val="002060"/>
                </a:solidFill>
                <a:latin typeface="Helvetica" pitchFamily="2" charset="0"/>
              </a:rPr>
              <a:t>: 10.1038/s41586-018-0291-z. </a:t>
            </a:r>
            <a:r>
              <a:rPr lang="lt-LT" dirty="0" err="1">
                <a:solidFill>
                  <a:srgbClr val="002060"/>
                </a:solidFill>
                <a:latin typeface="Helvetica" pitchFamily="2" charset="0"/>
              </a:rPr>
              <a:t>Epub</a:t>
            </a:r>
            <a:r>
              <a:rPr lang="lt-LT" dirty="0">
                <a:solidFill>
                  <a:srgbClr val="002060"/>
                </a:solidFill>
                <a:latin typeface="Helvetica" pitchFamily="2" charset="0"/>
              </a:rPr>
              <a:t> 2018 </a:t>
            </a:r>
            <a:r>
              <a:rPr lang="lt-LT" dirty="0" err="1">
                <a:solidFill>
                  <a:srgbClr val="002060"/>
                </a:solidFill>
                <a:latin typeface="Helvetica" pitchFamily="2" charset="0"/>
              </a:rPr>
              <a:t>Jul</a:t>
            </a:r>
            <a:r>
              <a:rPr lang="lt-LT" dirty="0">
                <a:solidFill>
                  <a:srgbClr val="002060"/>
                </a:solidFill>
                <a:latin typeface="Helvetica" pitchFamily="2" charset="0"/>
              </a:rPr>
              <a:t> 4. PMID: 29973717; PMCID: PMC6071917.</a:t>
            </a:r>
          </a:p>
          <a:p>
            <a:endParaRPr lang="lt-LT" dirty="0">
              <a:solidFill>
                <a:srgbClr val="002060"/>
              </a:solidFill>
              <a:latin typeface="Helvetica" pitchFamily="2" charset="0"/>
            </a:endParaRPr>
          </a:p>
          <a:p>
            <a:r>
              <a:rPr lang="lt-LT" dirty="0">
                <a:solidFill>
                  <a:srgbClr val="002060"/>
                </a:solidFill>
                <a:latin typeface="Helvetica" pitchFamily="2" charset="0"/>
              </a:rPr>
              <a:t>It </a:t>
            </a:r>
            <a:r>
              <a:rPr lang="lt-LT" dirty="0" err="1">
                <a:solidFill>
                  <a:srgbClr val="002060"/>
                </a:solidFill>
                <a:latin typeface="Helvetica" pitchFamily="2" charset="0"/>
              </a:rPr>
              <a:t>is</a:t>
            </a:r>
            <a:r>
              <a:rPr lang="lt-LT" dirty="0">
                <a:solidFill>
                  <a:srgbClr val="002060"/>
                </a:solidFill>
                <a:latin typeface="Helvetica" pitchFamily="2" charset="0"/>
              </a:rPr>
              <a:t> </a:t>
            </a:r>
            <a:r>
              <a:rPr lang="lt-LT" dirty="0" err="1">
                <a:solidFill>
                  <a:srgbClr val="002060"/>
                </a:solidFill>
                <a:latin typeface="Helvetica" pitchFamily="2" charset="0"/>
              </a:rPr>
              <a:t>likely</a:t>
            </a:r>
            <a:r>
              <a:rPr lang="lt-LT" dirty="0">
                <a:solidFill>
                  <a:srgbClr val="002060"/>
                </a:solidFill>
                <a:latin typeface="Helvetica" pitchFamily="2" charset="0"/>
              </a:rPr>
              <a:t> </a:t>
            </a:r>
            <a:r>
              <a:rPr lang="lt-LT" dirty="0" err="1">
                <a:solidFill>
                  <a:srgbClr val="002060"/>
                </a:solidFill>
                <a:latin typeface="Helvetica" pitchFamily="2" charset="0"/>
              </a:rPr>
              <a:t>necessary</a:t>
            </a:r>
            <a:r>
              <a:rPr lang="lt-LT" dirty="0">
                <a:solidFill>
                  <a:srgbClr val="002060"/>
                </a:solidFill>
                <a:latin typeface="Helvetica" pitchFamily="2" charset="0"/>
              </a:rPr>
              <a:t> to </a:t>
            </a:r>
            <a:r>
              <a:rPr lang="lt-LT" dirty="0" err="1">
                <a:solidFill>
                  <a:srgbClr val="002060"/>
                </a:solidFill>
                <a:latin typeface="Helvetica" pitchFamily="2" charset="0"/>
              </a:rPr>
              <a:t>check</a:t>
            </a:r>
            <a:r>
              <a:rPr lang="lt-LT" dirty="0">
                <a:solidFill>
                  <a:srgbClr val="002060"/>
                </a:solidFill>
                <a:latin typeface="Helvetica" pitchFamily="2" charset="0"/>
              </a:rPr>
              <a:t> </a:t>
            </a:r>
            <a:r>
              <a:rPr lang="lt-LT" dirty="0" err="1">
                <a:solidFill>
                  <a:srgbClr val="002060"/>
                </a:solidFill>
                <a:latin typeface="Helvetica" pitchFamily="2" charset="0"/>
              </a:rPr>
              <a:t>the</a:t>
            </a:r>
            <a:r>
              <a:rPr lang="lt-LT" dirty="0">
                <a:solidFill>
                  <a:srgbClr val="002060"/>
                </a:solidFill>
                <a:latin typeface="Helvetica" pitchFamily="2" charset="0"/>
              </a:rPr>
              <a:t> </a:t>
            </a:r>
            <a:r>
              <a:rPr lang="lt-LT" dirty="0" err="1">
                <a:solidFill>
                  <a:srgbClr val="002060"/>
                </a:solidFill>
                <a:latin typeface="Helvetica" pitchFamily="2" charset="0"/>
              </a:rPr>
              <a:t>checklist</a:t>
            </a:r>
            <a:r>
              <a:rPr lang="lt-LT" dirty="0">
                <a:solidFill>
                  <a:srgbClr val="002060"/>
                </a:solidFill>
                <a:latin typeface="Helvetica" pitchFamily="2" charset="0"/>
              </a:rPr>
              <a:t> </a:t>
            </a:r>
            <a:r>
              <a:rPr lang="lt-LT" dirty="0" err="1">
                <a:solidFill>
                  <a:srgbClr val="002060"/>
                </a:solidFill>
                <a:latin typeface="Helvetica" pitchFamily="2" charset="0"/>
              </a:rPr>
              <a:t>in</a:t>
            </a:r>
            <a:r>
              <a:rPr lang="lt-LT" dirty="0">
                <a:solidFill>
                  <a:srgbClr val="002060"/>
                </a:solidFill>
                <a:latin typeface="Helvetica" pitchFamily="2" charset="0"/>
              </a:rPr>
              <a:t> </a:t>
            </a:r>
            <a:r>
              <a:rPr lang="lt-LT" dirty="0" err="1">
                <a:solidFill>
                  <a:srgbClr val="002060"/>
                </a:solidFill>
                <a:latin typeface="Helvetica" pitchFamily="2" charset="0"/>
              </a:rPr>
              <a:t>the</a:t>
            </a:r>
            <a:r>
              <a:rPr lang="lt-LT" dirty="0">
                <a:solidFill>
                  <a:srgbClr val="002060"/>
                </a:solidFill>
                <a:latin typeface="Helvetica" pitchFamily="2" charset="0"/>
              </a:rPr>
              <a:t> </a:t>
            </a:r>
            <a:r>
              <a:rPr lang="lt-LT" dirty="0" err="1">
                <a:solidFill>
                  <a:srgbClr val="002060"/>
                </a:solidFill>
                <a:latin typeface="Helvetica" pitchFamily="2" charset="0"/>
              </a:rPr>
              <a:t>experimental</a:t>
            </a:r>
            <a:r>
              <a:rPr lang="lt-LT" dirty="0">
                <a:solidFill>
                  <a:srgbClr val="002060"/>
                </a:solidFill>
                <a:latin typeface="Helvetica" pitchFamily="2" charset="0"/>
              </a:rPr>
              <a:t> </a:t>
            </a:r>
            <a:r>
              <a:rPr lang="lt-LT" dirty="0" err="1">
                <a:solidFill>
                  <a:srgbClr val="002060"/>
                </a:solidFill>
                <a:latin typeface="Helvetica" pitchFamily="2" charset="0"/>
              </a:rPr>
              <a:t>design</a:t>
            </a:r>
            <a:r>
              <a:rPr lang="lt-LT" dirty="0">
                <a:solidFill>
                  <a:srgbClr val="002060"/>
                </a:solidFill>
                <a:latin typeface="Helvetica" pitchFamily="2" charset="0"/>
              </a:rPr>
              <a:t> </a:t>
            </a:r>
            <a:r>
              <a:rPr lang="lt-LT" dirty="0" err="1">
                <a:solidFill>
                  <a:srgbClr val="002060"/>
                </a:solidFill>
                <a:latin typeface="Helvetica" pitchFamily="2" charset="0"/>
              </a:rPr>
              <a:t>phase</a:t>
            </a:r>
            <a:r>
              <a:rPr lang="lt-LT" dirty="0">
                <a:solidFill>
                  <a:srgbClr val="002060"/>
                </a:solidFill>
                <a:latin typeface="Helvetica" pitchFamily="2" charset="0"/>
              </a:rPr>
              <a:t> -  </a:t>
            </a:r>
            <a:r>
              <a:rPr lang="lt-LT" dirty="0" err="1">
                <a:solidFill>
                  <a:srgbClr val="002060"/>
                </a:solidFill>
                <a:latin typeface="Helvetica" pitchFamily="2" charset="0"/>
              </a:rPr>
              <a:t>before</a:t>
            </a:r>
            <a:r>
              <a:rPr lang="lt-LT" dirty="0">
                <a:solidFill>
                  <a:srgbClr val="002060"/>
                </a:solidFill>
                <a:latin typeface="Helvetica" pitchFamily="2" charset="0"/>
              </a:rPr>
              <a:t> </a:t>
            </a:r>
            <a:r>
              <a:rPr lang="lt-LT" dirty="0" err="1">
                <a:solidFill>
                  <a:srgbClr val="002060"/>
                </a:solidFill>
                <a:latin typeface="Helvetica" pitchFamily="2" charset="0"/>
              </a:rPr>
              <a:t>the</a:t>
            </a:r>
            <a:r>
              <a:rPr lang="lt-LT" dirty="0">
                <a:solidFill>
                  <a:srgbClr val="002060"/>
                </a:solidFill>
                <a:latin typeface="Helvetica" pitchFamily="2" charset="0"/>
              </a:rPr>
              <a:t> </a:t>
            </a:r>
            <a:r>
              <a:rPr lang="lt-LT" dirty="0" err="1">
                <a:solidFill>
                  <a:srgbClr val="002060"/>
                </a:solidFill>
                <a:latin typeface="Helvetica" pitchFamily="2" charset="0"/>
              </a:rPr>
              <a:t>experiment</a:t>
            </a:r>
            <a:r>
              <a:rPr lang="lt-LT" dirty="0">
                <a:solidFill>
                  <a:srgbClr val="002060"/>
                </a:solidFill>
                <a:latin typeface="Helvetica" pitchFamily="2" charset="0"/>
              </a:rPr>
              <a:t> </a:t>
            </a:r>
            <a:r>
              <a:rPr lang="lt-LT" dirty="0" err="1">
                <a:solidFill>
                  <a:srgbClr val="002060"/>
                </a:solidFill>
                <a:latin typeface="Helvetica" pitchFamily="2" charset="0"/>
              </a:rPr>
              <a:t>is</a:t>
            </a:r>
            <a:r>
              <a:rPr lang="lt-LT" dirty="0">
                <a:solidFill>
                  <a:srgbClr val="002060"/>
                </a:solidFill>
                <a:latin typeface="Helvetica" pitchFamily="2" charset="0"/>
              </a:rPr>
              <a:t> </a:t>
            </a:r>
            <a:r>
              <a:rPr lang="lt-LT" dirty="0" err="1">
                <a:solidFill>
                  <a:srgbClr val="002060"/>
                </a:solidFill>
                <a:latin typeface="Helvetica" pitchFamily="2" charset="0"/>
              </a:rPr>
              <a:t>conducted</a:t>
            </a:r>
            <a:r>
              <a:rPr lang="lt-LT" dirty="0">
                <a:solidFill>
                  <a:srgbClr val="002060"/>
                </a:solidFill>
                <a:latin typeface="Helvetica" pitchFamily="2" charset="0"/>
              </a:rPr>
              <a:t> – </a:t>
            </a:r>
            <a:r>
              <a:rPr lang="lt-LT" dirty="0" err="1">
                <a:solidFill>
                  <a:srgbClr val="002060"/>
                </a:solidFill>
                <a:latin typeface="Helvetica" pitchFamily="2" charset="0"/>
              </a:rPr>
              <a:t>so</a:t>
            </a:r>
            <a:r>
              <a:rPr lang="lt-LT" dirty="0">
                <a:solidFill>
                  <a:srgbClr val="002060"/>
                </a:solidFill>
                <a:latin typeface="Helvetica" pitchFamily="2" charset="0"/>
              </a:rPr>
              <a:t> </a:t>
            </a:r>
            <a:r>
              <a:rPr lang="lt-LT" dirty="0" err="1">
                <a:solidFill>
                  <a:srgbClr val="002060"/>
                </a:solidFill>
                <a:latin typeface="Helvetica" pitchFamily="2" charset="0"/>
              </a:rPr>
              <a:t>that</a:t>
            </a:r>
            <a:r>
              <a:rPr lang="lt-LT" dirty="0">
                <a:solidFill>
                  <a:srgbClr val="002060"/>
                </a:solidFill>
                <a:latin typeface="Helvetica" pitchFamily="2" charset="0"/>
              </a:rPr>
              <a:t> </a:t>
            </a:r>
            <a:r>
              <a:rPr lang="lt-LT" dirty="0" err="1">
                <a:solidFill>
                  <a:srgbClr val="002060"/>
                </a:solidFill>
                <a:latin typeface="Helvetica" pitchFamily="2" charset="0"/>
              </a:rPr>
              <a:t>criteria</a:t>
            </a:r>
            <a:r>
              <a:rPr lang="lt-LT" dirty="0">
                <a:solidFill>
                  <a:srgbClr val="002060"/>
                </a:solidFill>
                <a:latin typeface="Helvetica" pitchFamily="2" charset="0"/>
              </a:rPr>
              <a:t> </a:t>
            </a:r>
            <a:r>
              <a:rPr lang="lt-LT" dirty="0" err="1">
                <a:solidFill>
                  <a:srgbClr val="002060"/>
                </a:solidFill>
                <a:latin typeface="Helvetica" pitchFamily="2" charset="0"/>
              </a:rPr>
              <a:t>necessary</a:t>
            </a:r>
            <a:r>
              <a:rPr lang="lt-LT" dirty="0">
                <a:solidFill>
                  <a:srgbClr val="002060"/>
                </a:solidFill>
                <a:latin typeface="Helvetica" pitchFamily="2" charset="0"/>
              </a:rPr>
              <a:t> </a:t>
            </a:r>
            <a:r>
              <a:rPr lang="lt-LT" dirty="0" err="1">
                <a:solidFill>
                  <a:srgbClr val="002060"/>
                </a:solidFill>
                <a:latin typeface="Helvetica" pitchFamily="2" charset="0"/>
              </a:rPr>
              <a:t>for</a:t>
            </a:r>
            <a:r>
              <a:rPr lang="lt-LT" dirty="0">
                <a:solidFill>
                  <a:srgbClr val="002060"/>
                </a:solidFill>
                <a:latin typeface="Helvetica" pitchFamily="2" charset="0"/>
              </a:rPr>
              <a:t> </a:t>
            </a:r>
            <a:r>
              <a:rPr lang="lt-LT" dirty="0" err="1">
                <a:solidFill>
                  <a:srgbClr val="002060"/>
                </a:solidFill>
                <a:latin typeface="Helvetica" pitchFamily="2" charset="0"/>
              </a:rPr>
              <a:t>publication</a:t>
            </a:r>
            <a:r>
              <a:rPr lang="lt-LT" dirty="0">
                <a:solidFill>
                  <a:srgbClr val="002060"/>
                </a:solidFill>
                <a:latin typeface="Helvetica" pitchFamily="2" charset="0"/>
              </a:rPr>
              <a:t> </a:t>
            </a:r>
            <a:r>
              <a:rPr lang="lt-LT" dirty="0" err="1">
                <a:solidFill>
                  <a:srgbClr val="002060"/>
                </a:solidFill>
                <a:latin typeface="Helvetica" pitchFamily="2" charset="0"/>
              </a:rPr>
              <a:t>in</a:t>
            </a:r>
            <a:r>
              <a:rPr lang="lt-LT" dirty="0">
                <a:solidFill>
                  <a:srgbClr val="002060"/>
                </a:solidFill>
                <a:latin typeface="Helvetica" pitchFamily="2" charset="0"/>
              </a:rPr>
              <a:t> </a:t>
            </a:r>
            <a:r>
              <a:rPr lang="lt-LT" dirty="0" err="1">
                <a:solidFill>
                  <a:srgbClr val="002060"/>
                </a:solidFill>
                <a:latin typeface="Helvetica" pitchFamily="2" charset="0"/>
              </a:rPr>
              <a:t>that</a:t>
            </a:r>
            <a:r>
              <a:rPr lang="lt-LT" dirty="0">
                <a:solidFill>
                  <a:srgbClr val="002060"/>
                </a:solidFill>
                <a:latin typeface="Helvetica" pitchFamily="2" charset="0"/>
              </a:rPr>
              <a:t> </a:t>
            </a:r>
            <a:r>
              <a:rPr lang="lt-LT" dirty="0" err="1">
                <a:solidFill>
                  <a:srgbClr val="002060"/>
                </a:solidFill>
                <a:latin typeface="Helvetica" pitchFamily="2" charset="0"/>
              </a:rPr>
              <a:t>journal</a:t>
            </a:r>
            <a:r>
              <a:rPr lang="lt-LT" dirty="0">
                <a:solidFill>
                  <a:srgbClr val="002060"/>
                </a:solidFill>
                <a:latin typeface="Helvetica" pitchFamily="2" charset="0"/>
              </a:rPr>
              <a:t> are </a:t>
            </a:r>
            <a:r>
              <a:rPr lang="lt-LT" dirty="0" err="1">
                <a:solidFill>
                  <a:srgbClr val="002060"/>
                </a:solidFill>
                <a:latin typeface="Helvetica" pitchFamily="2" charset="0"/>
              </a:rPr>
              <a:t>met</a:t>
            </a:r>
            <a:r>
              <a:rPr lang="lt-LT" dirty="0">
                <a:solidFill>
                  <a:srgbClr val="002060"/>
                </a:solidFill>
                <a:latin typeface="Helvetica" pitchFamily="2" charset="0"/>
              </a:rPr>
              <a:t>.</a:t>
            </a:r>
          </a:p>
        </p:txBody>
      </p:sp>
      <p:sp>
        <p:nvSpPr>
          <p:cNvPr id="4" name="Slide Number Placeholder 3"/>
          <p:cNvSpPr>
            <a:spLocks noGrp="1"/>
          </p:cNvSpPr>
          <p:nvPr>
            <p:ph type="sldNum" sz="quarter" idx="5"/>
          </p:nvPr>
        </p:nvSpPr>
        <p:spPr/>
        <p:txBody>
          <a:bodyPr/>
          <a:lstStyle/>
          <a:p>
            <a:pPr>
              <a:defRPr/>
            </a:pPr>
            <a:fld id="{6A98CD31-1096-7F48-B0D9-E5ECB20773B1}" type="slidenum">
              <a:rPr lang="en-US" smtClean="0"/>
              <a:pPr>
                <a:defRPr/>
              </a:pPr>
              <a:t>25</a:t>
            </a:fld>
            <a:endParaRPr lang="en-US"/>
          </a:p>
        </p:txBody>
      </p:sp>
    </p:spTree>
    <p:extLst>
      <p:ext uri="{BB962C8B-B14F-4D97-AF65-F5344CB8AC3E}">
        <p14:creationId xmlns:p14="http://schemas.microsoft.com/office/powerpoint/2010/main" val="26734507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solidFill>
                  <a:srgbClr val="002060"/>
                </a:solidFill>
                <a:latin typeface="Helvetica" pitchFamily="2" charset="0"/>
              </a:rPr>
              <a:t>https://</a:t>
            </a:r>
            <a:r>
              <a:rPr lang="en-US" dirty="0" err="1">
                <a:solidFill>
                  <a:srgbClr val="002060"/>
                </a:solidFill>
                <a:latin typeface="Helvetica" pitchFamily="2" charset="0"/>
              </a:rPr>
              <a:t>journals.physiology.org</a:t>
            </a:r>
            <a:r>
              <a:rPr lang="en-US" dirty="0">
                <a:solidFill>
                  <a:srgbClr val="002060"/>
                </a:solidFill>
                <a:latin typeface="Helvetica" pitchFamily="2" charset="0"/>
              </a:rPr>
              <a:t>/</a:t>
            </a:r>
            <a:r>
              <a:rPr lang="en-US" dirty="0" err="1">
                <a:solidFill>
                  <a:srgbClr val="002060"/>
                </a:solidFill>
                <a:latin typeface="Helvetica" pitchFamily="2" charset="0"/>
              </a:rPr>
              <a:t>pb</a:t>
            </a:r>
            <a:r>
              <a:rPr lang="en-US" dirty="0">
                <a:solidFill>
                  <a:srgbClr val="002060"/>
                </a:solidFill>
                <a:latin typeface="Helvetica" pitchFamily="2" charset="0"/>
              </a:rPr>
              <a:t>-assets/PDFs/APS_Rigor-Reproducibility-Guidelines-1620307615793.pdf</a:t>
            </a:r>
          </a:p>
        </p:txBody>
      </p:sp>
    </p:spTree>
    <p:extLst>
      <p:ext uri="{BB962C8B-B14F-4D97-AF65-F5344CB8AC3E}">
        <p14:creationId xmlns:p14="http://schemas.microsoft.com/office/powerpoint/2010/main" val="25169833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solidFill>
                  <a:srgbClr val="002060"/>
                </a:solidFill>
                <a:latin typeface="Helvetica" pitchFamily="2" charset="0"/>
              </a:rPr>
              <a:t>Kilkenny C, Browne WJ, </a:t>
            </a:r>
            <a:r>
              <a:rPr lang="en-US" dirty="0" err="1">
                <a:solidFill>
                  <a:srgbClr val="002060"/>
                </a:solidFill>
                <a:latin typeface="Helvetica" pitchFamily="2" charset="0"/>
              </a:rPr>
              <a:t>Cuthill</a:t>
            </a:r>
            <a:r>
              <a:rPr lang="en-US" dirty="0">
                <a:solidFill>
                  <a:srgbClr val="002060"/>
                </a:solidFill>
                <a:latin typeface="Helvetica" pitchFamily="2" charset="0"/>
              </a:rPr>
              <a:t> IC, Emerson M, Altman DG. Improving bioscience research reporting: The ARRIVE guidelines for reporting animal research. J </a:t>
            </a:r>
            <a:r>
              <a:rPr lang="en-US" dirty="0" err="1">
                <a:solidFill>
                  <a:srgbClr val="002060"/>
                </a:solidFill>
                <a:latin typeface="Helvetica" pitchFamily="2" charset="0"/>
              </a:rPr>
              <a:t>Pharmacol</a:t>
            </a:r>
            <a:r>
              <a:rPr lang="en-US" dirty="0">
                <a:solidFill>
                  <a:srgbClr val="002060"/>
                </a:solidFill>
                <a:latin typeface="Helvetica" pitchFamily="2" charset="0"/>
              </a:rPr>
              <a:t> </a:t>
            </a:r>
            <a:r>
              <a:rPr lang="en-US" dirty="0" err="1">
                <a:solidFill>
                  <a:srgbClr val="002060"/>
                </a:solidFill>
                <a:latin typeface="Helvetica" pitchFamily="2" charset="0"/>
              </a:rPr>
              <a:t>Pharmacother</a:t>
            </a:r>
            <a:r>
              <a:rPr lang="en-US" dirty="0">
                <a:solidFill>
                  <a:srgbClr val="002060"/>
                </a:solidFill>
                <a:latin typeface="Helvetica" pitchFamily="2" charset="0"/>
              </a:rPr>
              <a:t>. 2010 Jul;1(2):94-9. </a:t>
            </a:r>
            <a:r>
              <a:rPr lang="en-US" dirty="0" err="1">
                <a:solidFill>
                  <a:srgbClr val="002060"/>
                </a:solidFill>
                <a:latin typeface="Helvetica" pitchFamily="2" charset="0"/>
              </a:rPr>
              <a:t>doi</a:t>
            </a:r>
            <a:r>
              <a:rPr lang="en-US" dirty="0">
                <a:solidFill>
                  <a:srgbClr val="002060"/>
                </a:solidFill>
                <a:latin typeface="Helvetica" pitchFamily="2" charset="0"/>
              </a:rPr>
              <a:t>: 10.4103/0976-500X.72351. PMID: 21350617; PMCID: PMC3043335.</a:t>
            </a:r>
          </a:p>
          <a:p>
            <a:pPr marL="171450" indent="-171450">
              <a:buFont typeface="Arial" panose="020B0604020202020204" pitchFamily="34" charset="0"/>
              <a:buChar char="•"/>
            </a:pPr>
            <a:endParaRPr lang="en-US" dirty="0">
              <a:solidFill>
                <a:srgbClr val="002060"/>
              </a:solidFill>
              <a:latin typeface="Helvetica" pitchFamily="2" charset="0"/>
            </a:endParaRPr>
          </a:p>
          <a:p>
            <a:pPr marL="171450" indent="-171450">
              <a:buFont typeface="Arial" panose="020B0604020202020204" pitchFamily="34" charset="0"/>
              <a:buChar char="•"/>
            </a:pPr>
            <a:r>
              <a:rPr lang="en-US" dirty="0" err="1">
                <a:solidFill>
                  <a:srgbClr val="002060"/>
                </a:solidFill>
                <a:latin typeface="Helvetica" pitchFamily="2" charset="0"/>
              </a:rPr>
              <a:t>Percie</a:t>
            </a:r>
            <a:r>
              <a:rPr lang="en-US" dirty="0">
                <a:solidFill>
                  <a:srgbClr val="002060"/>
                </a:solidFill>
                <a:latin typeface="Helvetica" pitchFamily="2" charset="0"/>
              </a:rPr>
              <a:t> du </a:t>
            </a:r>
            <a:r>
              <a:rPr lang="en-US" dirty="0" err="1">
                <a:solidFill>
                  <a:srgbClr val="002060"/>
                </a:solidFill>
                <a:latin typeface="Helvetica" pitchFamily="2" charset="0"/>
              </a:rPr>
              <a:t>Sert</a:t>
            </a:r>
            <a:r>
              <a:rPr lang="en-US" dirty="0">
                <a:solidFill>
                  <a:srgbClr val="002060"/>
                </a:solidFill>
                <a:latin typeface="Helvetica" pitchFamily="2" charset="0"/>
              </a:rPr>
              <a:t> N, Hurst V, Ahluwalia A, </a:t>
            </a:r>
            <a:r>
              <a:rPr lang="en-US" dirty="0" err="1">
                <a:solidFill>
                  <a:srgbClr val="002060"/>
                </a:solidFill>
                <a:latin typeface="Helvetica" pitchFamily="2" charset="0"/>
              </a:rPr>
              <a:t>Alam</a:t>
            </a:r>
            <a:r>
              <a:rPr lang="en-US" dirty="0">
                <a:solidFill>
                  <a:srgbClr val="002060"/>
                </a:solidFill>
                <a:latin typeface="Helvetica" pitchFamily="2" charset="0"/>
              </a:rPr>
              <a:t> S, </a:t>
            </a:r>
            <a:r>
              <a:rPr lang="en-US" dirty="0" err="1">
                <a:solidFill>
                  <a:srgbClr val="002060"/>
                </a:solidFill>
                <a:latin typeface="Helvetica" pitchFamily="2" charset="0"/>
              </a:rPr>
              <a:t>Avey</a:t>
            </a:r>
            <a:r>
              <a:rPr lang="en-US" dirty="0">
                <a:solidFill>
                  <a:srgbClr val="002060"/>
                </a:solidFill>
                <a:latin typeface="Helvetica" pitchFamily="2" charset="0"/>
              </a:rPr>
              <a:t> MT, Baker M, Browne WJ, Clark A, </a:t>
            </a:r>
            <a:r>
              <a:rPr lang="en-US" dirty="0" err="1">
                <a:solidFill>
                  <a:srgbClr val="002060"/>
                </a:solidFill>
                <a:latin typeface="Helvetica" pitchFamily="2" charset="0"/>
              </a:rPr>
              <a:t>Cuthill</a:t>
            </a:r>
            <a:r>
              <a:rPr lang="en-US" dirty="0">
                <a:solidFill>
                  <a:srgbClr val="002060"/>
                </a:solidFill>
                <a:latin typeface="Helvetica" pitchFamily="2" charset="0"/>
              </a:rPr>
              <a:t> IC, </a:t>
            </a:r>
            <a:r>
              <a:rPr lang="en-US" dirty="0" err="1">
                <a:solidFill>
                  <a:srgbClr val="002060"/>
                </a:solidFill>
                <a:latin typeface="Helvetica" pitchFamily="2" charset="0"/>
              </a:rPr>
              <a:t>Dirnagl</a:t>
            </a:r>
            <a:r>
              <a:rPr lang="en-US" dirty="0">
                <a:solidFill>
                  <a:srgbClr val="002060"/>
                </a:solidFill>
                <a:latin typeface="Helvetica" pitchFamily="2" charset="0"/>
              </a:rPr>
              <a:t> U, Emerson M, Garner P, Holgate ST, Howells DW, Karp NA, </a:t>
            </a:r>
            <a:r>
              <a:rPr lang="en-US" dirty="0" err="1">
                <a:solidFill>
                  <a:srgbClr val="002060"/>
                </a:solidFill>
                <a:latin typeface="Helvetica" pitchFamily="2" charset="0"/>
              </a:rPr>
              <a:t>Lazic</a:t>
            </a:r>
            <a:r>
              <a:rPr lang="en-US" dirty="0">
                <a:solidFill>
                  <a:srgbClr val="002060"/>
                </a:solidFill>
                <a:latin typeface="Helvetica" pitchFamily="2" charset="0"/>
              </a:rPr>
              <a:t> SE, Lidster K, MacCallum CJ, Macleod M, Pearl EJ, Petersen OH, Rawle F, Reynolds P, Rooney K, </a:t>
            </a:r>
            <a:r>
              <a:rPr lang="en-US" dirty="0" err="1">
                <a:solidFill>
                  <a:srgbClr val="002060"/>
                </a:solidFill>
                <a:latin typeface="Helvetica" pitchFamily="2" charset="0"/>
              </a:rPr>
              <a:t>Sena</a:t>
            </a:r>
            <a:r>
              <a:rPr lang="en-US" dirty="0">
                <a:solidFill>
                  <a:srgbClr val="002060"/>
                </a:solidFill>
                <a:latin typeface="Helvetica" pitchFamily="2" charset="0"/>
              </a:rPr>
              <a:t> ES, Silberberg SD, </a:t>
            </a:r>
            <a:r>
              <a:rPr lang="en-US" dirty="0" err="1">
                <a:solidFill>
                  <a:srgbClr val="002060"/>
                </a:solidFill>
                <a:latin typeface="Helvetica" pitchFamily="2" charset="0"/>
              </a:rPr>
              <a:t>Steckler</a:t>
            </a:r>
            <a:r>
              <a:rPr lang="en-US" dirty="0">
                <a:solidFill>
                  <a:srgbClr val="002060"/>
                </a:solidFill>
                <a:latin typeface="Helvetica" pitchFamily="2" charset="0"/>
              </a:rPr>
              <a:t> T, </a:t>
            </a:r>
            <a:r>
              <a:rPr lang="en-US" dirty="0" err="1">
                <a:solidFill>
                  <a:srgbClr val="002060"/>
                </a:solidFill>
                <a:latin typeface="Helvetica" pitchFamily="2" charset="0"/>
              </a:rPr>
              <a:t>Würbel</a:t>
            </a:r>
            <a:r>
              <a:rPr lang="en-US" dirty="0">
                <a:solidFill>
                  <a:srgbClr val="002060"/>
                </a:solidFill>
                <a:latin typeface="Helvetica" pitchFamily="2" charset="0"/>
              </a:rPr>
              <a:t> H. The ARRIVE guidelines 2.0: Updated guidelines for reporting animal research. </a:t>
            </a:r>
            <a:r>
              <a:rPr lang="en-US" dirty="0" err="1">
                <a:solidFill>
                  <a:srgbClr val="002060"/>
                </a:solidFill>
                <a:latin typeface="Helvetica" pitchFamily="2" charset="0"/>
              </a:rPr>
              <a:t>PLoS</a:t>
            </a:r>
            <a:r>
              <a:rPr lang="en-US" dirty="0">
                <a:solidFill>
                  <a:srgbClr val="002060"/>
                </a:solidFill>
                <a:latin typeface="Helvetica" pitchFamily="2" charset="0"/>
              </a:rPr>
              <a:t> Biol. 2020 Jul 14;18(7):e3000410. </a:t>
            </a:r>
            <a:r>
              <a:rPr lang="en-US" dirty="0" err="1">
                <a:solidFill>
                  <a:srgbClr val="002060"/>
                </a:solidFill>
                <a:latin typeface="Helvetica" pitchFamily="2" charset="0"/>
              </a:rPr>
              <a:t>doi</a:t>
            </a:r>
            <a:r>
              <a:rPr lang="en-US" dirty="0">
                <a:solidFill>
                  <a:srgbClr val="002060"/>
                </a:solidFill>
                <a:latin typeface="Helvetica" pitchFamily="2" charset="0"/>
              </a:rPr>
              <a:t>: 10.1371/journal.pbio.3000410. PMID: 32663219; PMCID: PMC7360023.</a:t>
            </a:r>
          </a:p>
          <a:p>
            <a:endParaRPr lang="en-US" dirty="0">
              <a:solidFill>
                <a:srgbClr val="002060"/>
              </a:solidFill>
              <a:latin typeface="Helvetica" pitchFamily="2" charset="0"/>
            </a:endParaRPr>
          </a:p>
          <a:p>
            <a:r>
              <a:rPr lang="en-US" dirty="0">
                <a:solidFill>
                  <a:srgbClr val="002060"/>
                </a:solidFill>
                <a:latin typeface="Helvetica" pitchFamily="2" charset="0"/>
              </a:rPr>
              <a:t>Also PREPARE (</a:t>
            </a:r>
            <a:r>
              <a:rPr lang="en-US" sz="1200" kern="1200" dirty="0">
                <a:solidFill>
                  <a:srgbClr val="002060"/>
                </a:solidFill>
                <a:effectLst/>
                <a:latin typeface="Helvetica" pitchFamily="2" charset="0"/>
                <a:ea typeface="+mn-ea"/>
                <a:cs typeface="+mn-cs"/>
              </a:rPr>
              <a:t>Planning Research and Experimental Procedures on Animals) checklist</a:t>
            </a:r>
          </a:p>
          <a:p>
            <a:r>
              <a:rPr lang="en-US" dirty="0">
                <a:solidFill>
                  <a:srgbClr val="002060"/>
                </a:solidFill>
                <a:latin typeface="Helvetica" pitchFamily="2" charset="0"/>
              </a:rPr>
              <a:t>  </a:t>
            </a:r>
          </a:p>
          <a:p>
            <a:pPr marL="171450" indent="-171450">
              <a:buFont typeface="Arial" panose="020B0604020202020204" pitchFamily="34" charset="0"/>
              <a:buChar char="•"/>
            </a:pPr>
            <a:r>
              <a:rPr lang="en-US" dirty="0">
                <a:solidFill>
                  <a:srgbClr val="002060"/>
                </a:solidFill>
                <a:latin typeface="Helvetica" pitchFamily="2" charset="0"/>
              </a:rPr>
              <a:t>Smith AJ, </a:t>
            </a:r>
            <a:r>
              <a:rPr lang="en-US" dirty="0" err="1">
                <a:solidFill>
                  <a:srgbClr val="002060"/>
                </a:solidFill>
                <a:latin typeface="Helvetica" pitchFamily="2" charset="0"/>
              </a:rPr>
              <a:t>Clutton</a:t>
            </a:r>
            <a:r>
              <a:rPr lang="en-US" dirty="0">
                <a:solidFill>
                  <a:srgbClr val="002060"/>
                </a:solidFill>
                <a:latin typeface="Helvetica" pitchFamily="2" charset="0"/>
              </a:rPr>
              <a:t> RE, Lilley E, Hansen KEA, </a:t>
            </a:r>
            <a:r>
              <a:rPr lang="en-US" dirty="0" err="1">
                <a:solidFill>
                  <a:srgbClr val="002060"/>
                </a:solidFill>
                <a:latin typeface="Helvetica" pitchFamily="2" charset="0"/>
              </a:rPr>
              <a:t>Brattelid</a:t>
            </a:r>
            <a:r>
              <a:rPr lang="en-US" dirty="0">
                <a:solidFill>
                  <a:srgbClr val="002060"/>
                </a:solidFill>
                <a:latin typeface="Helvetica" pitchFamily="2" charset="0"/>
              </a:rPr>
              <a:t> T. PREPARE: guidelines for planning animal research and testing. Lab Anim. 2018 Apr;52(2):135-141. </a:t>
            </a:r>
            <a:r>
              <a:rPr lang="en-US" dirty="0" err="1">
                <a:solidFill>
                  <a:srgbClr val="002060"/>
                </a:solidFill>
                <a:latin typeface="Helvetica" pitchFamily="2" charset="0"/>
              </a:rPr>
              <a:t>doi</a:t>
            </a:r>
            <a:r>
              <a:rPr lang="en-US" dirty="0">
                <a:solidFill>
                  <a:srgbClr val="002060"/>
                </a:solidFill>
                <a:latin typeface="Helvetica" pitchFamily="2" charset="0"/>
              </a:rPr>
              <a:t>: 10.1177/0023677217724823. </a:t>
            </a:r>
            <a:r>
              <a:rPr lang="en-US" dirty="0" err="1">
                <a:solidFill>
                  <a:srgbClr val="002060"/>
                </a:solidFill>
                <a:latin typeface="Helvetica" pitchFamily="2" charset="0"/>
              </a:rPr>
              <a:t>Epub</a:t>
            </a:r>
            <a:r>
              <a:rPr lang="en-US" dirty="0">
                <a:solidFill>
                  <a:srgbClr val="002060"/>
                </a:solidFill>
                <a:latin typeface="Helvetica" pitchFamily="2" charset="0"/>
              </a:rPr>
              <a:t> 2017 Aug 3. PMID: 28771074; PMCID: PMC5862319.</a:t>
            </a:r>
          </a:p>
          <a:p>
            <a:pPr marL="171450" indent="-171450">
              <a:buFont typeface="Arial" panose="020B0604020202020204" pitchFamily="34" charset="0"/>
              <a:buChar char="•"/>
            </a:pPr>
            <a:r>
              <a:rPr lang="en-US" dirty="0">
                <a:solidFill>
                  <a:srgbClr val="002060"/>
                </a:solidFill>
                <a:latin typeface="Helvetica" pitchFamily="2" charset="0"/>
              </a:rPr>
              <a:t>https://</a:t>
            </a:r>
            <a:r>
              <a:rPr lang="en-US" dirty="0" err="1">
                <a:solidFill>
                  <a:srgbClr val="002060"/>
                </a:solidFill>
                <a:latin typeface="Helvetica" pitchFamily="2" charset="0"/>
              </a:rPr>
              <a:t>norecopa.no</a:t>
            </a:r>
            <a:r>
              <a:rPr lang="en-US" dirty="0">
                <a:solidFill>
                  <a:srgbClr val="002060"/>
                </a:solidFill>
                <a:latin typeface="Helvetica" pitchFamily="2" charset="0"/>
              </a:rPr>
              <a:t>/prepare</a:t>
            </a:r>
          </a:p>
        </p:txBody>
      </p:sp>
      <p:sp>
        <p:nvSpPr>
          <p:cNvPr id="4" name="Slide Number Placeholder 3"/>
          <p:cNvSpPr>
            <a:spLocks noGrp="1"/>
          </p:cNvSpPr>
          <p:nvPr>
            <p:ph type="sldNum" sz="quarter" idx="5"/>
          </p:nvPr>
        </p:nvSpPr>
        <p:spPr/>
        <p:txBody>
          <a:bodyPr/>
          <a:lstStyle/>
          <a:p>
            <a:fld id="{4E5FF243-91AF-0049-992A-6FF3650F644B}" type="slidenum">
              <a:rPr lang="en-US" smtClean="0"/>
              <a:t>27</a:t>
            </a:fld>
            <a:endParaRPr lang="en-US"/>
          </a:p>
        </p:txBody>
      </p:sp>
    </p:spTree>
    <p:extLst>
      <p:ext uri="{BB962C8B-B14F-4D97-AF65-F5344CB8AC3E}">
        <p14:creationId xmlns:p14="http://schemas.microsoft.com/office/powerpoint/2010/main" val="17306945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solidFill>
                  <a:srgbClr val="002060"/>
                </a:solidFill>
                <a:latin typeface="Helvetica" pitchFamily="2" charset="0"/>
              </a:rPr>
              <a:t>Similar to your </a:t>
            </a:r>
            <a:r>
              <a:rPr lang="en-US" dirty="0" err="1">
                <a:solidFill>
                  <a:srgbClr val="002060"/>
                </a:solidFill>
                <a:latin typeface="Helvetica" pitchFamily="2" charset="0"/>
              </a:rPr>
              <a:t>ORCiD</a:t>
            </a:r>
            <a:r>
              <a:rPr lang="en-US" dirty="0">
                <a:solidFill>
                  <a:srgbClr val="002060"/>
                </a:solidFill>
                <a:latin typeface="Helvetica" pitchFamily="2" charset="0"/>
              </a:rPr>
              <a:t>, a digital ID for researchers that distinguishes you from every other researcher.</a:t>
            </a:r>
          </a:p>
          <a:p>
            <a:endParaRPr lang="en-US" dirty="0">
              <a:solidFill>
                <a:srgbClr val="002060"/>
              </a:solidFill>
              <a:latin typeface="Helvetica" pitchFamily="2" charset="0"/>
            </a:endParaRPr>
          </a:p>
          <a:p>
            <a:r>
              <a:rPr lang="en-US" dirty="0">
                <a:solidFill>
                  <a:srgbClr val="002060"/>
                </a:solidFill>
                <a:latin typeface="Helvetica" pitchFamily="2" charset="0"/>
              </a:rPr>
              <a:t>From:</a:t>
            </a:r>
          </a:p>
          <a:p>
            <a:r>
              <a:rPr lang="en-US" dirty="0">
                <a:solidFill>
                  <a:srgbClr val="002060"/>
                </a:solidFill>
                <a:latin typeface="Helvetica" pitchFamily="2" charset="0"/>
              </a:rPr>
              <a:t>Xu P, Hankins HM, MacDonald C, et al. COPI mediates recycling of an </a:t>
            </a:r>
            <a:r>
              <a:rPr lang="en-US" dirty="0" err="1">
                <a:solidFill>
                  <a:srgbClr val="002060"/>
                </a:solidFill>
                <a:latin typeface="Helvetica" pitchFamily="2" charset="0"/>
              </a:rPr>
              <a:t>exocytic</a:t>
            </a:r>
            <a:r>
              <a:rPr lang="en-US" dirty="0">
                <a:solidFill>
                  <a:srgbClr val="002060"/>
                </a:solidFill>
                <a:latin typeface="Helvetica" pitchFamily="2" charset="0"/>
              </a:rPr>
              <a:t> SNARE by recognition of a ubiquitin sorting signal. </a:t>
            </a:r>
            <a:r>
              <a:rPr lang="en-US" dirty="0" err="1">
                <a:solidFill>
                  <a:srgbClr val="002060"/>
                </a:solidFill>
                <a:latin typeface="Helvetica" pitchFamily="2" charset="0"/>
              </a:rPr>
              <a:t>elife</a:t>
            </a:r>
            <a:r>
              <a:rPr lang="en-US" dirty="0">
                <a:solidFill>
                  <a:srgbClr val="002060"/>
                </a:solidFill>
                <a:latin typeface="Helvetica" pitchFamily="2" charset="0"/>
              </a:rPr>
              <a:t>. 2017;6:1–22.   </a:t>
            </a:r>
            <a:r>
              <a:rPr lang="fi-FI" dirty="0" err="1">
                <a:solidFill>
                  <a:srgbClr val="002060"/>
                </a:solidFill>
                <a:latin typeface="Helvetica" pitchFamily="2" charset="0"/>
              </a:rPr>
              <a:t>eLife</a:t>
            </a:r>
            <a:r>
              <a:rPr lang="fi-FI" dirty="0">
                <a:solidFill>
                  <a:srgbClr val="002060"/>
                </a:solidFill>
                <a:latin typeface="Helvetica" pitchFamily="2" charset="0"/>
              </a:rPr>
              <a:t> 2017;6:e28342</a:t>
            </a:r>
          </a:p>
          <a:p>
            <a:endParaRPr lang="fi-FI" dirty="0">
              <a:solidFill>
                <a:srgbClr val="002060"/>
              </a:solidFill>
              <a:latin typeface="Helvetica" pitchFamily="2" charset="0"/>
            </a:endParaRPr>
          </a:p>
          <a:p>
            <a:r>
              <a:rPr lang="fi-FI" dirty="0" err="1">
                <a:solidFill>
                  <a:srgbClr val="002060"/>
                </a:solidFill>
                <a:latin typeface="Helvetica" pitchFamily="2" charset="0"/>
              </a:rPr>
              <a:t>Examples</a:t>
            </a:r>
            <a:r>
              <a:rPr lang="fi-FI" dirty="0">
                <a:solidFill>
                  <a:srgbClr val="002060"/>
                </a:solidFill>
                <a:latin typeface="Helvetica" pitchFamily="2" charset="0"/>
              </a:rPr>
              <a:t>:</a:t>
            </a:r>
          </a:p>
          <a:p>
            <a:endParaRPr lang="fi-FI" dirty="0">
              <a:solidFill>
                <a:srgbClr val="002060"/>
              </a:solidFill>
              <a:latin typeface="Helvetica" pitchFamily="2" charset="0"/>
            </a:endParaRPr>
          </a:p>
          <a:p>
            <a:r>
              <a:rPr lang="en-US" sz="1200" kern="1200" dirty="0">
                <a:solidFill>
                  <a:srgbClr val="002060"/>
                </a:solidFill>
                <a:effectLst/>
                <a:latin typeface="Helvetica" pitchFamily="2" charset="0"/>
              </a:rPr>
              <a:t>“Tissue sections were washed (3x) and placed in PBS containing the following: 1% (</a:t>
            </a:r>
            <a:r>
              <a:rPr lang="en-US" sz="1200" kern="1200" dirty="0" err="1">
                <a:solidFill>
                  <a:srgbClr val="002060"/>
                </a:solidFill>
                <a:effectLst/>
                <a:latin typeface="Helvetica" pitchFamily="2" charset="0"/>
              </a:rPr>
              <a:t>vol</a:t>
            </a:r>
            <a:r>
              <a:rPr lang="en-US" sz="1200" kern="1200" dirty="0">
                <a:solidFill>
                  <a:srgbClr val="002060"/>
                </a:solidFill>
                <a:effectLst/>
                <a:latin typeface="Helvetica" pitchFamily="2" charset="0"/>
              </a:rPr>
              <a:t>/</a:t>
            </a:r>
            <a:r>
              <a:rPr lang="en-US" sz="1200" kern="1200" dirty="0" err="1">
                <a:solidFill>
                  <a:srgbClr val="002060"/>
                </a:solidFill>
                <a:effectLst/>
                <a:latin typeface="Helvetica" pitchFamily="2" charset="0"/>
              </a:rPr>
              <a:t>vol</a:t>
            </a:r>
            <a:r>
              <a:rPr lang="en-US" sz="1200" kern="1200" dirty="0">
                <a:solidFill>
                  <a:srgbClr val="002060"/>
                </a:solidFill>
                <a:effectLst/>
                <a:latin typeface="Helvetica" pitchFamily="2" charset="0"/>
              </a:rPr>
              <a:t>) normal goat serum, 1% (</a:t>
            </a:r>
            <a:r>
              <a:rPr lang="en-US" sz="1200" kern="1200" dirty="0" err="1">
                <a:solidFill>
                  <a:srgbClr val="002060"/>
                </a:solidFill>
                <a:effectLst/>
                <a:latin typeface="Helvetica" pitchFamily="2" charset="0"/>
              </a:rPr>
              <a:t>vol</a:t>
            </a:r>
            <a:r>
              <a:rPr lang="en-US" sz="1200" kern="1200" dirty="0">
                <a:solidFill>
                  <a:srgbClr val="002060"/>
                </a:solidFill>
                <a:effectLst/>
                <a:latin typeface="Helvetica" pitchFamily="2" charset="0"/>
              </a:rPr>
              <a:t>/</a:t>
            </a:r>
            <a:r>
              <a:rPr lang="en-US" sz="1200" kern="1200" dirty="0" err="1">
                <a:solidFill>
                  <a:srgbClr val="002060"/>
                </a:solidFill>
                <a:effectLst/>
                <a:latin typeface="Helvetica" pitchFamily="2" charset="0"/>
              </a:rPr>
              <a:t>vol</a:t>
            </a:r>
            <a:r>
              <a:rPr lang="en-US" sz="1200" kern="1200" dirty="0">
                <a:solidFill>
                  <a:srgbClr val="002060"/>
                </a:solidFill>
                <a:effectLst/>
                <a:latin typeface="Helvetica" pitchFamily="2" charset="0"/>
              </a:rPr>
              <a:t>) BSA, 0.25% (</a:t>
            </a:r>
            <a:r>
              <a:rPr lang="en-US" sz="1200" kern="1200" dirty="0" err="1">
                <a:solidFill>
                  <a:srgbClr val="002060"/>
                </a:solidFill>
                <a:effectLst/>
                <a:latin typeface="Helvetica" pitchFamily="2" charset="0"/>
              </a:rPr>
              <a:t>vol</a:t>
            </a:r>
            <a:r>
              <a:rPr lang="en-US" sz="1200" kern="1200" dirty="0">
                <a:solidFill>
                  <a:srgbClr val="002060"/>
                </a:solidFill>
                <a:effectLst/>
                <a:latin typeface="Helvetica" pitchFamily="2" charset="0"/>
              </a:rPr>
              <a:t>/</a:t>
            </a:r>
            <a:r>
              <a:rPr lang="en-US" sz="1200" kern="1200" dirty="0" err="1">
                <a:solidFill>
                  <a:srgbClr val="002060"/>
                </a:solidFill>
                <a:effectLst/>
                <a:latin typeface="Helvetica" pitchFamily="2" charset="0"/>
              </a:rPr>
              <a:t>vol</a:t>
            </a:r>
            <a:r>
              <a:rPr lang="en-US" sz="1200" kern="1200" dirty="0">
                <a:solidFill>
                  <a:srgbClr val="002060"/>
                </a:solidFill>
                <a:effectLst/>
                <a:latin typeface="Helvetica" pitchFamily="2" charset="0"/>
              </a:rPr>
              <a:t>) Triton X-100, and mouse monoclonal anti-5.8S rRNA, </a:t>
            </a:r>
            <a:r>
              <a:rPr lang="en-US" sz="1200" u="sng" kern="1200" dirty="0">
                <a:solidFill>
                  <a:srgbClr val="002060"/>
                </a:solidFill>
                <a:effectLst/>
                <a:latin typeface="Helvetica" pitchFamily="2" charset="0"/>
              </a:rPr>
              <a:t>clone Y10b </a:t>
            </a:r>
            <a:r>
              <a:rPr lang="en-US" sz="1200" kern="1200" dirty="0">
                <a:solidFill>
                  <a:srgbClr val="002060"/>
                </a:solidFill>
                <a:effectLst/>
                <a:latin typeface="Helvetica" pitchFamily="2" charset="0"/>
              </a:rPr>
              <a:t>at 1:500 (Abcam, ab37144, </a:t>
            </a:r>
            <a:r>
              <a:rPr lang="en-US" sz="1200" u="sng" kern="1200" dirty="0">
                <a:solidFill>
                  <a:srgbClr val="002060"/>
                </a:solidFill>
                <a:effectLst/>
                <a:latin typeface="Helvetica" pitchFamily="2" charset="0"/>
              </a:rPr>
              <a:t>RRID: AB_777714</a:t>
            </a:r>
            <a:r>
              <a:rPr lang="en-US" sz="1200" kern="1200" dirty="0">
                <a:solidFill>
                  <a:srgbClr val="002060"/>
                </a:solidFill>
                <a:effectLst/>
                <a:latin typeface="Helvetica" pitchFamily="2" charset="0"/>
              </a:rPr>
              <a:t>) overnight at 4 </a:t>
            </a:r>
            <a:r>
              <a:rPr lang="en-US" sz="1200" kern="1200" baseline="30000" dirty="0" err="1">
                <a:solidFill>
                  <a:srgbClr val="002060"/>
                </a:solidFill>
                <a:effectLst/>
                <a:latin typeface="Helvetica" pitchFamily="2" charset="0"/>
              </a:rPr>
              <a:t>o</a:t>
            </a:r>
            <a:r>
              <a:rPr lang="en-US" sz="1200" kern="1200" dirty="0" err="1">
                <a:solidFill>
                  <a:srgbClr val="002060"/>
                </a:solidFill>
                <a:effectLst/>
                <a:latin typeface="Helvetica" pitchFamily="2" charset="0"/>
              </a:rPr>
              <a:t>C.</a:t>
            </a:r>
            <a:r>
              <a:rPr lang="en-US" sz="1200" kern="1200" dirty="0">
                <a:solidFill>
                  <a:srgbClr val="002060"/>
                </a:solidFill>
                <a:effectLst/>
                <a:latin typeface="Helvetica" pitchFamily="2" charset="0"/>
              </a:rPr>
              <a:t>”</a:t>
            </a:r>
          </a:p>
          <a:p>
            <a:endParaRPr lang="en-US" sz="1200" kern="1200" dirty="0">
              <a:solidFill>
                <a:srgbClr val="002060"/>
              </a:solidFill>
              <a:effectLst/>
              <a:latin typeface="Helvetica" pitchFamily="2" charset="0"/>
            </a:endParaRPr>
          </a:p>
          <a:p>
            <a:r>
              <a:rPr lang="en-US" sz="1200" kern="1200" dirty="0">
                <a:solidFill>
                  <a:srgbClr val="002060"/>
                </a:solidFill>
                <a:effectLst/>
                <a:latin typeface="Helvetica" pitchFamily="2" charset="0"/>
              </a:rPr>
              <a:t>“The constructions were prepared using the vector pSpCas9(BB)-2A-Puro (PX459) V2.0, which was a gift from Feng Zhang (</a:t>
            </a:r>
            <a:r>
              <a:rPr lang="en-US" sz="1200" kern="1200" dirty="0" err="1">
                <a:solidFill>
                  <a:srgbClr val="002060"/>
                </a:solidFill>
                <a:effectLst/>
                <a:latin typeface="Helvetica" pitchFamily="2" charset="0"/>
              </a:rPr>
              <a:t>Addgene</a:t>
            </a:r>
            <a:r>
              <a:rPr lang="en-US" sz="1200" kern="1200" dirty="0">
                <a:solidFill>
                  <a:srgbClr val="002060"/>
                </a:solidFill>
                <a:effectLst/>
                <a:latin typeface="Helvetica" pitchFamily="2" charset="0"/>
              </a:rPr>
              <a:t> plasmid #62988; RRID: Addgene_62988).”</a:t>
            </a:r>
            <a:endParaRPr lang="en-US" dirty="0">
              <a:solidFill>
                <a:srgbClr val="002060"/>
              </a:solidFill>
              <a:latin typeface="Helvetica" pitchFamily="2" charset="0"/>
            </a:endParaRPr>
          </a:p>
        </p:txBody>
      </p:sp>
      <p:sp>
        <p:nvSpPr>
          <p:cNvPr id="4" name="Slide Number Placeholder 3"/>
          <p:cNvSpPr>
            <a:spLocks noGrp="1"/>
          </p:cNvSpPr>
          <p:nvPr>
            <p:ph type="sldNum" sz="quarter" idx="10"/>
          </p:nvPr>
        </p:nvSpPr>
        <p:spPr/>
        <p:txBody>
          <a:bodyPr/>
          <a:lstStyle/>
          <a:p>
            <a:fld id="{D79388BC-6653-C540-AE1E-5DE6D6D4C099}" type="slidenum">
              <a:rPr lang="en-US" smtClean="0"/>
              <a:t>28</a:t>
            </a:fld>
            <a:endParaRPr lang="en-US"/>
          </a:p>
        </p:txBody>
      </p:sp>
    </p:spTree>
    <p:extLst>
      <p:ext uri="{BB962C8B-B14F-4D97-AF65-F5344CB8AC3E}">
        <p14:creationId xmlns:p14="http://schemas.microsoft.com/office/powerpoint/2010/main" val="38020778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fontScale="47500" lnSpcReduction="20000"/>
          </a:bodyPr>
          <a:lstStyle/>
          <a:p>
            <a:pPr>
              <a:lnSpc>
                <a:spcPct val="120000"/>
              </a:lnSpc>
            </a:pPr>
            <a:r>
              <a:rPr lang="en-US" dirty="0">
                <a:solidFill>
                  <a:srgbClr val="002060"/>
                </a:solidFill>
                <a:latin typeface="Helvetica" pitchFamily="2" charset="0"/>
              </a:rPr>
              <a:t>Don’t be shy about emphasizing your efforts to reproduce other work.</a:t>
            </a:r>
          </a:p>
          <a:p>
            <a:pPr>
              <a:lnSpc>
                <a:spcPct val="120000"/>
              </a:lnSpc>
            </a:pPr>
            <a:endParaRPr lang="en-US" dirty="0">
              <a:solidFill>
                <a:srgbClr val="002060"/>
              </a:solidFill>
              <a:latin typeface="Helvetica" pitchFamily="2" charset="0"/>
            </a:endParaRPr>
          </a:p>
          <a:p>
            <a:pPr>
              <a:lnSpc>
                <a:spcPct val="120000"/>
              </a:lnSpc>
            </a:pPr>
            <a:r>
              <a:rPr lang="en-US" dirty="0">
                <a:solidFill>
                  <a:srgbClr val="002060"/>
                </a:solidFill>
                <a:latin typeface="Helvetica" pitchFamily="2" charset="0"/>
              </a:rPr>
              <a:t>“We confirmed efficient, tissue-specific deletion… “</a:t>
            </a:r>
          </a:p>
          <a:p>
            <a:pPr>
              <a:lnSpc>
                <a:spcPct val="120000"/>
              </a:lnSpc>
            </a:pPr>
            <a:r>
              <a:rPr lang="en-US" dirty="0">
                <a:solidFill>
                  <a:srgbClr val="002060"/>
                </a:solidFill>
                <a:latin typeface="Helvetica" pitchFamily="2" charset="0"/>
              </a:rPr>
              <a:t>”Reciprocal co-immunoprecipitation assays confirmed the known interaction … “</a:t>
            </a:r>
          </a:p>
          <a:p>
            <a:pPr>
              <a:lnSpc>
                <a:spcPct val="120000"/>
              </a:lnSpc>
            </a:pPr>
            <a:r>
              <a:rPr lang="en-US" dirty="0">
                <a:solidFill>
                  <a:srgbClr val="002060"/>
                </a:solidFill>
                <a:latin typeface="Helvetica" pitchFamily="2" charset="0"/>
              </a:rPr>
              <a:t>“After confirming reproducibility, datasets were merged and normalized … “</a:t>
            </a:r>
          </a:p>
          <a:p>
            <a:pPr>
              <a:lnSpc>
                <a:spcPct val="120000"/>
              </a:lnSpc>
            </a:pPr>
            <a:r>
              <a:rPr lang="en-US" dirty="0">
                <a:solidFill>
                  <a:srgbClr val="002060"/>
                </a:solidFill>
                <a:latin typeface="Helvetica" pitchFamily="2" charset="0"/>
              </a:rPr>
              <a:t>“After confirming data quality and reproducibility … “</a:t>
            </a:r>
          </a:p>
          <a:p>
            <a:pPr>
              <a:lnSpc>
                <a:spcPct val="120000"/>
              </a:lnSpc>
            </a:pPr>
            <a:endParaRPr lang="en-US" dirty="0">
              <a:solidFill>
                <a:srgbClr val="002060"/>
              </a:solidFill>
              <a:latin typeface="Helvetica" pitchFamily="2" charset="0"/>
            </a:endParaRPr>
          </a:p>
          <a:p>
            <a:pPr>
              <a:lnSpc>
                <a:spcPct val="120000"/>
              </a:lnSpc>
            </a:pPr>
            <a:r>
              <a:rPr lang="en-US" dirty="0">
                <a:solidFill>
                  <a:srgbClr val="002060"/>
                </a:solidFill>
                <a:latin typeface="Helvetica" pitchFamily="2" charset="0"/>
              </a:rPr>
              <a:t>Linares-Saldana R, Kim W, </a:t>
            </a:r>
            <a:r>
              <a:rPr lang="en-US" dirty="0" err="1">
                <a:solidFill>
                  <a:srgbClr val="002060"/>
                </a:solidFill>
                <a:latin typeface="Helvetica" pitchFamily="2" charset="0"/>
              </a:rPr>
              <a:t>Bolar</a:t>
            </a:r>
            <a:r>
              <a:rPr lang="en-US" dirty="0">
                <a:solidFill>
                  <a:srgbClr val="002060"/>
                </a:solidFill>
                <a:latin typeface="Helvetica" pitchFamily="2" charset="0"/>
              </a:rPr>
              <a:t> NA, Zhang H, Koch-</a:t>
            </a:r>
            <a:r>
              <a:rPr lang="en-US" dirty="0" err="1">
                <a:solidFill>
                  <a:srgbClr val="002060"/>
                </a:solidFill>
                <a:latin typeface="Helvetica" pitchFamily="2" charset="0"/>
              </a:rPr>
              <a:t>Bojalad</a:t>
            </a:r>
            <a:r>
              <a:rPr lang="en-US" dirty="0">
                <a:solidFill>
                  <a:srgbClr val="002060"/>
                </a:solidFill>
                <a:latin typeface="Helvetica" pitchFamily="2" charset="0"/>
              </a:rPr>
              <a:t> BA, Yoon S, Shah PP, </a:t>
            </a:r>
            <a:r>
              <a:rPr lang="en-US" dirty="0" err="1">
                <a:solidFill>
                  <a:srgbClr val="002060"/>
                </a:solidFill>
                <a:latin typeface="Helvetica" pitchFamily="2" charset="0"/>
              </a:rPr>
              <a:t>Karnay</a:t>
            </a:r>
            <a:r>
              <a:rPr lang="en-US" dirty="0">
                <a:solidFill>
                  <a:srgbClr val="002060"/>
                </a:solidFill>
                <a:latin typeface="Helvetica" pitchFamily="2" charset="0"/>
              </a:rPr>
              <a:t> A, Park DS, </a:t>
            </a:r>
            <a:r>
              <a:rPr lang="en-US" dirty="0" err="1">
                <a:solidFill>
                  <a:srgbClr val="002060"/>
                </a:solidFill>
                <a:latin typeface="Helvetica" pitchFamily="2" charset="0"/>
              </a:rPr>
              <a:t>Luppino</a:t>
            </a:r>
            <a:r>
              <a:rPr lang="en-US" dirty="0">
                <a:solidFill>
                  <a:srgbClr val="002060"/>
                </a:solidFill>
                <a:latin typeface="Helvetica" pitchFamily="2" charset="0"/>
              </a:rPr>
              <a:t> JM, Nguyen SC, Padmanabhan A, Smith CL, </a:t>
            </a:r>
            <a:r>
              <a:rPr lang="en-US" dirty="0" err="1">
                <a:solidFill>
                  <a:srgbClr val="002060"/>
                </a:solidFill>
                <a:latin typeface="Helvetica" pitchFamily="2" charset="0"/>
              </a:rPr>
              <a:t>Poleshko</a:t>
            </a:r>
            <a:r>
              <a:rPr lang="en-US" dirty="0">
                <a:solidFill>
                  <a:srgbClr val="002060"/>
                </a:solidFill>
                <a:latin typeface="Helvetica" pitchFamily="2" charset="0"/>
              </a:rPr>
              <a:t> A, Wang Q, Li L, Srivastava D, </a:t>
            </a:r>
            <a:r>
              <a:rPr lang="en-US" dirty="0" err="1">
                <a:solidFill>
                  <a:srgbClr val="002060"/>
                </a:solidFill>
                <a:latin typeface="Helvetica" pitchFamily="2" charset="0"/>
              </a:rPr>
              <a:t>Vahedi</a:t>
            </a:r>
            <a:r>
              <a:rPr lang="en-US" dirty="0">
                <a:solidFill>
                  <a:srgbClr val="002060"/>
                </a:solidFill>
                <a:latin typeface="Helvetica" pitchFamily="2" charset="0"/>
              </a:rPr>
              <a:t> G, </a:t>
            </a:r>
            <a:r>
              <a:rPr lang="en-US" dirty="0" err="1">
                <a:solidFill>
                  <a:srgbClr val="002060"/>
                </a:solidFill>
                <a:latin typeface="Helvetica" pitchFamily="2" charset="0"/>
              </a:rPr>
              <a:t>Eom</a:t>
            </a:r>
            <a:r>
              <a:rPr lang="en-US" dirty="0">
                <a:solidFill>
                  <a:srgbClr val="002060"/>
                </a:solidFill>
                <a:latin typeface="Helvetica" pitchFamily="2" charset="0"/>
              </a:rPr>
              <a:t> GH, </a:t>
            </a:r>
            <a:r>
              <a:rPr lang="en-US" dirty="0" err="1">
                <a:solidFill>
                  <a:srgbClr val="002060"/>
                </a:solidFill>
                <a:latin typeface="Helvetica" pitchFamily="2" charset="0"/>
              </a:rPr>
              <a:t>Blobel</a:t>
            </a:r>
            <a:r>
              <a:rPr lang="en-US" dirty="0">
                <a:solidFill>
                  <a:srgbClr val="002060"/>
                </a:solidFill>
                <a:latin typeface="Helvetica" pitchFamily="2" charset="0"/>
              </a:rPr>
              <a:t> GA, Joyce EF, Jain R. BRD4 orchestrates genome folding to promote neural crest differentiation. Nat Genet. 2021 Oct;53(10):1480-1492. </a:t>
            </a:r>
            <a:r>
              <a:rPr lang="en-US" dirty="0" err="1">
                <a:solidFill>
                  <a:srgbClr val="002060"/>
                </a:solidFill>
                <a:latin typeface="Helvetica" pitchFamily="2" charset="0"/>
              </a:rPr>
              <a:t>doi</a:t>
            </a:r>
            <a:r>
              <a:rPr lang="en-US" dirty="0">
                <a:solidFill>
                  <a:srgbClr val="002060"/>
                </a:solidFill>
                <a:latin typeface="Helvetica" pitchFamily="2" charset="0"/>
              </a:rPr>
              <a:t>: 10.1038/s41588-021-00934-8. </a:t>
            </a:r>
            <a:r>
              <a:rPr lang="en-US" dirty="0" err="1">
                <a:solidFill>
                  <a:srgbClr val="002060"/>
                </a:solidFill>
                <a:latin typeface="Helvetica" pitchFamily="2" charset="0"/>
              </a:rPr>
              <a:t>Epub</a:t>
            </a:r>
            <a:r>
              <a:rPr lang="en-US" dirty="0">
                <a:solidFill>
                  <a:srgbClr val="002060"/>
                </a:solidFill>
                <a:latin typeface="Helvetica" pitchFamily="2" charset="0"/>
              </a:rPr>
              <a:t> 2021 Oct 5. Erratum in: Nat Genet. 2021 Nov 1;: PMID: 34611363; PMCID: PMC8500624.</a:t>
            </a:r>
          </a:p>
          <a:p>
            <a:pPr>
              <a:lnSpc>
                <a:spcPct val="120000"/>
              </a:lnSpc>
            </a:pPr>
            <a:endParaRPr lang="en-US" dirty="0">
              <a:solidFill>
                <a:srgbClr val="002060"/>
              </a:solidFill>
              <a:latin typeface="Helvetica" pitchFamily="2" charset="0"/>
            </a:endParaRPr>
          </a:p>
          <a:p>
            <a:pPr>
              <a:lnSpc>
                <a:spcPct val="120000"/>
              </a:lnSpc>
            </a:pPr>
            <a:r>
              <a:rPr lang="en-US" dirty="0">
                <a:solidFill>
                  <a:srgbClr val="002060"/>
                </a:solidFill>
                <a:latin typeface="Helvetica" pitchFamily="2" charset="0"/>
              </a:rPr>
              <a:t>Examples:</a:t>
            </a:r>
          </a:p>
          <a:p>
            <a:pPr>
              <a:lnSpc>
                <a:spcPct val="120000"/>
              </a:lnSpc>
            </a:pPr>
            <a:endParaRPr lang="en-US" dirty="0">
              <a:solidFill>
                <a:srgbClr val="002060"/>
              </a:solidFill>
              <a:latin typeface="Helvetica" pitchFamily="2"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en-US" dirty="0">
                <a:solidFill>
                  <a:srgbClr val="002060"/>
                </a:solidFill>
                <a:latin typeface="Helvetica" pitchFamily="2" charset="0"/>
              </a:rPr>
              <a:t>“</a:t>
            </a:r>
            <a:r>
              <a:rPr lang="en-US" sz="1200" kern="1200" dirty="0">
                <a:solidFill>
                  <a:srgbClr val="002060"/>
                </a:solidFill>
                <a:effectLst/>
                <a:latin typeface="Helvetica" pitchFamily="2" charset="0"/>
              </a:rPr>
              <a:t>Animals were assigned to experimental groups using </a:t>
            </a:r>
            <a:r>
              <a:rPr lang="en-US" sz="1200" u="sng" kern="1200" dirty="0">
                <a:solidFill>
                  <a:srgbClr val="002060"/>
                </a:solidFill>
                <a:effectLst/>
                <a:latin typeface="Helvetica" pitchFamily="2" charset="0"/>
              </a:rPr>
              <a:t>simple randomization</a:t>
            </a:r>
            <a:r>
              <a:rPr lang="en-US" sz="1200" kern="1200" dirty="0">
                <a:solidFill>
                  <a:srgbClr val="002060"/>
                </a:solidFill>
                <a:effectLst/>
                <a:latin typeface="Helvetica" pitchFamily="2" charset="0"/>
              </a:rPr>
              <a:t>.”</a:t>
            </a:r>
          </a:p>
          <a:p>
            <a:pPr marL="0" marR="0" lvl="0" indent="0" algn="l" defTabSz="914400" rtl="0" eaLnBrk="1" fontAlgn="auto" latinLnBrk="0" hangingPunct="1">
              <a:lnSpc>
                <a:spcPct val="120000"/>
              </a:lnSpc>
              <a:spcBef>
                <a:spcPts val="0"/>
              </a:spcBef>
              <a:spcAft>
                <a:spcPts val="0"/>
              </a:spcAft>
              <a:buClrTx/>
              <a:buSzTx/>
              <a:buFontTx/>
              <a:buNone/>
              <a:tabLst/>
              <a:defRPr/>
            </a:pPr>
            <a:endParaRPr lang="en-US" sz="1200" kern="1200" dirty="0">
              <a:solidFill>
                <a:srgbClr val="002060"/>
              </a:solidFill>
              <a:effectLst/>
              <a:latin typeface="Helvetica" pitchFamily="2"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en-US" sz="1200" kern="1200" dirty="0">
                <a:solidFill>
                  <a:srgbClr val="002060"/>
                </a:solidFill>
                <a:effectLst/>
                <a:latin typeface="Helvetica" pitchFamily="2" charset="0"/>
              </a:rPr>
              <a:t>“Responses were then scored by an experimenter </a:t>
            </a:r>
            <a:r>
              <a:rPr lang="en-US" sz="1200" u="sng" kern="1200" dirty="0">
                <a:solidFill>
                  <a:srgbClr val="002060"/>
                </a:solidFill>
                <a:effectLst/>
                <a:latin typeface="Helvetica" pitchFamily="2" charset="0"/>
              </a:rPr>
              <a:t>blinded</a:t>
            </a:r>
            <a:r>
              <a:rPr lang="en-US" sz="1200" kern="1200" dirty="0">
                <a:solidFill>
                  <a:srgbClr val="002060"/>
                </a:solidFill>
                <a:effectLst/>
                <a:latin typeface="Helvetica" pitchFamily="2" charset="0"/>
              </a:rPr>
              <a:t> to injection condition and experimental cohort.”</a:t>
            </a:r>
          </a:p>
          <a:p>
            <a:pPr marL="0" marR="0" lvl="0" indent="0" algn="l" defTabSz="914400" rtl="0" eaLnBrk="1" fontAlgn="auto" latinLnBrk="0" hangingPunct="1">
              <a:lnSpc>
                <a:spcPct val="120000"/>
              </a:lnSpc>
              <a:spcBef>
                <a:spcPts val="0"/>
              </a:spcBef>
              <a:spcAft>
                <a:spcPts val="0"/>
              </a:spcAft>
              <a:buClrTx/>
              <a:buSzTx/>
              <a:buFontTx/>
              <a:buNone/>
              <a:tabLst/>
              <a:defRPr/>
            </a:pPr>
            <a:endParaRPr lang="en-US" sz="1200" kern="1200" dirty="0">
              <a:solidFill>
                <a:srgbClr val="002060"/>
              </a:solidFill>
              <a:effectLst/>
              <a:latin typeface="Helvetica" pitchFamily="2"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en-US" sz="1200" kern="1200" dirty="0">
                <a:solidFill>
                  <a:srgbClr val="002060"/>
                </a:solidFill>
                <a:effectLst/>
                <a:latin typeface="Helvetica" pitchFamily="2" charset="0"/>
              </a:rPr>
              <a:t>“</a:t>
            </a:r>
            <a:r>
              <a:rPr lang="en-US" sz="1200" u="sng" kern="1200" dirty="0">
                <a:solidFill>
                  <a:srgbClr val="002060"/>
                </a:solidFill>
                <a:effectLst/>
                <a:latin typeface="Helvetica" pitchFamily="2" charset="0"/>
              </a:rPr>
              <a:t>Sample size </a:t>
            </a:r>
            <a:r>
              <a:rPr lang="en-US" sz="1200" kern="1200" dirty="0">
                <a:solidFill>
                  <a:srgbClr val="002060"/>
                </a:solidFill>
                <a:effectLst/>
                <a:latin typeface="Helvetica" pitchFamily="2" charset="0"/>
              </a:rPr>
              <a:t>was based on estimations by </a:t>
            </a:r>
            <a:r>
              <a:rPr lang="en-US" sz="1200" u="sng" kern="1200" dirty="0">
                <a:solidFill>
                  <a:srgbClr val="002060"/>
                </a:solidFill>
                <a:effectLst/>
                <a:latin typeface="Helvetica" pitchFamily="2" charset="0"/>
              </a:rPr>
              <a:t>power analysis </a:t>
            </a:r>
            <a:r>
              <a:rPr lang="en-US" sz="1200" kern="1200" dirty="0">
                <a:solidFill>
                  <a:srgbClr val="002060"/>
                </a:solidFill>
                <a:effectLst/>
                <a:latin typeface="Helvetica" pitchFamily="2" charset="0"/>
              </a:rPr>
              <a:t>with a level of significance of 0.05 and a power of 0.9.”</a:t>
            </a:r>
          </a:p>
          <a:p>
            <a:pPr marL="0" marR="0" lvl="0" indent="0" algn="l" defTabSz="914400" rtl="0" eaLnBrk="1" fontAlgn="auto" latinLnBrk="0" hangingPunct="1">
              <a:lnSpc>
                <a:spcPct val="120000"/>
              </a:lnSpc>
              <a:spcBef>
                <a:spcPts val="0"/>
              </a:spcBef>
              <a:spcAft>
                <a:spcPts val="0"/>
              </a:spcAft>
              <a:buClrTx/>
              <a:buSzTx/>
              <a:buFontTx/>
              <a:buNone/>
              <a:tabLst/>
              <a:defRPr/>
            </a:pPr>
            <a:endParaRPr lang="en-US" sz="1200" kern="1200" dirty="0">
              <a:solidFill>
                <a:srgbClr val="002060"/>
              </a:solidFill>
              <a:effectLst/>
              <a:latin typeface="Helvetica" pitchFamily="2"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en-US" sz="1200" kern="1200" dirty="0">
                <a:solidFill>
                  <a:srgbClr val="002060"/>
                </a:solidFill>
                <a:effectLst/>
                <a:latin typeface="Helvetica" pitchFamily="2" charset="0"/>
              </a:rPr>
              <a:t>“Six healthy </a:t>
            </a:r>
            <a:r>
              <a:rPr lang="en-US" sz="1200" u="sng" kern="1200" dirty="0">
                <a:solidFill>
                  <a:srgbClr val="002060"/>
                </a:solidFill>
                <a:effectLst/>
                <a:latin typeface="Helvetica" pitchFamily="2" charset="0"/>
              </a:rPr>
              <a:t>C57BL/6  </a:t>
            </a:r>
            <a:r>
              <a:rPr lang="en-US" sz="1200" kern="1200" dirty="0">
                <a:solidFill>
                  <a:srgbClr val="002060"/>
                </a:solidFill>
                <a:effectLst/>
                <a:latin typeface="Helvetica" pitchFamily="2" charset="0"/>
              </a:rPr>
              <a:t>mice (20-30 g, three </a:t>
            </a:r>
            <a:r>
              <a:rPr lang="en-US" sz="1200" u="sng" kern="1200" dirty="0">
                <a:solidFill>
                  <a:srgbClr val="002060"/>
                </a:solidFill>
                <a:effectLst/>
                <a:latin typeface="Helvetica" pitchFamily="2" charset="0"/>
              </a:rPr>
              <a:t>males</a:t>
            </a:r>
            <a:r>
              <a:rPr lang="en-US" sz="1200" kern="1200" dirty="0">
                <a:solidFill>
                  <a:srgbClr val="002060"/>
                </a:solidFill>
                <a:effectLst/>
                <a:latin typeface="Helvetica" pitchFamily="2" charset="0"/>
              </a:rPr>
              <a:t> and three </a:t>
            </a:r>
            <a:r>
              <a:rPr lang="en-US" sz="1200" u="sng" kern="1200" dirty="0">
                <a:solidFill>
                  <a:srgbClr val="002060"/>
                </a:solidFill>
                <a:effectLst/>
                <a:latin typeface="Helvetica" pitchFamily="2" charset="0"/>
              </a:rPr>
              <a:t>females</a:t>
            </a:r>
            <a:r>
              <a:rPr lang="en-US" sz="1200" kern="1200" dirty="0">
                <a:solidFill>
                  <a:srgbClr val="002060"/>
                </a:solidFill>
                <a:effectLst/>
                <a:latin typeface="Helvetica" pitchFamily="2" charset="0"/>
              </a:rPr>
              <a:t>, 4–8 months old) were treated.”</a:t>
            </a:r>
          </a:p>
          <a:p>
            <a:pPr>
              <a:lnSpc>
                <a:spcPct val="120000"/>
              </a:lnSpc>
            </a:pPr>
            <a:endParaRPr lang="en-US" sz="1200" kern="1200" dirty="0">
              <a:solidFill>
                <a:srgbClr val="002060"/>
              </a:solidFill>
              <a:effectLst/>
              <a:latin typeface="Helvetica" pitchFamily="2"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en-US" sz="1200" kern="1200" dirty="0">
                <a:solidFill>
                  <a:srgbClr val="002060"/>
                </a:solidFill>
                <a:effectLst/>
                <a:latin typeface="Helvetica" pitchFamily="2" charset="0"/>
              </a:rPr>
              <a:t>“Cells were authenticated by </a:t>
            </a:r>
            <a:r>
              <a:rPr lang="en-US" sz="1200" u="sng" kern="1200" dirty="0">
                <a:solidFill>
                  <a:srgbClr val="002060"/>
                </a:solidFill>
                <a:effectLst/>
                <a:latin typeface="Helvetica" pitchFamily="2" charset="0"/>
              </a:rPr>
              <a:t>short tandem repeat (STR) profiling </a:t>
            </a:r>
            <a:r>
              <a:rPr lang="en-US" sz="1200" kern="1200" dirty="0">
                <a:solidFill>
                  <a:srgbClr val="002060"/>
                </a:solidFill>
                <a:effectLst/>
                <a:latin typeface="Helvetica" pitchFamily="2" charset="0"/>
              </a:rPr>
              <a:t>and </a:t>
            </a:r>
            <a:r>
              <a:rPr lang="en-US" sz="1200" u="sng" kern="1200" dirty="0">
                <a:solidFill>
                  <a:srgbClr val="002060"/>
                </a:solidFill>
                <a:effectLst/>
                <a:latin typeface="Helvetica" pitchFamily="2" charset="0"/>
              </a:rPr>
              <a:t>flow cytometry</a:t>
            </a:r>
            <a:r>
              <a:rPr lang="en-US" sz="1200" kern="1200" dirty="0">
                <a:solidFill>
                  <a:srgbClr val="002060"/>
                </a:solidFill>
                <a:effectLst/>
                <a:latin typeface="Helvetica" pitchFamily="2" charset="0"/>
              </a:rPr>
              <a:t>.”</a:t>
            </a:r>
          </a:p>
          <a:p>
            <a:pPr marL="0" marR="0" lvl="0" indent="0" algn="l" defTabSz="914400" rtl="0" eaLnBrk="1" fontAlgn="auto" latinLnBrk="0" hangingPunct="1">
              <a:lnSpc>
                <a:spcPct val="120000"/>
              </a:lnSpc>
              <a:spcBef>
                <a:spcPts val="0"/>
              </a:spcBef>
              <a:spcAft>
                <a:spcPts val="0"/>
              </a:spcAft>
              <a:buClrTx/>
              <a:buSzTx/>
              <a:buFontTx/>
              <a:buNone/>
              <a:tabLst/>
              <a:defRPr/>
            </a:pPr>
            <a:endParaRPr lang="en-US" sz="1200" kern="1200" dirty="0">
              <a:solidFill>
                <a:srgbClr val="002060"/>
              </a:solidFill>
              <a:effectLst/>
              <a:latin typeface="Helvetica" pitchFamily="2"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en-US" sz="1200" kern="1200" dirty="0">
                <a:solidFill>
                  <a:srgbClr val="002060"/>
                </a:solidFill>
                <a:effectLst/>
                <a:latin typeface="Helvetica" pitchFamily="2" charset="0"/>
              </a:rPr>
              <a:t>“All cell lines were obtained from </a:t>
            </a:r>
            <a:r>
              <a:rPr lang="en-US" sz="1200" u="sng" kern="1200" dirty="0">
                <a:solidFill>
                  <a:srgbClr val="002060"/>
                </a:solidFill>
                <a:effectLst/>
                <a:latin typeface="Helvetica" pitchFamily="2" charset="0"/>
              </a:rPr>
              <a:t>ATCC</a:t>
            </a:r>
            <a:r>
              <a:rPr lang="en-US" sz="1200" kern="1200" dirty="0">
                <a:solidFill>
                  <a:srgbClr val="002060"/>
                </a:solidFill>
                <a:effectLst/>
                <a:latin typeface="Helvetica" pitchFamily="2" charset="0"/>
              </a:rPr>
              <a:t> and tested negative for </a:t>
            </a:r>
            <a:r>
              <a:rPr lang="en-US" sz="1200" u="sng" kern="1200" dirty="0">
                <a:solidFill>
                  <a:srgbClr val="002060"/>
                </a:solidFill>
                <a:effectLst/>
                <a:latin typeface="Helvetica" pitchFamily="2" charset="0"/>
              </a:rPr>
              <a:t>mycoplasma contamination</a:t>
            </a:r>
            <a:r>
              <a:rPr lang="en-US" sz="1200" kern="1200" dirty="0">
                <a:solidFill>
                  <a:srgbClr val="002060"/>
                </a:solidFill>
                <a:effectLst/>
                <a:latin typeface="Helvetica" pitchFamily="2" charset="0"/>
              </a:rPr>
              <a:t>.”</a:t>
            </a:r>
          </a:p>
          <a:p>
            <a:pPr marL="0" marR="0" lvl="0" indent="0" algn="l" defTabSz="914400" rtl="0" eaLnBrk="1" fontAlgn="auto" latinLnBrk="0" hangingPunct="1">
              <a:lnSpc>
                <a:spcPct val="120000"/>
              </a:lnSpc>
              <a:spcBef>
                <a:spcPts val="0"/>
              </a:spcBef>
              <a:spcAft>
                <a:spcPts val="0"/>
              </a:spcAft>
              <a:buClrTx/>
              <a:buSzTx/>
              <a:buFontTx/>
              <a:buNone/>
              <a:tabLst/>
              <a:defRPr/>
            </a:pPr>
            <a:endParaRPr lang="en-US" sz="1200" kern="1200" dirty="0">
              <a:solidFill>
                <a:srgbClr val="002060"/>
              </a:solidFill>
              <a:effectLst/>
              <a:latin typeface="Helvetica" pitchFamily="2" charset="0"/>
            </a:endParaRPr>
          </a:p>
          <a:p>
            <a:pPr>
              <a:lnSpc>
                <a:spcPct val="120000"/>
              </a:lnSpc>
            </a:pPr>
            <a:r>
              <a:rPr lang="en-US" sz="1200" kern="1200" dirty="0">
                <a:solidFill>
                  <a:srgbClr val="002060"/>
                </a:solidFill>
                <a:effectLst/>
                <a:latin typeface="Helvetica" pitchFamily="2" charset="0"/>
              </a:rPr>
              <a:t>“Slices were then washed (3x) and placed in PBS containing the following: 1% (</a:t>
            </a:r>
            <a:r>
              <a:rPr lang="en-US" sz="1200" kern="1200" dirty="0" err="1">
                <a:solidFill>
                  <a:srgbClr val="002060"/>
                </a:solidFill>
                <a:effectLst/>
                <a:latin typeface="Helvetica" pitchFamily="2" charset="0"/>
              </a:rPr>
              <a:t>vol</a:t>
            </a:r>
            <a:r>
              <a:rPr lang="en-US" sz="1200" kern="1200" dirty="0">
                <a:solidFill>
                  <a:srgbClr val="002060"/>
                </a:solidFill>
                <a:effectLst/>
                <a:latin typeface="Helvetica" pitchFamily="2" charset="0"/>
              </a:rPr>
              <a:t>/</a:t>
            </a:r>
            <a:r>
              <a:rPr lang="en-US" sz="1200" kern="1200" dirty="0" err="1">
                <a:solidFill>
                  <a:srgbClr val="002060"/>
                </a:solidFill>
                <a:effectLst/>
                <a:latin typeface="Helvetica" pitchFamily="2" charset="0"/>
              </a:rPr>
              <a:t>vol</a:t>
            </a:r>
            <a:r>
              <a:rPr lang="en-US" sz="1200" kern="1200" dirty="0">
                <a:solidFill>
                  <a:srgbClr val="002060"/>
                </a:solidFill>
                <a:effectLst/>
                <a:latin typeface="Helvetica" pitchFamily="2" charset="0"/>
              </a:rPr>
              <a:t>) normal goat serum, 1% (</a:t>
            </a:r>
            <a:r>
              <a:rPr lang="en-US" sz="1200" kern="1200" dirty="0" err="1">
                <a:solidFill>
                  <a:srgbClr val="002060"/>
                </a:solidFill>
                <a:effectLst/>
                <a:latin typeface="Helvetica" pitchFamily="2" charset="0"/>
              </a:rPr>
              <a:t>vol</a:t>
            </a:r>
            <a:r>
              <a:rPr lang="en-US" sz="1200" kern="1200" dirty="0">
                <a:solidFill>
                  <a:srgbClr val="002060"/>
                </a:solidFill>
                <a:effectLst/>
                <a:latin typeface="Helvetica" pitchFamily="2" charset="0"/>
              </a:rPr>
              <a:t>/</a:t>
            </a:r>
            <a:r>
              <a:rPr lang="en-US" sz="1200" kern="1200" dirty="0" err="1">
                <a:solidFill>
                  <a:srgbClr val="002060"/>
                </a:solidFill>
                <a:effectLst/>
                <a:latin typeface="Helvetica" pitchFamily="2" charset="0"/>
              </a:rPr>
              <a:t>vol</a:t>
            </a:r>
            <a:r>
              <a:rPr lang="en-US" sz="1200" kern="1200" dirty="0">
                <a:solidFill>
                  <a:srgbClr val="002060"/>
                </a:solidFill>
                <a:effectLst/>
                <a:latin typeface="Helvetica" pitchFamily="2" charset="0"/>
              </a:rPr>
              <a:t>) BSA, 0.25% (</a:t>
            </a:r>
            <a:r>
              <a:rPr lang="en-US" sz="1200" kern="1200" dirty="0" err="1">
                <a:solidFill>
                  <a:srgbClr val="002060"/>
                </a:solidFill>
                <a:effectLst/>
                <a:latin typeface="Helvetica" pitchFamily="2" charset="0"/>
              </a:rPr>
              <a:t>vol</a:t>
            </a:r>
            <a:r>
              <a:rPr lang="en-US" sz="1200" kern="1200" dirty="0">
                <a:solidFill>
                  <a:srgbClr val="002060"/>
                </a:solidFill>
                <a:effectLst/>
                <a:latin typeface="Helvetica" pitchFamily="2" charset="0"/>
              </a:rPr>
              <a:t>/</a:t>
            </a:r>
            <a:r>
              <a:rPr lang="en-US" sz="1200" kern="1200" dirty="0" err="1">
                <a:solidFill>
                  <a:srgbClr val="002060"/>
                </a:solidFill>
                <a:effectLst/>
                <a:latin typeface="Helvetica" pitchFamily="2" charset="0"/>
              </a:rPr>
              <a:t>vol</a:t>
            </a:r>
            <a:r>
              <a:rPr lang="en-US" sz="1200" kern="1200" dirty="0">
                <a:solidFill>
                  <a:srgbClr val="002060"/>
                </a:solidFill>
                <a:effectLst/>
                <a:latin typeface="Helvetica" pitchFamily="2" charset="0"/>
              </a:rPr>
              <a:t>) Triton X-100, and mouse monoclonal anti-5.8S rRNA, </a:t>
            </a:r>
            <a:r>
              <a:rPr lang="en-US" sz="1200" u="sng" kern="1200" dirty="0">
                <a:solidFill>
                  <a:srgbClr val="002060"/>
                </a:solidFill>
                <a:effectLst/>
                <a:latin typeface="Helvetica" pitchFamily="2" charset="0"/>
              </a:rPr>
              <a:t>clone Y10b </a:t>
            </a:r>
            <a:r>
              <a:rPr lang="en-US" sz="1200" kern="1200" dirty="0">
                <a:solidFill>
                  <a:srgbClr val="002060"/>
                </a:solidFill>
                <a:effectLst/>
                <a:latin typeface="Helvetica" pitchFamily="2" charset="0"/>
              </a:rPr>
              <a:t>at 1:500 (Abcam, ab37144, </a:t>
            </a:r>
            <a:r>
              <a:rPr lang="en-US" sz="1200" u="sng" kern="1200" dirty="0">
                <a:solidFill>
                  <a:srgbClr val="002060"/>
                </a:solidFill>
                <a:effectLst/>
                <a:latin typeface="Helvetica" pitchFamily="2" charset="0"/>
              </a:rPr>
              <a:t>RRID: AB_777714</a:t>
            </a:r>
            <a:r>
              <a:rPr lang="en-US" sz="1200" kern="1200" dirty="0">
                <a:solidFill>
                  <a:srgbClr val="002060"/>
                </a:solidFill>
                <a:effectLst/>
                <a:latin typeface="Helvetica" pitchFamily="2" charset="0"/>
              </a:rPr>
              <a:t>) overnight at 4 </a:t>
            </a:r>
            <a:r>
              <a:rPr lang="en-US" sz="1200" kern="1200" baseline="30000" dirty="0" err="1">
                <a:solidFill>
                  <a:srgbClr val="002060"/>
                </a:solidFill>
                <a:effectLst/>
                <a:latin typeface="Helvetica" pitchFamily="2" charset="0"/>
              </a:rPr>
              <a:t>o</a:t>
            </a:r>
            <a:r>
              <a:rPr lang="en-US" sz="1200" kern="1200" dirty="0" err="1">
                <a:solidFill>
                  <a:srgbClr val="002060"/>
                </a:solidFill>
                <a:effectLst/>
                <a:latin typeface="Helvetica" pitchFamily="2" charset="0"/>
              </a:rPr>
              <a:t>C.</a:t>
            </a:r>
            <a:r>
              <a:rPr lang="en-US" sz="1200" kern="1200" dirty="0">
                <a:solidFill>
                  <a:srgbClr val="002060"/>
                </a:solidFill>
                <a:effectLst/>
                <a:latin typeface="Helvetica" pitchFamily="2" charset="0"/>
              </a:rPr>
              <a:t>”</a:t>
            </a:r>
          </a:p>
          <a:p>
            <a:pPr>
              <a:lnSpc>
                <a:spcPct val="120000"/>
              </a:lnSpc>
            </a:pPr>
            <a:endParaRPr lang="en-US" sz="1200" kern="1200" dirty="0">
              <a:solidFill>
                <a:srgbClr val="002060"/>
              </a:solidFill>
              <a:effectLst/>
              <a:latin typeface="Helvetica" pitchFamily="2" charset="0"/>
            </a:endParaRPr>
          </a:p>
          <a:p>
            <a:pPr>
              <a:lnSpc>
                <a:spcPct val="120000"/>
              </a:lnSpc>
            </a:pPr>
            <a:r>
              <a:rPr lang="en-US" sz="1200" kern="1200" dirty="0">
                <a:solidFill>
                  <a:srgbClr val="002060"/>
                </a:solidFill>
                <a:effectLst/>
                <a:latin typeface="Helvetica" pitchFamily="2" charset="0"/>
              </a:rPr>
              <a:t>“The constructions were prepared using the vector pSpCas9(BB)-2A-Puro (PX459) V2.0, which was a gift from Feng Zhang (</a:t>
            </a:r>
            <a:r>
              <a:rPr lang="en-US" sz="1200" kern="1200" dirty="0" err="1">
                <a:solidFill>
                  <a:srgbClr val="002060"/>
                </a:solidFill>
                <a:effectLst/>
                <a:latin typeface="Helvetica" pitchFamily="2" charset="0"/>
              </a:rPr>
              <a:t>Addgene</a:t>
            </a:r>
            <a:r>
              <a:rPr lang="en-US" sz="1200" kern="1200" dirty="0">
                <a:solidFill>
                  <a:srgbClr val="002060"/>
                </a:solidFill>
                <a:effectLst/>
                <a:latin typeface="Helvetica" pitchFamily="2" charset="0"/>
              </a:rPr>
              <a:t> plasmid #62988; RRID: Addgene_62988).”</a:t>
            </a:r>
          </a:p>
          <a:p>
            <a:pPr>
              <a:lnSpc>
                <a:spcPct val="120000"/>
              </a:lnSpc>
            </a:pPr>
            <a:endParaRPr lang="en-US" sz="1200" kern="1200" dirty="0">
              <a:solidFill>
                <a:srgbClr val="002060"/>
              </a:solidFill>
              <a:effectLst/>
              <a:latin typeface="Helvetica" pitchFamily="2"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en-US" dirty="0">
                <a:solidFill>
                  <a:srgbClr val="002060"/>
                </a:solidFill>
                <a:latin typeface="Helvetica" pitchFamily="2" charset="0"/>
              </a:rPr>
              <a:t>Menke J, </a:t>
            </a:r>
            <a:r>
              <a:rPr lang="en-US" dirty="0" err="1">
                <a:solidFill>
                  <a:srgbClr val="002060"/>
                </a:solidFill>
                <a:latin typeface="Helvetica" pitchFamily="2" charset="0"/>
              </a:rPr>
              <a:t>Roelandse</a:t>
            </a:r>
            <a:r>
              <a:rPr lang="en-US" dirty="0">
                <a:solidFill>
                  <a:srgbClr val="002060"/>
                </a:solidFill>
                <a:latin typeface="Helvetica" pitchFamily="2" charset="0"/>
              </a:rPr>
              <a:t> M, Ozyurt B, Martone M, </a:t>
            </a:r>
            <a:r>
              <a:rPr lang="en-US" dirty="0" err="1">
                <a:solidFill>
                  <a:srgbClr val="002060"/>
                </a:solidFill>
                <a:latin typeface="Helvetica" pitchFamily="2" charset="0"/>
              </a:rPr>
              <a:t>Bandrowski</a:t>
            </a:r>
            <a:r>
              <a:rPr lang="en-US" dirty="0">
                <a:solidFill>
                  <a:srgbClr val="002060"/>
                </a:solidFill>
                <a:latin typeface="Helvetica" pitchFamily="2" charset="0"/>
              </a:rPr>
              <a:t> A. The Rigor and Transparency Index Quality Metric for Assessing Biological and Medical Science Methods. </a:t>
            </a:r>
            <a:r>
              <a:rPr lang="en-US" dirty="0" err="1">
                <a:solidFill>
                  <a:srgbClr val="002060"/>
                </a:solidFill>
                <a:latin typeface="Helvetica" pitchFamily="2" charset="0"/>
              </a:rPr>
              <a:t>iScience</a:t>
            </a:r>
            <a:r>
              <a:rPr lang="en-US" dirty="0">
                <a:solidFill>
                  <a:srgbClr val="002060"/>
                </a:solidFill>
                <a:latin typeface="Helvetica" pitchFamily="2" charset="0"/>
              </a:rPr>
              <a:t>. 2020 Oct 20;23(11):101698. </a:t>
            </a:r>
            <a:r>
              <a:rPr lang="en-US" dirty="0" err="1">
                <a:solidFill>
                  <a:srgbClr val="002060"/>
                </a:solidFill>
                <a:latin typeface="Helvetica" pitchFamily="2" charset="0"/>
              </a:rPr>
              <a:t>doi</a:t>
            </a:r>
            <a:r>
              <a:rPr lang="en-US" dirty="0">
                <a:solidFill>
                  <a:srgbClr val="002060"/>
                </a:solidFill>
                <a:latin typeface="Helvetica" pitchFamily="2" charset="0"/>
              </a:rPr>
              <a:t>: 10.1016/j.isci.2020.101698. PMID: 33196023; PMCID: PMC7644557.</a:t>
            </a:r>
          </a:p>
          <a:p>
            <a:endParaRPr lang="en-US" sz="1200" kern="1200" dirty="0">
              <a:solidFill>
                <a:srgbClr val="002060"/>
              </a:solidFill>
              <a:effectLst/>
              <a:latin typeface="Helvetica" pitchFamily="2" charset="0"/>
            </a:endParaRPr>
          </a:p>
          <a:p>
            <a:endParaRPr lang="en-US" sz="1200" kern="1200" dirty="0">
              <a:solidFill>
                <a:srgbClr val="00206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00206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00206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002060"/>
              </a:solidFill>
              <a:effectLst/>
              <a:latin typeface="Helvetica" pitchFamily="2" charset="0"/>
            </a:endParaRPr>
          </a:p>
          <a:p>
            <a:endParaRPr lang="en-US" dirty="0">
              <a:solidFill>
                <a:srgbClr val="002060"/>
              </a:solidFill>
              <a:latin typeface="Helvetica" pitchFamily="2" charset="0"/>
            </a:endParaRPr>
          </a:p>
        </p:txBody>
      </p:sp>
      <p:sp>
        <p:nvSpPr>
          <p:cNvPr id="4" name="Slide Number Placeholder 3"/>
          <p:cNvSpPr>
            <a:spLocks noGrp="1"/>
          </p:cNvSpPr>
          <p:nvPr>
            <p:ph type="sldNum" sz="quarter" idx="5"/>
          </p:nvPr>
        </p:nvSpPr>
        <p:spPr/>
        <p:txBody>
          <a:bodyPr/>
          <a:lstStyle/>
          <a:p>
            <a:fld id="{4E5FF243-91AF-0049-992A-6FF3650F644B}" type="slidenum">
              <a:rPr lang="en-US" smtClean="0"/>
              <a:t>29</a:t>
            </a:fld>
            <a:endParaRPr lang="en-US"/>
          </a:p>
        </p:txBody>
      </p:sp>
    </p:spTree>
    <p:extLst>
      <p:ext uri="{BB962C8B-B14F-4D97-AF65-F5344CB8AC3E}">
        <p14:creationId xmlns:p14="http://schemas.microsoft.com/office/powerpoint/2010/main" val="2570473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a:solidFill>
                  <a:srgbClr val="002060"/>
                </a:solidFill>
                <a:effectLst/>
                <a:latin typeface="Helvetica" pitchFamily="2" charset="0"/>
              </a:rPr>
              <a:t>This is an early discussion in the process of engaging all BGS students in SRR initiatives. Today’s discussion serves as one step to be followed by many as part of life-long training in achieving excellence in science</a:t>
            </a:r>
            <a:r>
              <a:rPr lang="en-US" sz="1200" kern="1200" dirty="0">
                <a:solidFill>
                  <a:schemeClr val="tx1"/>
                </a:solidFill>
                <a:effectLst/>
                <a:latin typeface="Helvetica"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002060"/>
                </a:solidFill>
                <a:effectLst/>
                <a:latin typeface="Helvetica" pitchFamily="2" charset="0"/>
              </a:rPr>
              <a:t>A goal is “improving the ability to judge and ‘do’ science well.”</a:t>
            </a:r>
            <a:endParaRPr lang="en-US" sz="1200" kern="1200" dirty="0">
              <a:solidFill>
                <a:srgbClr val="002060"/>
              </a:solidFill>
              <a:effectLst/>
              <a:latin typeface="Helvetica" pitchFamily="2" charset="0"/>
            </a:endParaRPr>
          </a:p>
          <a:p>
            <a:endParaRPr lang="en-US" sz="1200" kern="1200" dirty="0">
              <a:solidFill>
                <a:srgbClr val="002060"/>
              </a:solidFill>
              <a:effectLst/>
              <a:latin typeface="Helvetica" pitchFamily="2" charset="0"/>
            </a:endParaRPr>
          </a:p>
          <a:p>
            <a:r>
              <a:rPr lang="en-US" sz="1200" kern="1200" dirty="0">
                <a:solidFill>
                  <a:srgbClr val="002060"/>
                </a:solidFill>
                <a:effectLst/>
                <a:latin typeface="Helvetica" pitchFamily="2" charset="0"/>
              </a:rPr>
              <a:t>The concerns raised and open debate about SRR reinforces the strength of our system.</a:t>
            </a:r>
          </a:p>
          <a:p>
            <a:endParaRPr lang="en-US" dirty="0">
              <a:solidFill>
                <a:srgbClr val="002060"/>
              </a:solidFill>
              <a:latin typeface="Helvetica" pitchFamily="2" charset="0"/>
            </a:endParaRPr>
          </a:p>
          <a:p>
            <a:r>
              <a:rPr lang="en-US" sz="1200" kern="1200" dirty="0">
                <a:solidFill>
                  <a:srgbClr val="002060"/>
                </a:solidFill>
                <a:effectLst/>
                <a:latin typeface="Helvetica" pitchFamily="2" charset="0"/>
              </a:rPr>
              <a:t>Strive:</a:t>
            </a:r>
          </a:p>
          <a:p>
            <a:pPr marL="171450" indent="-171450">
              <a:buFont typeface="Arial" panose="020B0604020202020204" pitchFamily="34" charset="0"/>
              <a:buChar char="•"/>
            </a:pPr>
            <a:r>
              <a:rPr lang="en-US" sz="1200" kern="1200" dirty="0">
                <a:solidFill>
                  <a:srgbClr val="002060"/>
                </a:solidFill>
                <a:effectLst/>
                <a:latin typeface="Helvetica" pitchFamily="2" charset="0"/>
              </a:rPr>
              <a:t>for the most efficient, effective use of precious research efforts</a:t>
            </a:r>
            <a:endParaRPr lang="en-US" dirty="0">
              <a:solidFill>
                <a:srgbClr val="002060"/>
              </a:solidFill>
              <a:latin typeface="Helvetica" pitchFamily="2" charset="0"/>
            </a:endParaRPr>
          </a:p>
          <a:p>
            <a:pPr marL="171450" indent="-171450">
              <a:buFont typeface="Arial" panose="020B0604020202020204" pitchFamily="34" charset="0"/>
              <a:buChar char="•"/>
            </a:pPr>
            <a:r>
              <a:rPr lang="en-US" dirty="0">
                <a:solidFill>
                  <a:srgbClr val="002060"/>
                </a:solidFill>
                <a:latin typeface="Helvetica" pitchFamily="2" charset="0"/>
              </a:rPr>
              <a:t>t</a:t>
            </a:r>
            <a:r>
              <a:rPr lang="en-US" sz="1200" kern="1200" dirty="0">
                <a:solidFill>
                  <a:srgbClr val="002060"/>
                </a:solidFill>
                <a:effectLst/>
                <a:latin typeface="Helvetica" pitchFamily="2" charset="0"/>
              </a:rPr>
              <a:t>o conduct the best experiments you can.</a:t>
            </a:r>
          </a:p>
          <a:p>
            <a:endParaRPr lang="en-US" sz="1200" kern="1200" dirty="0">
              <a:solidFill>
                <a:srgbClr val="00206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latin typeface="Helvetica" pitchFamily="2" charset="0"/>
              </a:rPr>
              <a:t>Promote a career-long positive attitude toward research ethics, the responsible conduct of research, scientific rigor and reproducibility and the system of science in general.</a:t>
            </a:r>
            <a:endParaRPr lang="en-US" sz="1200" kern="1200" dirty="0">
              <a:solidFill>
                <a:srgbClr val="002060"/>
              </a:solidFill>
              <a:effectLst/>
              <a:latin typeface="Helvetica" pitchFamily="2" charset="0"/>
            </a:endParaRPr>
          </a:p>
          <a:p>
            <a:endParaRPr lang="en-US" dirty="0">
              <a:solidFill>
                <a:srgbClr val="002060"/>
              </a:solidFill>
              <a:latin typeface="Helvetica" pitchFamily="2" charset="0"/>
            </a:endParaRPr>
          </a:p>
        </p:txBody>
      </p:sp>
      <p:sp>
        <p:nvSpPr>
          <p:cNvPr id="4" name="Slide Number Placeholder 3"/>
          <p:cNvSpPr>
            <a:spLocks noGrp="1"/>
          </p:cNvSpPr>
          <p:nvPr>
            <p:ph type="sldNum" sz="quarter" idx="5"/>
          </p:nvPr>
        </p:nvSpPr>
        <p:spPr/>
        <p:txBody>
          <a:bodyPr/>
          <a:lstStyle/>
          <a:p>
            <a:fld id="{4E5FF243-91AF-0049-992A-6FF3650F644B}" type="slidenum">
              <a:rPr lang="en-US" smtClean="0"/>
              <a:t>3</a:t>
            </a:fld>
            <a:endParaRPr lang="en-US"/>
          </a:p>
        </p:txBody>
      </p:sp>
    </p:spTree>
    <p:extLst>
      <p:ext uri="{BB962C8B-B14F-4D97-AF65-F5344CB8AC3E}">
        <p14:creationId xmlns:p14="http://schemas.microsoft.com/office/powerpoint/2010/main" val="16526833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dirty="0">
                <a:solidFill>
                  <a:srgbClr val="002060"/>
                </a:solidFill>
                <a:latin typeface="Helvetica" pitchFamily="2" charset="0"/>
              </a:rPr>
              <a:t>Don’t be shy about emphasizing your efforts to validate your experimental system.</a:t>
            </a:r>
            <a:endParaRPr lang="en-US" dirty="0">
              <a:solidFill>
                <a:srgbClr val="002060"/>
              </a:solidFill>
              <a:latin typeface="Helvetica" pitchFamily="2" charset="0"/>
              <a:ea typeface="Helvetica" charset="0"/>
              <a:cs typeface="Helvetica"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dirty="0">
              <a:solidFill>
                <a:srgbClr val="002060"/>
              </a:solidFill>
              <a:latin typeface="Helvetica" pitchFamily="2" charset="0"/>
              <a:ea typeface="Helvetica" charset="0"/>
              <a:cs typeface="Helvetica"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dirty="0">
                <a:solidFill>
                  <a:srgbClr val="002060"/>
                </a:solidFill>
                <a:latin typeface="Helvetica" pitchFamily="2" charset="0"/>
                <a:ea typeface="Helvetica" charset="0"/>
                <a:cs typeface="Helvetica" charset="0"/>
              </a:rPr>
              <a:t>International Cell Line Authentication Committee (ICLAC)</a:t>
            </a:r>
            <a:endParaRPr lang="en-US" u="none" dirty="0">
              <a:solidFill>
                <a:srgbClr val="002060"/>
              </a:solidFill>
              <a:latin typeface="Helvetica" pitchFamily="2" charset="0"/>
              <a:ea typeface="Helvetica" charset="0"/>
              <a:cs typeface="Helvetica" charset="0"/>
              <a:hlinkClick r:id="rId3">
                <a:extLst>
                  <a:ext uri="{A12FA001-AC4F-418D-AE19-62706E023703}">
                    <ahyp:hlinkClr xmlns:ahyp="http://schemas.microsoft.com/office/drawing/2018/hyperlinkcolor" val="tx"/>
                  </a:ext>
                </a:extLst>
              </a:hlinkClick>
            </a:endParaRPr>
          </a:p>
          <a:p>
            <a:pPr marL="171450" indent="-171450">
              <a:lnSpc>
                <a:spcPct val="120000"/>
              </a:lnSpc>
              <a:buFont typeface="Arial" panose="020B0604020202020204" pitchFamily="34" charset="0"/>
              <a:buChar char="•"/>
            </a:pPr>
            <a:r>
              <a:rPr lang="en-US" u="none" dirty="0">
                <a:solidFill>
                  <a:srgbClr val="002060"/>
                </a:solidFill>
                <a:latin typeface="Helvetica" pitchFamily="2" charset="0"/>
                <a:ea typeface="Helvetica" charset="0"/>
                <a:cs typeface="Helvetica" charset="0"/>
                <a:hlinkClick r:id="rId3">
                  <a:extLst>
                    <a:ext uri="{A12FA001-AC4F-418D-AE19-62706E023703}">
                      <ahyp:hlinkClr xmlns:ahyp="http://schemas.microsoft.com/office/drawing/2018/hyperlinkcolor" val="tx"/>
                    </a:ext>
                  </a:extLst>
                </a:hlinkClick>
              </a:rPr>
              <a:t>http://www.dsmz.de/fileadmin/Bereiche/HumanandAnimalCellLines/Cross_Contaminations_v7_1.pdf</a:t>
            </a:r>
            <a:endParaRPr lang="en-US" u="none" dirty="0">
              <a:solidFill>
                <a:srgbClr val="002060"/>
              </a:solidFill>
              <a:latin typeface="Helvetica" pitchFamily="2" charset="0"/>
              <a:ea typeface="Helvetica" charset="0"/>
              <a:cs typeface="Helvetica" charset="0"/>
            </a:endParaRPr>
          </a:p>
          <a:p>
            <a:pPr marL="171450" indent="-171450">
              <a:lnSpc>
                <a:spcPct val="120000"/>
              </a:lnSpc>
              <a:buFont typeface="Arial" panose="020B0604020202020204" pitchFamily="34" charset="0"/>
              <a:buChar char="•"/>
            </a:pPr>
            <a:r>
              <a:rPr lang="en-US" u="none" dirty="0">
                <a:solidFill>
                  <a:srgbClr val="002060"/>
                </a:solidFill>
                <a:latin typeface="Helvetica" pitchFamily="2" charset="0"/>
                <a:ea typeface="Helvetica" charset="0"/>
                <a:cs typeface="Helvetica" charset="0"/>
                <a:hlinkClick r:id="rId4">
                  <a:extLst>
                    <a:ext uri="{A12FA001-AC4F-418D-AE19-62706E023703}">
                      <ahyp:hlinkClr xmlns:ahyp="http://schemas.microsoft.com/office/drawing/2018/hyperlinkcolor" val="tx"/>
                    </a:ext>
                  </a:extLst>
                </a:hlinkClick>
              </a:rPr>
              <a:t>http://iclac.org/databases/cross-contaminations/</a:t>
            </a:r>
            <a:endParaRPr lang="en-US" u="none" dirty="0">
              <a:solidFill>
                <a:srgbClr val="002060"/>
              </a:solidFill>
              <a:latin typeface="Helvetica" pitchFamily="2" charset="0"/>
              <a:ea typeface="Helvetica" charset="0"/>
              <a:cs typeface="Helvetica" charset="0"/>
            </a:endParaRPr>
          </a:p>
          <a:p>
            <a:pPr>
              <a:lnSpc>
                <a:spcPct val="120000"/>
              </a:lnSpc>
            </a:pPr>
            <a:endParaRPr lang="en-US" sz="1200" kern="1200" dirty="0">
              <a:solidFill>
                <a:srgbClr val="002060"/>
              </a:solidFill>
              <a:effectLst/>
              <a:latin typeface="Helvetica" pitchFamily="2" charset="0"/>
            </a:endParaRPr>
          </a:p>
          <a:p>
            <a:pPr>
              <a:lnSpc>
                <a:spcPct val="120000"/>
              </a:lnSpc>
            </a:pPr>
            <a:r>
              <a:rPr lang="en-US" dirty="0" err="1">
                <a:solidFill>
                  <a:srgbClr val="002060"/>
                </a:solidFill>
                <a:latin typeface="Helvetica" pitchFamily="2" charset="0"/>
                <a:ea typeface="Helvetica" charset="0"/>
                <a:cs typeface="Helvetica" charset="0"/>
              </a:rPr>
              <a:t>Cellosaurus</a:t>
            </a:r>
            <a:r>
              <a:rPr lang="en-US" dirty="0">
                <a:solidFill>
                  <a:srgbClr val="002060"/>
                </a:solidFill>
                <a:latin typeface="Helvetica" pitchFamily="2" charset="0"/>
                <a:ea typeface="Helvetica" charset="0"/>
                <a:cs typeface="Helvetica" charset="0"/>
              </a:rPr>
              <a:t> database</a:t>
            </a:r>
          </a:p>
          <a:p>
            <a:pPr marL="171450" indent="-171450">
              <a:lnSpc>
                <a:spcPct val="120000"/>
              </a:lnSpc>
              <a:buFont typeface="Arial" panose="020B0604020202020204" pitchFamily="34" charset="0"/>
              <a:buChar char="•"/>
            </a:pPr>
            <a:r>
              <a:rPr lang="en-US" dirty="0">
                <a:solidFill>
                  <a:srgbClr val="002060"/>
                </a:solidFill>
                <a:latin typeface="Helvetica" pitchFamily="2" charset="0"/>
                <a:ea typeface="Helvetica" charset="0"/>
                <a:cs typeface="Helvetica" charset="0"/>
              </a:rPr>
              <a:t>https://</a:t>
            </a:r>
            <a:r>
              <a:rPr lang="en-US" dirty="0" err="1">
                <a:solidFill>
                  <a:srgbClr val="002060"/>
                </a:solidFill>
                <a:latin typeface="Helvetica" pitchFamily="2" charset="0"/>
                <a:ea typeface="Helvetica" charset="0"/>
                <a:cs typeface="Helvetica" charset="0"/>
              </a:rPr>
              <a:t>web.expasy.org</a:t>
            </a:r>
            <a:r>
              <a:rPr lang="en-US" dirty="0">
                <a:solidFill>
                  <a:srgbClr val="002060"/>
                </a:solidFill>
                <a:latin typeface="Helvetica" pitchFamily="2" charset="0"/>
                <a:ea typeface="Helvetica" charset="0"/>
                <a:cs typeface="Helvetica" charset="0"/>
              </a:rPr>
              <a:t>/</a:t>
            </a:r>
            <a:r>
              <a:rPr lang="en-US" dirty="0" err="1">
                <a:solidFill>
                  <a:srgbClr val="002060"/>
                </a:solidFill>
                <a:latin typeface="Helvetica" pitchFamily="2" charset="0"/>
                <a:ea typeface="Helvetica" charset="0"/>
                <a:cs typeface="Helvetica" charset="0"/>
              </a:rPr>
              <a:t>cellosaurus</a:t>
            </a:r>
            <a:r>
              <a:rPr lang="en-US" dirty="0">
                <a:solidFill>
                  <a:srgbClr val="002060"/>
                </a:solidFill>
                <a:latin typeface="Helvetica" pitchFamily="2" charset="0"/>
                <a:ea typeface="Helvetica" charset="0"/>
                <a:cs typeface="Helvetica" charset="0"/>
              </a:rPr>
              <a:t>/</a:t>
            </a:r>
          </a:p>
          <a:p>
            <a:pPr>
              <a:lnSpc>
                <a:spcPct val="120000"/>
              </a:lnSpc>
            </a:pPr>
            <a:endParaRPr lang="en-US" sz="1200" kern="1200" dirty="0">
              <a:solidFill>
                <a:srgbClr val="002060"/>
              </a:solidFill>
              <a:effectLst/>
              <a:latin typeface="Helvetica" pitchFamily="2" charset="0"/>
            </a:endParaRPr>
          </a:p>
          <a:p>
            <a:pPr>
              <a:lnSpc>
                <a:spcPct val="120000"/>
              </a:lnSpc>
            </a:pPr>
            <a:r>
              <a:rPr lang="en-US" sz="1200" kern="1200" dirty="0">
                <a:solidFill>
                  <a:srgbClr val="002060"/>
                </a:solidFill>
                <a:effectLst/>
                <a:latin typeface="Helvetica" pitchFamily="2" charset="0"/>
              </a:rPr>
              <a:t>Capes-Davis, A., </a:t>
            </a:r>
            <a:r>
              <a:rPr lang="en-US" sz="1200" kern="1200" dirty="0" err="1">
                <a:solidFill>
                  <a:srgbClr val="002060"/>
                </a:solidFill>
                <a:effectLst/>
                <a:latin typeface="Helvetica" pitchFamily="2" charset="0"/>
              </a:rPr>
              <a:t>Theodosopoulos</a:t>
            </a:r>
            <a:r>
              <a:rPr lang="en-US" sz="1200" kern="1200" dirty="0">
                <a:solidFill>
                  <a:srgbClr val="002060"/>
                </a:solidFill>
                <a:effectLst/>
                <a:latin typeface="Helvetica" pitchFamily="2" charset="0"/>
              </a:rPr>
              <a:t>, G., Atkin, H., </a:t>
            </a:r>
            <a:r>
              <a:rPr lang="en-US" sz="1200" kern="1200" dirty="0" err="1">
                <a:solidFill>
                  <a:srgbClr val="002060"/>
                </a:solidFill>
                <a:effectLst/>
                <a:latin typeface="Helvetica" pitchFamily="2" charset="0"/>
              </a:rPr>
              <a:t>Kohara</a:t>
            </a:r>
            <a:r>
              <a:rPr lang="en-US" sz="1200" kern="1200" dirty="0">
                <a:solidFill>
                  <a:srgbClr val="002060"/>
                </a:solidFill>
                <a:effectLst/>
                <a:latin typeface="Helvetica" pitchFamily="2" charset="0"/>
              </a:rPr>
              <a:t>, A., MacLeod, R., Masters, J., Nakamura, Y., Reid, Y., </a:t>
            </a:r>
            <a:r>
              <a:rPr lang="en-US" sz="1200" kern="1200" dirty="0" err="1">
                <a:solidFill>
                  <a:srgbClr val="002060"/>
                </a:solidFill>
                <a:effectLst/>
                <a:latin typeface="Helvetica" pitchFamily="2" charset="0"/>
              </a:rPr>
              <a:t>Reddel</a:t>
            </a:r>
            <a:r>
              <a:rPr lang="en-US" sz="1200" kern="1200" dirty="0">
                <a:solidFill>
                  <a:srgbClr val="002060"/>
                </a:solidFill>
                <a:effectLst/>
                <a:latin typeface="Helvetica" pitchFamily="2" charset="0"/>
              </a:rPr>
              <a:t>, R., and </a:t>
            </a:r>
            <a:r>
              <a:rPr lang="en-US" sz="1200" kern="1200" dirty="0" err="1">
                <a:solidFill>
                  <a:srgbClr val="002060"/>
                </a:solidFill>
                <a:effectLst/>
                <a:latin typeface="Helvetica" pitchFamily="2" charset="0"/>
              </a:rPr>
              <a:t>Freshney</a:t>
            </a:r>
            <a:r>
              <a:rPr lang="en-US" sz="1200" kern="1200" dirty="0">
                <a:solidFill>
                  <a:srgbClr val="002060"/>
                </a:solidFill>
                <a:effectLst/>
                <a:latin typeface="Helvetica" pitchFamily="2" charset="0"/>
              </a:rPr>
              <a:t>, R. (2010). Check your cultures!  A list of cross-contaminated or misidentified cell lines. Int. J. Cancer 127, 1–8.</a:t>
            </a:r>
          </a:p>
          <a:p>
            <a:pPr>
              <a:lnSpc>
                <a:spcPct val="120000"/>
              </a:lnSpc>
            </a:pPr>
            <a:endParaRPr lang="en-US" dirty="0">
              <a:solidFill>
                <a:srgbClr val="002060"/>
              </a:solidFill>
              <a:latin typeface="Helvetica" pitchFamily="2" charset="0"/>
            </a:endParaRPr>
          </a:p>
          <a:p>
            <a:pPr>
              <a:lnSpc>
                <a:spcPct val="120000"/>
              </a:lnSpc>
            </a:pPr>
            <a:r>
              <a:rPr lang="en-US" sz="1200" kern="1200" dirty="0">
                <a:solidFill>
                  <a:srgbClr val="002060"/>
                </a:solidFill>
                <a:effectLst/>
                <a:latin typeface="Helvetica" pitchFamily="2" charset="0"/>
              </a:rPr>
              <a:t>Authentication of cell lines is usually accomplished by sequencing methods or short tandem repeat (STR) profiling.  This procedure is recommended at the outset of the experiment, at the conclusion of the experiment, and at a random time during the experiment.</a:t>
            </a:r>
          </a:p>
          <a:p>
            <a:pPr>
              <a:lnSpc>
                <a:spcPct val="120000"/>
              </a:lnSpc>
            </a:pPr>
            <a:endParaRPr lang="en-US" sz="1200" kern="1200" dirty="0">
              <a:solidFill>
                <a:srgbClr val="002060"/>
              </a:solidFill>
              <a:effectLst/>
              <a:latin typeface="Helvetica" pitchFamily="2" charset="0"/>
            </a:endParaRPr>
          </a:p>
          <a:p>
            <a:pPr>
              <a:lnSpc>
                <a:spcPct val="120000"/>
              </a:lnSpc>
            </a:pPr>
            <a:r>
              <a:rPr lang="en-US" b="1" dirty="0">
                <a:solidFill>
                  <a:srgbClr val="002060"/>
                </a:solidFill>
                <a:latin typeface="Helvetica" pitchFamily="2" charset="0"/>
                <a:ea typeface="Helvetica" charset="0"/>
                <a:cs typeface="Helvetica" charset="0"/>
                <a:hlinkClick r:id="rId5">
                  <a:extLst>
                    <a:ext uri="{A12FA001-AC4F-418D-AE19-62706E023703}">
                      <ahyp:hlinkClr xmlns:ahyp="http://schemas.microsoft.com/office/drawing/2018/hyperlinkcolor" val="tx"/>
                    </a:ext>
                  </a:extLst>
                </a:hlinkClick>
              </a:rPr>
              <a:t>Antibodypedia</a:t>
            </a:r>
            <a:r>
              <a:rPr lang="en-US" b="1" dirty="0">
                <a:solidFill>
                  <a:srgbClr val="002060"/>
                </a:solidFill>
                <a:latin typeface="Helvetica" pitchFamily="2" charset="0"/>
                <a:ea typeface="Helvetica" charset="0"/>
                <a:cs typeface="Helvetica" charset="0"/>
              </a:rPr>
              <a:t>: A database documenting antibodies that have been validated.</a:t>
            </a:r>
          </a:p>
          <a:p>
            <a:pPr lvl="1">
              <a:lnSpc>
                <a:spcPct val="120000"/>
              </a:lnSpc>
            </a:pPr>
            <a:r>
              <a:rPr lang="en-US" b="1" dirty="0">
                <a:solidFill>
                  <a:srgbClr val="002060"/>
                </a:solidFill>
                <a:latin typeface="Helvetica" pitchFamily="2" charset="0"/>
                <a:ea typeface="Helvetica" charset="0"/>
                <a:cs typeface="Helvetica" charset="0"/>
              </a:rPr>
              <a:t>https://</a:t>
            </a:r>
            <a:r>
              <a:rPr lang="en-US" b="1" dirty="0" err="1">
                <a:solidFill>
                  <a:srgbClr val="002060"/>
                </a:solidFill>
                <a:latin typeface="Helvetica" pitchFamily="2" charset="0"/>
                <a:ea typeface="Helvetica" charset="0"/>
                <a:cs typeface="Helvetica" charset="0"/>
              </a:rPr>
              <a:t>www.antibodypedia.com</a:t>
            </a:r>
            <a:r>
              <a:rPr lang="en-US" b="1" dirty="0">
                <a:solidFill>
                  <a:srgbClr val="002060"/>
                </a:solidFill>
                <a:latin typeface="Helvetica" pitchFamily="2" charset="0"/>
                <a:ea typeface="Helvetica" charset="0"/>
                <a:cs typeface="Helvetica" charset="0"/>
              </a:rPr>
              <a:t>/</a:t>
            </a:r>
          </a:p>
          <a:p>
            <a:pPr>
              <a:lnSpc>
                <a:spcPct val="120000"/>
              </a:lnSpc>
            </a:pPr>
            <a:r>
              <a:rPr lang="en-US" b="1" dirty="0">
                <a:solidFill>
                  <a:srgbClr val="002060"/>
                </a:solidFill>
                <a:latin typeface="Helvetica" pitchFamily="2" charset="0"/>
                <a:ea typeface="Helvetica" charset="0"/>
                <a:cs typeface="Helvetica" charset="0"/>
                <a:hlinkClick r:id="rId6">
                  <a:extLst>
                    <a:ext uri="{A12FA001-AC4F-418D-AE19-62706E023703}">
                      <ahyp:hlinkClr xmlns:ahyp="http://schemas.microsoft.com/office/drawing/2018/hyperlinkcolor" val="tx"/>
                    </a:ext>
                  </a:extLst>
                </a:hlinkClick>
              </a:rPr>
              <a:t>Resources for Rigor &amp; Reproducibility</a:t>
            </a:r>
            <a:r>
              <a:rPr lang="en-US" b="1" dirty="0">
                <a:solidFill>
                  <a:srgbClr val="002060"/>
                </a:solidFill>
                <a:latin typeface="Helvetica" pitchFamily="2" charset="0"/>
                <a:ea typeface="Helvetica" charset="0"/>
                <a:cs typeface="Helvetica" charset="0"/>
              </a:rPr>
              <a:t>: A comprehensive list of antibody validation (and cell line authentication) resources from the Brown University Library.</a:t>
            </a:r>
          </a:p>
          <a:p>
            <a:pPr lvl="1">
              <a:lnSpc>
                <a:spcPct val="120000"/>
              </a:lnSpc>
            </a:pPr>
            <a:r>
              <a:rPr lang="en-US" b="1" dirty="0">
                <a:solidFill>
                  <a:srgbClr val="002060"/>
                </a:solidFill>
                <a:latin typeface="Helvetica" pitchFamily="2" charset="0"/>
                <a:ea typeface="Helvetica" charset="0"/>
                <a:cs typeface="Helvetica" charset="0"/>
              </a:rPr>
              <a:t>https://</a:t>
            </a:r>
            <a:r>
              <a:rPr lang="en-US" b="1" dirty="0" err="1">
                <a:solidFill>
                  <a:srgbClr val="002060"/>
                </a:solidFill>
                <a:latin typeface="Helvetica" pitchFamily="2" charset="0"/>
                <a:ea typeface="Helvetica" charset="0"/>
                <a:cs typeface="Helvetica" charset="0"/>
              </a:rPr>
              <a:t>libguides.brown.edu</a:t>
            </a:r>
            <a:r>
              <a:rPr lang="en-US" b="1" dirty="0">
                <a:solidFill>
                  <a:srgbClr val="002060"/>
                </a:solidFill>
                <a:latin typeface="Helvetica" pitchFamily="2" charset="0"/>
                <a:ea typeface="Helvetica" charset="0"/>
                <a:cs typeface="Helvetica" charset="0"/>
              </a:rPr>
              <a:t>/reproducibility/validation</a:t>
            </a:r>
          </a:p>
          <a:p>
            <a:pPr>
              <a:lnSpc>
                <a:spcPct val="120000"/>
              </a:lnSpc>
            </a:pPr>
            <a:endParaRPr lang="en-US" dirty="0">
              <a:solidFill>
                <a:srgbClr val="002060"/>
              </a:solidFill>
              <a:latin typeface="Helvetica" pitchFamily="2"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en-US" dirty="0">
                <a:solidFill>
                  <a:srgbClr val="002060"/>
                </a:solidFill>
                <a:latin typeface="Helvetica" pitchFamily="2" charset="0"/>
              </a:rPr>
              <a:t>Weller M. Ten basic rules of antibody validation.  Anal. </a:t>
            </a:r>
            <a:r>
              <a:rPr lang="en-US" dirty="0" err="1">
                <a:solidFill>
                  <a:srgbClr val="002060"/>
                </a:solidFill>
                <a:latin typeface="Helvetica" pitchFamily="2" charset="0"/>
              </a:rPr>
              <a:t>Chem</a:t>
            </a:r>
            <a:r>
              <a:rPr lang="en-US" dirty="0">
                <a:solidFill>
                  <a:srgbClr val="002060"/>
                </a:solidFill>
                <a:latin typeface="Helvetica" pitchFamily="2" charset="0"/>
              </a:rPr>
              <a:t> Insights. 13 (2018).</a:t>
            </a:r>
          </a:p>
          <a:p>
            <a:pPr marL="0" marR="0" lvl="0" indent="0" algn="l" defTabSz="914400" rtl="0" eaLnBrk="1" fontAlgn="auto" latinLnBrk="0" hangingPunct="1">
              <a:lnSpc>
                <a:spcPct val="120000"/>
              </a:lnSpc>
              <a:spcBef>
                <a:spcPts val="0"/>
              </a:spcBef>
              <a:spcAft>
                <a:spcPts val="0"/>
              </a:spcAft>
              <a:buClrTx/>
              <a:buSzTx/>
              <a:buFontTx/>
              <a:buNone/>
              <a:tabLst/>
              <a:defRPr/>
            </a:pPr>
            <a:endParaRPr lang="en-US" dirty="0">
              <a:solidFill>
                <a:srgbClr val="002060"/>
              </a:solidFill>
              <a:latin typeface="Helvetica" pitchFamily="2"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en-US" dirty="0">
                <a:solidFill>
                  <a:srgbClr val="002060"/>
                </a:solidFill>
                <a:latin typeface="Helvetica" pitchFamily="2" charset="0"/>
              </a:rPr>
              <a:t>Statistical Power</a:t>
            </a:r>
          </a:p>
          <a:p>
            <a:pPr marL="171450" indent="-171450">
              <a:lnSpc>
                <a:spcPct val="120000"/>
              </a:lnSpc>
              <a:buFont typeface="Arial" panose="020B0604020202020204" pitchFamily="34" charset="0"/>
              <a:buChar char="•"/>
            </a:pPr>
            <a:r>
              <a:rPr lang="en-US" sz="1200" kern="1200" dirty="0">
                <a:solidFill>
                  <a:srgbClr val="002060"/>
                </a:solidFill>
                <a:effectLst/>
                <a:latin typeface="Helvetica" pitchFamily="2" charset="0"/>
              </a:rPr>
              <a:t>Statistical power is the probability that a study yields a statistically significant effect, if there is a true effect to be found (</a:t>
            </a:r>
            <a:r>
              <a:rPr lang="en-US" dirty="0" err="1">
                <a:solidFill>
                  <a:srgbClr val="002060"/>
                </a:solidFill>
                <a:latin typeface="Helvetica" pitchFamily="2" charset="0"/>
              </a:rPr>
              <a:t>Lakens</a:t>
            </a:r>
            <a:r>
              <a:rPr lang="en-US" dirty="0">
                <a:solidFill>
                  <a:srgbClr val="002060"/>
                </a:solidFill>
                <a:latin typeface="Helvetica" pitchFamily="2" charset="0"/>
              </a:rPr>
              <a:t> D. On the challenges of drawing conclusions from p-values just below 0.05. </a:t>
            </a:r>
            <a:r>
              <a:rPr lang="en-US" dirty="0" err="1">
                <a:solidFill>
                  <a:srgbClr val="002060"/>
                </a:solidFill>
                <a:latin typeface="Helvetica" pitchFamily="2" charset="0"/>
              </a:rPr>
              <a:t>PeerJ</a:t>
            </a:r>
            <a:r>
              <a:rPr lang="en-US" dirty="0">
                <a:solidFill>
                  <a:srgbClr val="002060"/>
                </a:solidFill>
                <a:latin typeface="Helvetica" pitchFamily="2" charset="0"/>
              </a:rPr>
              <a:t>. 2015 Jul 30;3:e1142. </a:t>
            </a:r>
            <a:r>
              <a:rPr lang="en-US" dirty="0" err="1">
                <a:solidFill>
                  <a:srgbClr val="002060"/>
                </a:solidFill>
                <a:latin typeface="Helvetica" pitchFamily="2" charset="0"/>
              </a:rPr>
              <a:t>doi</a:t>
            </a:r>
            <a:r>
              <a:rPr lang="en-US" dirty="0">
                <a:solidFill>
                  <a:srgbClr val="002060"/>
                </a:solidFill>
                <a:latin typeface="Helvetica" pitchFamily="2" charset="0"/>
              </a:rPr>
              <a:t>: 10.7717/peerj.1142. PMID: 26246976; PMCID: PMC4525697.)</a:t>
            </a:r>
          </a:p>
          <a:p>
            <a:pPr marL="171450" indent="-171450">
              <a:lnSpc>
                <a:spcPct val="120000"/>
              </a:lnSpc>
              <a:buFont typeface="Arial" panose="020B0604020202020204" pitchFamily="34" charset="0"/>
              <a:buChar char="•"/>
            </a:pPr>
            <a:r>
              <a:rPr lang="en-US" sz="1200" kern="1200" dirty="0">
                <a:solidFill>
                  <a:srgbClr val="002060"/>
                </a:solidFill>
                <a:effectLst/>
                <a:latin typeface="Helvetica" pitchFamily="2" charset="0"/>
              </a:rPr>
              <a:t>Performed prior to a study using an estimation of the size of the effect being measured (small, medium, or large) and the desired power level, power analyses determine the required sample number in each group.</a:t>
            </a:r>
          </a:p>
          <a:p>
            <a:pPr marL="171450" indent="-171450">
              <a:lnSpc>
                <a:spcPct val="120000"/>
              </a:lnSpc>
              <a:buFont typeface="Arial" panose="020B0604020202020204" pitchFamily="34" charset="0"/>
              <a:buChar char="•"/>
            </a:pPr>
            <a:r>
              <a:rPr lang="en-US" sz="1200" kern="1200" dirty="0">
                <a:solidFill>
                  <a:srgbClr val="002060"/>
                </a:solidFill>
                <a:effectLst/>
                <a:latin typeface="Helvetica" pitchFamily="2" charset="0"/>
              </a:rPr>
              <a:t>If there is no a priori power-based determinant of the sample size, conditions are primed for determining sufficient sample size along the way, generally after looking at iterations of results as the sample size increases (i.e., “optional stopping”)</a:t>
            </a:r>
          </a:p>
          <a:p>
            <a:pPr marL="171450" indent="-171450">
              <a:lnSpc>
                <a:spcPct val="120000"/>
              </a:lnSpc>
              <a:buFont typeface="Arial" panose="020B0604020202020204" pitchFamily="34" charset="0"/>
              <a:buChar char="•"/>
            </a:pPr>
            <a:r>
              <a:rPr lang="en-US" sz="1200" kern="1200" dirty="0">
                <a:solidFill>
                  <a:srgbClr val="002060"/>
                </a:solidFill>
                <a:effectLst/>
                <a:latin typeface="Helvetica" pitchFamily="2" charset="0"/>
              </a:rPr>
              <a:t>Backward:  viewing statistical significance as proof of sufficient power when, in fact, low power increases the likelihood of observing statistical significance</a:t>
            </a:r>
          </a:p>
          <a:p>
            <a:pPr marL="171450" indent="-171450">
              <a:lnSpc>
                <a:spcPct val="120000"/>
              </a:lnSpc>
              <a:buFont typeface="Arial" panose="020B0604020202020204" pitchFamily="34" charset="0"/>
              <a:buChar char="•"/>
            </a:pPr>
            <a:r>
              <a:rPr lang="en-US" sz="1200" kern="1200" dirty="0">
                <a:solidFill>
                  <a:srgbClr val="002060"/>
                </a:solidFill>
                <a:effectLst/>
                <a:latin typeface="Helvetica" pitchFamily="2" charset="0"/>
              </a:rPr>
              <a:t>A power of 0.9 means that a true positive effect (correct rejection of the null hypothesis) would be detected 90% of the time if a study were repeated using the same conditions (0.8-0.95 is generally considered desirable)</a:t>
            </a:r>
          </a:p>
          <a:p>
            <a:pPr marL="171450" indent="-171450">
              <a:lnSpc>
                <a:spcPct val="120000"/>
              </a:lnSpc>
              <a:buFont typeface="Arial" panose="020B0604020202020204" pitchFamily="34" charset="0"/>
              <a:buChar char="•"/>
            </a:pPr>
            <a:endParaRPr lang="en-US" sz="1200" kern="1200" dirty="0">
              <a:solidFill>
                <a:srgbClr val="002060"/>
              </a:solidFill>
              <a:effectLst/>
              <a:latin typeface="Helvetica" pitchFamily="2"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en-US" dirty="0">
                <a:solidFill>
                  <a:srgbClr val="002060"/>
                </a:solidFill>
                <a:latin typeface="Helvetica" pitchFamily="2" charset="0"/>
              </a:rPr>
              <a:t>Power Analysis:</a:t>
            </a:r>
          </a:p>
          <a:p>
            <a:pPr marL="171450" indent="-171450">
              <a:lnSpc>
                <a:spcPct val="120000"/>
              </a:lnSpc>
              <a:buFont typeface="Arial" panose="020B0604020202020204" pitchFamily="34" charset="0"/>
              <a:buChar char="•"/>
            </a:pPr>
            <a:r>
              <a:rPr lang="en-US" sz="1200" kern="1200" dirty="0">
                <a:solidFill>
                  <a:srgbClr val="002060"/>
                </a:solidFill>
                <a:effectLst/>
                <a:latin typeface="Helvetica" pitchFamily="2" charset="0"/>
              </a:rPr>
              <a:t>performed using a statistical software package</a:t>
            </a: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200" kern="1200" dirty="0">
                <a:solidFill>
                  <a:srgbClr val="002060"/>
                </a:solidFill>
                <a:effectLst/>
                <a:latin typeface="Helvetica" pitchFamily="2" charset="0"/>
              </a:rPr>
              <a:t>G*power  (https://</a:t>
            </a:r>
            <a:r>
              <a:rPr lang="en-US" sz="1200" kern="1200" dirty="0" err="1">
                <a:solidFill>
                  <a:srgbClr val="002060"/>
                </a:solidFill>
                <a:effectLst/>
                <a:latin typeface="Helvetica" pitchFamily="2" charset="0"/>
              </a:rPr>
              <a:t>stats.oarc.ucla.edu</a:t>
            </a:r>
            <a:r>
              <a:rPr lang="en-US" sz="1200" kern="1200" dirty="0">
                <a:solidFill>
                  <a:srgbClr val="002060"/>
                </a:solidFill>
                <a:effectLst/>
                <a:latin typeface="Helvetica" pitchFamily="2" charset="0"/>
              </a:rPr>
              <a:t>/other/</a:t>
            </a:r>
            <a:r>
              <a:rPr lang="en-US" sz="1200" kern="1200" dirty="0" err="1">
                <a:solidFill>
                  <a:srgbClr val="002060"/>
                </a:solidFill>
                <a:effectLst/>
                <a:latin typeface="Helvetica" pitchFamily="2" charset="0"/>
              </a:rPr>
              <a:t>gpower</a:t>
            </a:r>
            <a:r>
              <a:rPr lang="en-US" sz="1200" kern="1200" dirty="0">
                <a:solidFill>
                  <a:srgbClr val="002060"/>
                </a:solidFill>
                <a:effectLst/>
                <a:latin typeface="Helvetica" pitchFamily="2" charset="0"/>
              </a:rPr>
              <a:t>/)</a:t>
            </a: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200" kern="1200" dirty="0">
                <a:solidFill>
                  <a:srgbClr val="002060"/>
                </a:solidFill>
                <a:effectLst/>
                <a:latin typeface="Helvetica" pitchFamily="2" charset="0"/>
              </a:rPr>
              <a:t>s-</a:t>
            </a:r>
            <a:r>
              <a:rPr lang="en-US" sz="1200" kern="1200" dirty="0" err="1">
                <a:solidFill>
                  <a:srgbClr val="002060"/>
                </a:solidFill>
                <a:effectLst/>
                <a:latin typeface="Helvetica" pitchFamily="2" charset="0"/>
              </a:rPr>
              <a:t>quest.bihealth.org</a:t>
            </a:r>
            <a:r>
              <a:rPr lang="en-US" sz="1200" kern="1200" dirty="0">
                <a:solidFill>
                  <a:srgbClr val="002060"/>
                </a:solidFill>
                <a:effectLst/>
                <a:latin typeface="Helvetica" pitchFamily="2" charset="0"/>
              </a:rPr>
              <a:t>/</a:t>
            </a:r>
            <a:r>
              <a:rPr lang="en-US" sz="1200" kern="1200" dirty="0" err="1">
                <a:solidFill>
                  <a:srgbClr val="002060"/>
                </a:solidFill>
                <a:effectLst/>
                <a:latin typeface="Helvetica" pitchFamily="2" charset="0"/>
              </a:rPr>
              <a:t>power_replication</a:t>
            </a:r>
            <a:r>
              <a:rPr lang="en-US" sz="1200" kern="1200" dirty="0">
                <a:solidFill>
                  <a:srgbClr val="002060"/>
                </a:solidFill>
                <a:effectLst/>
                <a:latin typeface="Helvetica"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2060"/>
              </a:solidFill>
              <a:latin typeface="Helvetica" pitchFamily="2" charset="0"/>
            </a:endParaRPr>
          </a:p>
          <a:p>
            <a:endParaRPr lang="en-US" dirty="0">
              <a:solidFill>
                <a:srgbClr val="002060"/>
              </a:solidFill>
              <a:latin typeface="Helvetica" pitchFamily="2" charset="0"/>
            </a:endParaRPr>
          </a:p>
        </p:txBody>
      </p:sp>
      <p:sp>
        <p:nvSpPr>
          <p:cNvPr id="4" name="Slide Number Placeholder 3"/>
          <p:cNvSpPr>
            <a:spLocks noGrp="1"/>
          </p:cNvSpPr>
          <p:nvPr>
            <p:ph type="sldNum" sz="quarter" idx="5"/>
          </p:nvPr>
        </p:nvSpPr>
        <p:spPr/>
        <p:txBody>
          <a:bodyPr/>
          <a:lstStyle/>
          <a:p>
            <a:fld id="{4E5FF243-91AF-0049-992A-6FF3650F644B}" type="slidenum">
              <a:rPr lang="en-US" smtClean="0"/>
              <a:t>30</a:t>
            </a:fld>
            <a:endParaRPr lang="en-US"/>
          </a:p>
        </p:txBody>
      </p:sp>
    </p:spTree>
    <p:extLst>
      <p:ext uri="{BB962C8B-B14F-4D97-AF65-F5344CB8AC3E}">
        <p14:creationId xmlns:p14="http://schemas.microsoft.com/office/powerpoint/2010/main" val="27697807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rgbClr val="002060"/>
                </a:solidFill>
                <a:effectLst/>
                <a:latin typeface="Helvetica" pitchFamily="2" charset="0"/>
              </a:rPr>
              <a:t>Hatton IA, Galbraith ED, </a:t>
            </a:r>
            <a:r>
              <a:rPr lang="en-US" sz="1200" b="0" i="0" kern="1200" dirty="0" err="1">
                <a:solidFill>
                  <a:srgbClr val="002060"/>
                </a:solidFill>
                <a:effectLst/>
                <a:latin typeface="Helvetica" pitchFamily="2" charset="0"/>
              </a:rPr>
              <a:t>Merleau</a:t>
            </a:r>
            <a:r>
              <a:rPr lang="en-US" sz="1200" b="0" i="0" kern="1200" dirty="0">
                <a:solidFill>
                  <a:srgbClr val="002060"/>
                </a:solidFill>
                <a:effectLst/>
                <a:latin typeface="Helvetica" pitchFamily="2" charset="0"/>
              </a:rPr>
              <a:t> NSC, </a:t>
            </a:r>
            <a:r>
              <a:rPr lang="en-US" sz="1200" b="0" i="0" kern="1200" dirty="0" err="1">
                <a:solidFill>
                  <a:srgbClr val="002060"/>
                </a:solidFill>
                <a:effectLst/>
                <a:latin typeface="Helvetica" pitchFamily="2" charset="0"/>
              </a:rPr>
              <a:t>Miettinen</a:t>
            </a:r>
            <a:r>
              <a:rPr lang="en-US" sz="1200" b="0" i="0" kern="1200" dirty="0">
                <a:solidFill>
                  <a:srgbClr val="002060"/>
                </a:solidFill>
                <a:effectLst/>
                <a:latin typeface="Helvetica" pitchFamily="2" charset="0"/>
              </a:rPr>
              <a:t> TP, Smith BM, </a:t>
            </a:r>
            <a:r>
              <a:rPr lang="en-US" sz="1200" b="0" i="0" kern="1200" dirty="0" err="1">
                <a:solidFill>
                  <a:srgbClr val="002060"/>
                </a:solidFill>
                <a:effectLst/>
                <a:latin typeface="Helvetica" pitchFamily="2" charset="0"/>
              </a:rPr>
              <a:t>Shander</a:t>
            </a:r>
            <a:r>
              <a:rPr lang="en-US" sz="1200" b="0" i="0" kern="1200" dirty="0">
                <a:solidFill>
                  <a:srgbClr val="002060"/>
                </a:solidFill>
                <a:effectLst/>
                <a:latin typeface="Helvetica" pitchFamily="2" charset="0"/>
              </a:rPr>
              <a:t> JA. The human cell count and size distribution. Proc Natl </a:t>
            </a:r>
            <a:r>
              <a:rPr lang="en-US" sz="1200" b="0" i="0" kern="1200" dirty="0" err="1">
                <a:solidFill>
                  <a:srgbClr val="002060"/>
                </a:solidFill>
                <a:effectLst/>
                <a:latin typeface="Helvetica" pitchFamily="2" charset="0"/>
              </a:rPr>
              <a:t>Acad</a:t>
            </a:r>
            <a:r>
              <a:rPr lang="en-US" sz="1200" b="0" i="0" kern="1200" dirty="0">
                <a:solidFill>
                  <a:srgbClr val="002060"/>
                </a:solidFill>
                <a:effectLst/>
                <a:latin typeface="Helvetica" pitchFamily="2" charset="0"/>
              </a:rPr>
              <a:t> Sci U S A. 2023 Sep 26;120(39):e2303077120. </a:t>
            </a:r>
            <a:r>
              <a:rPr lang="en-US" sz="1200" b="0" i="0" kern="1200" dirty="0" err="1">
                <a:solidFill>
                  <a:srgbClr val="002060"/>
                </a:solidFill>
                <a:effectLst/>
                <a:latin typeface="Helvetica" pitchFamily="2" charset="0"/>
              </a:rPr>
              <a:t>doi</a:t>
            </a:r>
            <a:r>
              <a:rPr lang="en-US" sz="1200" b="0" i="0" kern="1200" dirty="0">
                <a:solidFill>
                  <a:srgbClr val="002060"/>
                </a:solidFill>
                <a:effectLst/>
                <a:latin typeface="Helvetica" pitchFamily="2" charset="0"/>
              </a:rPr>
              <a:t>: 10.1073/pnas.2303077120. </a:t>
            </a:r>
            <a:r>
              <a:rPr lang="en-US" sz="1200" b="0" i="0" kern="1200" dirty="0" err="1">
                <a:solidFill>
                  <a:srgbClr val="002060"/>
                </a:solidFill>
                <a:effectLst/>
                <a:latin typeface="Helvetica" pitchFamily="2" charset="0"/>
              </a:rPr>
              <a:t>Epub</a:t>
            </a:r>
            <a:r>
              <a:rPr lang="en-US" sz="1200" b="0" i="0" kern="1200" dirty="0">
                <a:solidFill>
                  <a:srgbClr val="002060"/>
                </a:solidFill>
                <a:effectLst/>
                <a:latin typeface="Helvetica" pitchFamily="2" charset="0"/>
              </a:rPr>
              <a:t> 2023 Sep 18. PMID: 37722043; PMCID: PMC10523466.</a:t>
            </a:r>
            <a:endParaRPr lang="en-US" sz="1200" kern="1200" dirty="0">
              <a:solidFill>
                <a:srgbClr val="00206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2060"/>
              </a:solidFill>
              <a:latin typeface="Helvetica" pitchFamily="2" charset="0"/>
            </a:endParaRPr>
          </a:p>
          <a:p>
            <a:endParaRPr lang="en-US" dirty="0">
              <a:solidFill>
                <a:srgbClr val="002060"/>
              </a:solidFill>
              <a:latin typeface="Helvetica" pitchFamily="2" charset="0"/>
            </a:endParaRPr>
          </a:p>
        </p:txBody>
      </p:sp>
      <p:sp>
        <p:nvSpPr>
          <p:cNvPr id="4" name="Slide Number Placeholder 3"/>
          <p:cNvSpPr>
            <a:spLocks noGrp="1"/>
          </p:cNvSpPr>
          <p:nvPr>
            <p:ph type="sldNum" sz="quarter" idx="5"/>
          </p:nvPr>
        </p:nvSpPr>
        <p:spPr/>
        <p:txBody>
          <a:bodyPr/>
          <a:lstStyle/>
          <a:p>
            <a:fld id="{4E5FF243-91AF-0049-992A-6FF3650F644B}" type="slidenum">
              <a:rPr lang="en-US" smtClean="0"/>
              <a:t>31</a:t>
            </a:fld>
            <a:endParaRPr lang="en-US"/>
          </a:p>
        </p:txBody>
      </p:sp>
    </p:spTree>
    <p:extLst>
      <p:ext uri="{BB962C8B-B14F-4D97-AF65-F5344CB8AC3E}">
        <p14:creationId xmlns:p14="http://schemas.microsoft.com/office/powerpoint/2010/main" val="38723698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FF243-91AF-0049-992A-6FF3650F644B}" type="slidenum">
              <a:rPr lang="en-US" smtClean="0"/>
              <a:t>32</a:t>
            </a:fld>
            <a:endParaRPr lang="en-US"/>
          </a:p>
        </p:txBody>
      </p:sp>
    </p:spTree>
    <p:extLst>
      <p:ext uri="{BB962C8B-B14F-4D97-AF65-F5344CB8AC3E}">
        <p14:creationId xmlns:p14="http://schemas.microsoft.com/office/powerpoint/2010/main" val="10521620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FF243-91AF-0049-992A-6FF3650F644B}" type="slidenum">
              <a:rPr lang="en-US" smtClean="0"/>
              <a:t>33</a:t>
            </a:fld>
            <a:endParaRPr lang="en-US"/>
          </a:p>
        </p:txBody>
      </p:sp>
    </p:spTree>
    <p:extLst>
      <p:ext uri="{BB962C8B-B14F-4D97-AF65-F5344CB8AC3E}">
        <p14:creationId xmlns:p14="http://schemas.microsoft.com/office/powerpoint/2010/main" val="23641442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solidFill>
                <a:srgbClr val="002060"/>
              </a:solidFill>
              <a:latin typeface="Helvetica" pitchFamily="2" charset="0"/>
            </a:endParaRPr>
          </a:p>
          <a:p>
            <a:r>
              <a:rPr lang="en-US" dirty="0">
                <a:solidFill>
                  <a:srgbClr val="002060"/>
                </a:solidFill>
                <a:latin typeface="Helvetica" pitchFamily="2" charset="0"/>
              </a:rPr>
              <a:t>SRR – What’s in it for you</a:t>
            </a:r>
          </a:p>
          <a:p>
            <a:pPr marL="411480" lvl="1" indent="0">
              <a:buNone/>
            </a:pPr>
            <a:endParaRPr lang="en-US" b="1" i="1" dirty="0">
              <a:solidFill>
                <a:srgbClr val="001D5F"/>
              </a:solidFill>
              <a:latin typeface="Helvetica" pitchFamily="2" charset="0"/>
            </a:endParaRPr>
          </a:p>
          <a:p>
            <a:pPr marL="411480" lvl="1" indent="0">
              <a:buNone/>
            </a:pPr>
            <a:r>
              <a:rPr lang="en-US" b="1" i="1" dirty="0">
                <a:solidFill>
                  <a:srgbClr val="001D5F"/>
                </a:solidFill>
                <a:latin typeface="Helvetica" pitchFamily="2" charset="0"/>
              </a:rPr>
              <a:t>Promotes experimental quality:  </a:t>
            </a:r>
            <a:r>
              <a:rPr lang="en-US" b="1" i="1" dirty="0">
                <a:solidFill>
                  <a:srgbClr val="A20001"/>
                </a:solidFill>
                <a:latin typeface="Helvetica" pitchFamily="2" charset="0"/>
              </a:rPr>
              <a:t>learn something new every experiment</a:t>
            </a:r>
          </a:p>
          <a:p>
            <a:pPr marL="411480" lvl="1" indent="0">
              <a:buNone/>
            </a:pPr>
            <a:endParaRPr lang="en-US" b="1" i="1" dirty="0">
              <a:solidFill>
                <a:srgbClr val="001D5F"/>
              </a:solidFill>
              <a:latin typeface="Helvetica" pitchFamily="2" charset="0"/>
            </a:endParaRPr>
          </a:p>
          <a:p>
            <a:pPr marL="411480" lvl="1" indent="0">
              <a:buNone/>
            </a:pPr>
            <a:r>
              <a:rPr lang="en-US" b="1" i="1" dirty="0">
                <a:solidFill>
                  <a:srgbClr val="001D5F"/>
                </a:solidFill>
                <a:latin typeface="Helvetica" pitchFamily="2" charset="0"/>
              </a:rPr>
              <a:t>Facilitates reproducibility</a:t>
            </a:r>
          </a:p>
          <a:p>
            <a:pPr marL="411480" lvl="1" indent="0">
              <a:buNone/>
            </a:pPr>
            <a:endParaRPr lang="en-US" b="1" i="1" dirty="0">
              <a:solidFill>
                <a:srgbClr val="001D5F"/>
              </a:solidFill>
              <a:latin typeface="Helvetica" pitchFamily="2" charset="0"/>
            </a:endParaRPr>
          </a:p>
          <a:p>
            <a:pPr marL="411480" lvl="1" indent="0">
              <a:buNone/>
            </a:pPr>
            <a:r>
              <a:rPr lang="en-US" b="1" i="1" dirty="0">
                <a:solidFill>
                  <a:srgbClr val="001D5F"/>
                </a:solidFill>
                <a:latin typeface="Helvetica" pitchFamily="2" charset="0"/>
              </a:rPr>
              <a:t>Avoids bias</a:t>
            </a:r>
          </a:p>
          <a:p>
            <a:pPr marL="411480" lvl="1" indent="0">
              <a:buNone/>
            </a:pPr>
            <a:endParaRPr lang="en-US" b="1" i="1" dirty="0">
              <a:solidFill>
                <a:srgbClr val="001D5F"/>
              </a:solidFill>
              <a:latin typeface="Helvetica" pitchFamily="2" charset="0"/>
            </a:endParaRPr>
          </a:p>
          <a:p>
            <a:pPr marL="411480" lvl="1" indent="0">
              <a:buNone/>
            </a:pPr>
            <a:r>
              <a:rPr lang="en-US" b="1" i="1" dirty="0">
                <a:solidFill>
                  <a:srgbClr val="001D5F"/>
                </a:solidFill>
                <a:latin typeface="Helvetica" pitchFamily="2" charset="0"/>
              </a:rPr>
              <a:t>Saves time, resources, and avoids frustration (</a:t>
            </a:r>
            <a:r>
              <a:rPr lang="en-US" dirty="0">
                <a:solidFill>
                  <a:srgbClr val="002060"/>
                </a:solidFill>
                <a:latin typeface="Helvetica" pitchFamily="2" charset="0"/>
              </a:rPr>
              <a:t>mainly yours)</a:t>
            </a:r>
          </a:p>
        </p:txBody>
      </p:sp>
      <p:sp>
        <p:nvSpPr>
          <p:cNvPr id="4" name="Slide Number Placeholder 3"/>
          <p:cNvSpPr>
            <a:spLocks noGrp="1"/>
          </p:cNvSpPr>
          <p:nvPr>
            <p:ph type="sldNum" sz="quarter" idx="5"/>
          </p:nvPr>
        </p:nvSpPr>
        <p:spPr/>
        <p:txBody>
          <a:bodyPr/>
          <a:lstStyle/>
          <a:p>
            <a:fld id="{4E5FF243-91AF-0049-992A-6FF3650F644B}" type="slidenum">
              <a:rPr lang="en-US" smtClean="0"/>
              <a:t>34</a:t>
            </a:fld>
            <a:endParaRPr lang="en-US"/>
          </a:p>
        </p:txBody>
      </p:sp>
    </p:spTree>
    <p:extLst>
      <p:ext uri="{BB962C8B-B14F-4D97-AF65-F5344CB8AC3E}">
        <p14:creationId xmlns:p14="http://schemas.microsoft.com/office/powerpoint/2010/main" val="36156032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2060"/>
                </a:solidFill>
                <a:effectLst/>
                <a:latin typeface="Helvetica" pitchFamily="2" charset="0"/>
              </a:rPr>
              <a:t>Is it misconduct if published experiments are not reproducible?</a:t>
            </a:r>
          </a:p>
          <a:p>
            <a:endParaRPr lang="en-US" kern="1200" dirty="0">
              <a:solidFill>
                <a:srgbClr val="002060"/>
              </a:solidFill>
              <a:effectLst/>
              <a:latin typeface="Helvetica" pitchFamily="2" charset="0"/>
            </a:endParaRPr>
          </a:p>
          <a:p>
            <a:pPr marL="228600" lvl="2">
              <a:buNone/>
            </a:pPr>
            <a:r>
              <a:rPr lang="en-US" dirty="0">
                <a:solidFill>
                  <a:srgbClr val="002060"/>
                </a:solidFill>
                <a:latin typeface="Helvetica" pitchFamily="2" charset="0"/>
              </a:rPr>
              <a:t>No, but …  </a:t>
            </a:r>
          </a:p>
          <a:p>
            <a:pPr marL="685800" lvl="2" indent="0">
              <a:buNone/>
            </a:pPr>
            <a:endParaRPr lang="en-US" dirty="0">
              <a:solidFill>
                <a:srgbClr val="002060"/>
              </a:solidFill>
              <a:latin typeface="Helvetica" pitchFamily="2" charset="0"/>
            </a:endParaRPr>
          </a:p>
          <a:p>
            <a:pPr marL="279400" lvl="2">
              <a:buNone/>
            </a:pPr>
            <a:r>
              <a:rPr lang="en-US" dirty="0">
                <a:solidFill>
                  <a:srgbClr val="002060"/>
                </a:solidFill>
                <a:latin typeface="Helvetica" pitchFamily="2" charset="0"/>
              </a:rPr>
              <a:t>if it is your work that is not reproducible, you want to be the first to address or take the lead in addressing.</a:t>
            </a:r>
          </a:p>
          <a:p>
            <a:pPr marL="279400" lvl="2">
              <a:buNone/>
            </a:pPr>
            <a:endParaRPr lang="en-US" dirty="0">
              <a:solidFill>
                <a:srgbClr val="002060"/>
              </a:solidFill>
              <a:latin typeface="Helvetica" pitchFamily="2" charset="0"/>
            </a:endParaRPr>
          </a:p>
          <a:p>
            <a:pPr marL="0" marR="0" lvl="2" algn="l" defTabSz="914400" rtl="0" eaLnBrk="1" fontAlgn="auto" latinLnBrk="0" hangingPunct="1">
              <a:lnSpc>
                <a:spcPct val="100000"/>
              </a:lnSpc>
              <a:spcBef>
                <a:spcPts val="0"/>
              </a:spcBef>
              <a:spcAft>
                <a:spcPts val="0"/>
              </a:spcAft>
              <a:buClrTx/>
              <a:buSzTx/>
              <a:buFontTx/>
              <a:buNone/>
              <a:defRPr/>
            </a:pPr>
            <a:r>
              <a:rPr lang="en-US" sz="1200" kern="1200" dirty="0">
                <a:solidFill>
                  <a:srgbClr val="002060"/>
                </a:solidFill>
                <a:effectLst/>
                <a:latin typeface="Helvetica" pitchFamily="2" charset="0"/>
              </a:rPr>
              <a:t>Reproducibility does not have to do with ensuring the ‘</a:t>
            </a:r>
            <a:r>
              <a:rPr lang="en-US" sz="1200" kern="1200" dirty="0" err="1">
                <a:solidFill>
                  <a:srgbClr val="002060"/>
                </a:solidFill>
                <a:effectLst/>
                <a:latin typeface="Helvetica" pitchFamily="2" charset="0"/>
              </a:rPr>
              <a:t>correctnessʼ</a:t>
            </a:r>
            <a:r>
              <a:rPr lang="en-US" sz="1200" kern="1200" dirty="0">
                <a:solidFill>
                  <a:srgbClr val="002060"/>
                </a:solidFill>
                <a:effectLst/>
                <a:latin typeface="Helvetica" pitchFamily="2" charset="0"/>
              </a:rPr>
              <a:t> of results, but rather with ensuring the transparency of exactly how the research was performed.</a:t>
            </a:r>
          </a:p>
          <a:p>
            <a:pPr marL="0" marR="0" lvl="2" algn="l" defTabSz="914400" rtl="0" eaLnBrk="1" fontAlgn="auto" latinLnBrk="0" hangingPunct="1">
              <a:lnSpc>
                <a:spcPct val="100000"/>
              </a:lnSpc>
              <a:spcBef>
                <a:spcPts val="0"/>
              </a:spcBef>
              <a:spcAft>
                <a:spcPts val="0"/>
              </a:spcAft>
              <a:buClrTx/>
              <a:buSzTx/>
              <a:buFontTx/>
              <a:buNone/>
              <a:defRPr/>
            </a:pPr>
            <a:endParaRPr lang="en-US" sz="1200" kern="1200" dirty="0">
              <a:solidFill>
                <a:srgbClr val="002060"/>
              </a:solidFill>
              <a:effectLst/>
              <a:latin typeface="Helvetica" pitchFamily="2" charset="0"/>
            </a:endParaRPr>
          </a:p>
          <a:p>
            <a:pPr marL="0" marR="0" lvl="2" algn="l" defTabSz="914400" rtl="0" eaLnBrk="1" fontAlgn="auto" latinLnBrk="0" hangingPunct="1">
              <a:lnSpc>
                <a:spcPct val="100000"/>
              </a:lnSpc>
              <a:spcBef>
                <a:spcPts val="0"/>
              </a:spcBef>
              <a:spcAft>
                <a:spcPts val="0"/>
              </a:spcAft>
              <a:buClrTx/>
              <a:buSzTx/>
              <a:buFontTx/>
              <a:buNone/>
              <a:defRPr/>
            </a:pPr>
            <a:endParaRPr lang="en-US" sz="1200" kern="1200" dirty="0">
              <a:solidFill>
                <a:srgbClr val="002060"/>
              </a:solidFill>
              <a:effectLst/>
              <a:latin typeface="Helvetica" pitchFamily="2" charset="0"/>
            </a:endParaRPr>
          </a:p>
          <a:p>
            <a:endParaRPr lang="en-US" dirty="0"/>
          </a:p>
        </p:txBody>
      </p:sp>
      <p:sp>
        <p:nvSpPr>
          <p:cNvPr id="4" name="Slide Number Placeholder 3"/>
          <p:cNvSpPr>
            <a:spLocks noGrp="1"/>
          </p:cNvSpPr>
          <p:nvPr>
            <p:ph type="sldNum" sz="quarter" idx="5"/>
          </p:nvPr>
        </p:nvSpPr>
        <p:spPr/>
        <p:txBody>
          <a:bodyPr/>
          <a:lstStyle/>
          <a:p>
            <a:fld id="{4E5FF243-91AF-0049-992A-6FF3650F644B}" type="slidenum">
              <a:rPr lang="en-US" smtClean="0"/>
              <a:t>35</a:t>
            </a:fld>
            <a:endParaRPr lang="en-US"/>
          </a:p>
        </p:txBody>
      </p:sp>
    </p:spTree>
    <p:extLst>
      <p:ext uri="{BB962C8B-B14F-4D97-AF65-F5344CB8AC3E}">
        <p14:creationId xmlns:p14="http://schemas.microsoft.com/office/powerpoint/2010/main" val="36405712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1" defTabSz="914400" rtl="0" eaLnBrk="1" fontAlgn="auto" latinLnBrk="0" hangingPunct="1">
              <a:lnSpc>
                <a:spcPct val="100000"/>
              </a:lnSpc>
              <a:spcBef>
                <a:spcPts val="0"/>
              </a:spcBef>
              <a:spcAft>
                <a:spcPts val="0"/>
              </a:spcAft>
              <a:buClrTx/>
              <a:buSzTx/>
              <a:buFontTx/>
              <a:buNone/>
              <a:defRPr/>
            </a:pPr>
            <a:r>
              <a:rPr lang="en-US" b="0" dirty="0">
                <a:solidFill>
                  <a:srgbClr val="002060"/>
                </a:solidFill>
                <a:latin typeface="Helvetica" pitchFamily="2" charset="0"/>
                <a:ea typeface="Helvetica" charset="0"/>
                <a:cs typeface="Helvetica" charset="0"/>
              </a:rPr>
              <a:t>Statements can be vague and provoke misunderstandings.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02060"/>
              </a:solidFill>
              <a:latin typeface="Helvetica" pitchFamily="2" charset="0"/>
              <a:ea typeface="Helvetica" charset="0"/>
              <a:cs typeface="Helvetica" charset="0"/>
            </a:endParaRPr>
          </a:p>
          <a:p>
            <a:r>
              <a:rPr lang="en-US" b="1" dirty="0">
                <a:solidFill>
                  <a:srgbClr val="002060"/>
                </a:solidFill>
                <a:latin typeface="Helvetica" pitchFamily="2" charset="0"/>
                <a:ea typeface="Helvetica" charset="0"/>
                <a:cs typeface="Helvetica" charset="0"/>
              </a:rPr>
              <a:t>Example:  </a:t>
            </a:r>
            <a:r>
              <a:rPr lang="en-US" kern="1200" dirty="0">
                <a:solidFill>
                  <a:srgbClr val="002060"/>
                </a:solidFill>
                <a:effectLst/>
                <a:latin typeface="Helvetica" pitchFamily="2" charset="0"/>
              </a:rPr>
              <a:t>is there a difference between “transcription factor X </a:t>
            </a:r>
            <a:r>
              <a:rPr lang="en-US" i="1" kern="1200" dirty="0">
                <a:solidFill>
                  <a:srgbClr val="002060"/>
                </a:solidFill>
                <a:effectLst/>
                <a:latin typeface="Helvetica" pitchFamily="2" charset="0"/>
              </a:rPr>
              <a:t>activates</a:t>
            </a:r>
            <a:r>
              <a:rPr lang="en-US" kern="1200" dirty="0">
                <a:solidFill>
                  <a:srgbClr val="002060"/>
                </a:solidFill>
                <a:effectLst/>
                <a:latin typeface="Helvetica" pitchFamily="2" charset="0"/>
              </a:rPr>
              <a:t> the expression of gene Y” and “transcription factor X </a:t>
            </a:r>
            <a:r>
              <a:rPr lang="en-US" i="1" kern="1200" dirty="0">
                <a:solidFill>
                  <a:srgbClr val="002060"/>
                </a:solidFill>
                <a:effectLst/>
                <a:latin typeface="Helvetica" pitchFamily="2" charset="0"/>
              </a:rPr>
              <a:t>promotes</a:t>
            </a:r>
            <a:r>
              <a:rPr lang="en-US" kern="1200" dirty="0">
                <a:solidFill>
                  <a:srgbClr val="002060"/>
                </a:solidFill>
                <a:effectLst/>
                <a:latin typeface="Helvetica" pitchFamily="2" charset="0"/>
              </a:rPr>
              <a:t> the expression of gene Y”?  Mathematical equations provide clarity over language descriptions.</a:t>
            </a:r>
          </a:p>
        </p:txBody>
      </p:sp>
      <p:sp>
        <p:nvSpPr>
          <p:cNvPr id="4" name="Slide Number Placeholder 3"/>
          <p:cNvSpPr>
            <a:spLocks noGrp="1"/>
          </p:cNvSpPr>
          <p:nvPr>
            <p:ph type="sldNum" sz="quarter" idx="5"/>
          </p:nvPr>
        </p:nvSpPr>
        <p:spPr/>
        <p:txBody>
          <a:bodyPr/>
          <a:lstStyle/>
          <a:p>
            <a:fld id="{4E5FF243-91AF-0049-992A-6FF3650F644B}" type="slidenum">
              <a:rPr lang="en-US" smtClean="0"/>
              <a:t>36</a:t>
            </a:fld>
            <a:endParaRPr lang="en-US"/>
          </a:p>
        </p:txBody>
      </p:sp>
    </p:spTree>
    <p:extLst>
      <p:ext uri="{BB962C8B-B14F-4D97-AF65-F5344CB8AC3E}">
        <p14:creationId xmlns:p14="http://schemas.microsoft.com/office/powerpoint/2010/main" val="40332663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latin typeface="Helvetica" pitchFamily="2" charset="0"/>
              </a:rPr>
              <a:t>Or will you do what many authors did when confronted with this request:  they submitted to another journal.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2060"/>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latin typeface="Helvetica" pitchFamily="2" charset="0"/>
              </a:rPr>
              <a:t>Careful documentation of the experimental set-up is crucial to improving the replicability of experiments.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2060"/>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latin typeface="Helvetica" pitchFamily="2" charset="0"/>
              </a:rPr>
              <a:t>Is your data in a format that can be forwarded to another scientist and interpreted?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2060"/>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latin typeface="Helvetica" pitchFamily="2" charset="0"/>
              </a:rPr>
              <a:t>Is the data record complete enough for another scientist to confirm your conclusions?</a:t>
            </a:r>
          </a:p>
          <a:p>
            <a:endParaRPr lang="en-US" dirty="0">
              <a:solidFill>
                <a:srgbClr val="002060"/>
              </a:solidFill>
              <a:latin typeface="Helvetica" pitchFamily="2" charset="0"/>
            </a:endParaRPr>
          </a:p>
        </p:txBody>
      </p:sp>
      <p:sp>
        <p:nvSpPr>
          <p:cNvPr id="4" name="Slide Number Placeholder 3"/>
          <p:cNvSpPr>
            <a:spLocks noGrp="1"/>
          </p:cNvSpPr>
          <p:nvPr>
            <p:ph type="sldNum" sz="quarter" idx="5"/>
          </p:nvPr>
        </p:nvSpPr>
        <p:spPr/>
        <p:txBody>
          <a:bodyPr/>
          <a:lstStyle/>
          <a:p>
            <a:fld id="{4E5FF243-91AF-0049-992A-6FF3650F644B}" type="slidenum">
              <a:rPr lang="en-US" smtClean="0"/>
              <a:t>37</a:t>
            </a:fld>
            <a:endParaRPr lang="en-US"/>
          </a:p>
        </p:txBody>
      </p:sp>
    </p:spTree>
    <p:extLst>
      <p:ext uri="{BB962C8B-B14F-4D97-AF65-F5344CB8AC3E}">
        <p14:creationId xmlns:p14="http://schemas.microsoft.com/office/powerpoint/2010/main" val="31500204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a:solidFill>
                  <a:srgbClr val="001D5F"/>
                </a:solidFill>
                <a:effectLst/>
                <a:latin typeface="Helvetica" pitchFamily="2" charset="0"/>
                <a:ea typeface="ＭＳ Ｐゴシック" charset="-128"/>
                <a:cs typeface="ＭＳ Ｐゴシック" charset="-128"/>
              </a:rPr>
              <a:t>Science is in the business of learning from its mistakes.</a:t>
            </a:r>
          </a:p>
          <a:p>
            <a:endParaRPr lang="en-US" sz="1200" kern="1200" dirty="0">
              <a:solidFill>
                <a:srgbClr val="001D5F"/>
              </a:solidFill>
              <a:effectLst/>
              <a:latin typeface="Helvetica" pitchFamily="2" charset="0"/>
              <a:ea typeface="ＭＳ Ｐゴシック" charset="-128"/>
              <a:cs typeface="ＭＳ Ｐゴシック" charset="-128"/>
            </a:endParaRPr>
          </a:p>
          <a:p>
            <a:r>
              <a:rPr lang="en-US" sz="1200" kern="1200" dirty="0">
                <a:solidFill>
                  <a:srgbClr val="001D5F"/>
                </a:solidFill>
                <a:effectLst/>
                <a:latin typeface="Helvetica" pitchFamily="2" charset="0"/>
                <a:ea typeface="ＭＳ Ｐゴシック" charset="-128"/>
                <a:cs typeface="ＭＳ Ｐゴシック" charset="-128"/>
              </a:rPr>
              <a:t>Science course-corrects as new insights are gained and as old theories are overturned. And despite the important debates about research integrity, reproducibility, robustness and the factors that can pull against good practice in these times of scarce funding, the system and the culture of science delivers. Knowledge is advanced, new medicines are made, human suffering is reduced.</a:t>
            </a:r>
          </a:p>
          <a:p>
            <a:endParaRPr lang="en-US" dirty="0">
              <a:solidFill>
                <a:srgbClr val="001D5F"/>
              </a:solidFill>
              <a:latin typeface="Helvetica" pitchFamily="2" charset="0"/>
            </a:endParaRPr>
          </a:p>
          <a:p>
            <a:endParaRPr lang="en-US" dirty="0">
              <a:solidFill>
                <a:srgbClr val="001D5F"/>
              </a:solidFill>
              <a:latin typeface="Helvetica" pitchFamily="2" charset="0"/>
            </a:endParaRPr>
          </a:p>
          <a:p>
            <a:pPr marL="171450" indent="-171450">
              <a:buFont typeface="Arial" panose="020B0604020202020204" pitchFamily="34" charset="0"/>
              <a:buChar char="•"/>
            </a:pPr>
            <a:r>
              <a:rPr lang="en-US" dirty="0">
                <a:solidFill>
                  <a:srgbClr val="001D5F"/>
                </a:solidFill>
                <a:latin typeface="Helvetica" pitchFamily="2" charset="0"/>
              </a:rPr>
              <a:t>Self-correcting</a:t>
            </a:r>
          </a:p>
          <a:p>
            <a:pPr marL="171450" indent="-171450">
              <a:buFont typeface="Arial" panose="020B0604020202020204" pitchFamily="34" charset="0"/>
              <a:buChar char="•"/>
            </a:pPr>
            <a:r>
              <a:rPr lang="en-US" dirty="0">
                <a:solidFill>
                  <a:srgbClr val="001D5F"/>
                </a:solidFill>
                <a:latin typeface="Helvetica" pitchFamily="2" charset="0"/>
              </a:rPr>
              <a:t>United in the spirit of inquiry</a:t>
            </a:r>
          </a:p>
          <a:p>
            <a:pPr marL="171450" indent="-171450">
              <a:buFont typeface="Arial" panose="020B0604020202020204" pitchFamily="34" charset="0"/>
              <a:buChar char="•"/>
            </a:pPr>
            <a:r>
              <a:rPr lang="en-US" dirty="0">
                <a:solidFill>
                  <a:srgbClr val="001D5F"/>
                </a:solidFill>
                <a:latin typeface="Helvetica" pitchFamily="2" charset="0"/>
              </a:rPr>
              <a:t>Importance of being open about methods, data and mistakes</a:t>
            </a:r>
          </a:p>
          <a:p>
            <a:endParaRPr lang="en-US" dirty="0"/>
          </a:p>
        </p:txBody>
      </p:sp>
      <p:sp>
        <p:nvSpPr>
          <p:cNvPr id="4" name="Slide Number Placeholder 3"/>
          <p:cNvSpPr>
            <a:spLocks noGrp="1"/>
          </p:cNvSpPr>
          <p:nvPr>
            <p:ph type="sldNum" sz="quarter" idx="5"/>
          </p:nvPr>
        </p:nvSpPr>
        <p:spPr/>
        <p:txBody>
          <a:bodyPr/>
          <a:lstStyle/>
          <a:p>
            <a:fld id="{4E5FF243-91AF-0049-992A-6FF3650F644B}" type="slidenum">
              <a:rPr lang="en-US" smtClean="0"/>
              <a:t>38</a:t>
            </a:fld>
            <a:endParaRPr lang="en-US"/>
          </a:p>
        </p:txBody>
      </p:sp>
    </p:spTree>
    <p:extLst>
      <p:ext uri="{BB962C8B-B14F-4D97-AF65-F5344CB8AC3E}">
        <p14:creationId xmlns:p14="http://schemas.microsoft.com/office/powerpoint/2010/main" val="34763005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fontScale="85000" lnSpcReduction="20000"/>
          </a:bodyPr>
          <a:lstStyle/>
          <a:p>
            <a:pPr marL="0" marR="0" lvl="0" indent="0" algn="l" defTabSz="457200" rtl="0" eaLnBrk="0" fontAlgn="base" latinLnBrk="0" hangingPunct="0">
              <a:lnSpc>
                <a:spcPct val="110000"/>
              </a:lnSpc>
              <a:spcBef>
                <a:spcPct val="30000"/>
              </a:spcBef>
              <a:spcAft>
                <a:spcPct val="0"/>
              </a:spcAft>
              <a:buClrTx/>
              <a:buSzTx/>
              <a:buFontTx/>
              <a:buNone/>
              <a:tabLst/>
              <a:defRPr/>
            </a:pPr>
            <a:r>
              <a:rPr lang="en-US" dirty="0">
                <a:solidFill>
                  <a:srgbClr val="001D5F"/>
                </a:solidFill>
                <a:latin typeface="Helvetica" pitchFamily="2" charset="0"/>
              </a:rPr>
              <a:t>I will briefly talk to you today about the importance of the theory and practice guiding the design </a:t>
            </a:r>
            <a:r>
              <a:rPr lang="en-US" b="0" dirty="0">
                <a:solidFill>
                  <a:srgbClr val="001D5F"/>
                </a:solidFill>
                <a:latin typeface="Helvetica" pitchFamily="2" charset="0"/>
                <a:cs typeface="Helvetica"/>
              </a:rPr>
              <a:t>of experiments.    </a:t>
            </a:r>
            <a:r>
              <a:rPr lang="en-US" dirty="0">
                <a:solidFill>
                  <a:srgbClr val="001D5F"/>
                </a:solidFill>
                <a:latin typeface="Helvetica" pitchFamily="2" charset="0"/>
              </a:rPr>
              <a:t>This session represents our first steps in providing intellectual and physical resources that will help you plan and perform the best experiments you can, pursuing science at the highest level, that yield results that you and others can reliably build upon  to discover something new.  At least within the limits of time, money, energy, encouragement and thought at your disposal.</a:t>
            </a:r>
          </a:p>
          <a:p>
            <a:pPr marL="0" marR="0" lvl="0" indent="0" algn="l" defTabSz="457200" rtl="0" eaLnBrk="0" fontAlgn="base" latinLnBrk="0" hangingPunct="0">
              <a:lnSpc>
                <a:spcPct val="110000"/>
              </a:lnSpc>
              <a:spcBef>
                <a:spcPct val="30000"/>
              </a:spcBef>
              <a:spcAft>
                <a:spcPct val="0"/>
              </a:spcAft>
              <a:buClrTx/>
              <a:buSzTx/>
              <a:buFontTx/>
              <a:buNone/>
              <a:tabLst/>
              <a:defRPr/>
            </a:pPr>
            <a:endParaRPr lang="en-US" dirty="0">
              <a:solidFill>
                <a:srgbClr val="001D5F"/>
              </a:solidFill>
              <a:latin typeface="Helvetica" pitchFamily="2" charset="0"/>
            </a:endParaRPr>
          </a:p>
          <a:p>
            <a:pPr marL="0" marR="0" lvl="0" indent="0" algn="l" defTabSz="457200" rtl="0" eaLnBrk="0" fontAlgn="base" latinLnBrk="0" hangingPunct="0">
              <a:lnSpc>
                <a:spcPct val="110000"/>
              </a:lnSpc>
              <a:spcBef>
                <a:spcPct val="30000"/>
              </a:spcBef>
              <a:spcAft>
                <a:spcPct val="0"/>
              </a:spcAft>
              <a:buClrTx/>
              <a:buSzTx/>
              <a:buFontTx/>
              <a:buNone/>
              <a:tabLst/>
              <a:defRPr/>
            </a:pPr>
            <a:r>
              <a:rPr lang="en-US" dirty="0">
                <a:solidFill>
                  <a:srgbClr val="001D5F"/>
                </a:solidFill>
                <a:latin typeface="Helvetica" pitchFamily="2" charset="0"/>
              </a:rPr>
              <a:t>It is a little overwhelming to singularly stand here in front of all the talent in these seats.  I sense your eagerness to be unleashed into the labs to conduct experiments.   Think of how many different types of experiments and accompanying bytes of data you are about to bring into existence!  Consider, though, that effective experiments,  even seemingly simple ones, require a well-conceived plan PRIOR to the actual conducting of the experiment.  </a:t>
            </a:r>
            <a:r>
              <a:rPr lang="en-US" sz="1200" b="1" dirty="0">
                <a:solidFill>
                  <a:srgbClr val="001D5F"/>
                </a:solidFill>
                <a:latin typeface="Helvetica" pitchFamily="2" charset="0"/>
                <a:ea typeface="Helvetica" charset="0"/>
                <a:cs typeface="Helvetica" charset="0"/>
              </a:rPr>
              <a:t>How EXACTLY is the experiment performed?  What EXACTLY is measured?  What EXACTLY will you learn?</a:t>
            </a:r>
            <a:r>
              <a:rPr lang="en-US" sz="1200" b="0" dirty="0">
                <a:solidFill>
                  <a:srgbClr val="001D5F"/>
                </a:solidFill>
                <a:latin typeface="Helvetica" pitchFamily="2" charset="0"/>
                <a:ea typeface="Helvetica" charset="0"/>
                <a:cs typeface="Helvetica" charset="0"/>
              </a:rPr>
              <a:t>  A good experimentalist answers such questions BEFORE the actual conducting of the experiment. T</a:t>
            </a:r>
            <a:r>
              <a:rPr lang="en-US" dirty="0">
                <a:solidFill>
                  <a:srgbClr val="001D5F"/>
                </a:solidFill>
                <a:latin typeface="Helvetica" pitchFamily="2" charset="0"/>
              </a:rPr>
              <a:t>his is why we are introducing experimental design during orientation, so it is at the forefront before you begin experiments in the labs. </a:t>
            </a:r>
          </a:p>
          <a:p>
            <a:pPr marL="0" marR="0" lvl="0" indent="0" algn="l" defTabSz="457200" rtl="0" eaLnBrk="0" fontAlgn="base" latinLnBrk="0" hangingPunct="0">
              <a:lnSpc>
                <a:spcPct val="110000"/>
              </a:lnSpc>
              <a:spcBef>
                <a:spcPct val="30000"/>
              </a:spcBef>
              <a:spcAft>
                <a:spcPct val="0"/>
              </a:spcAft>
              <a:buClrTx/>
              <a:buSzTx/>
              <a:buFontTx/>
              <a:buNone/>
              <a:tabLst/>
              <a:defRPr/>
            </a:pPr>
            <a:endParaRPr lang="en-US" sz="1200" b="0" dirty="0">
              <a:solidFill>
                <a:srgbClr val="001D5F"/>
              </a:solidFill>
              <a:latin typeface="Helvetica" pitchFamily="2" charset="0"/>
              <a:ea typeface="Helvetica" charset="0"/>
              <a:cs typeface="Helvetica" charset="0"/>
            </a:endParaRPr>
          </a:p>
          <a:p>
            <a:pPr marL="0" marR="0" lvl="0" indent="0" algn="l" defTabSz="457200" rtl="0" eaLnBrk="0" fontAlgn="base" latinLnBrk="0" hangingPunct="0">
              <a:lnSpc>
                <a:spcPct val="110000"/>
              </a:lnSpc>
              <a:spcBef>
                <a:spcPct val="30000"/>
              </a:spcBef>
              <a:spcAft>
                <a:spcPct val="0"/>
              </a:spcAft>
              <a:buClrTx/>
              <a:buSzTx/>
              <a:buFontTx/>
              <a:buNone/>
              <a:tabLst/>
              <a:defRPr/>
            </a:pPr>
            <a:r>
              <a:rPr lang="en-US" sz="1200" b="0" dirty="0">
                <a:solidFill>
                  <a:srgbClr val="001D5F"/>
                </a:solidFill>
                <a:latin typeface="Helvetica" pitchFamily="2" charset="0"/>
                <a:ea typeface="Helvetica" charset="0"/>
                <a:cs typeface="Helvetica" charset="0"/>
              </a:rPr>
              <a:t>“Are you ready to perform experiments at Penn!”  You are fortunate to be in an institution where you can do almost any experiment you want.</a:t>
            </a:r>
          </a:p>
          <a:p>
            <a:pPr marL="0" marR="0" lvl="0" indent="0" algn="l" defTabSz="457200" rtl="0" eaLnBrk="0" fontAlgn="base" latinLnBrk="0" hangingPunct="0">
              <a:lnSpc>
                <a:spcPct val="110000"/>
              </a:lnSpc>
              <a:spcBef>
                <a:spcPct val="30000"/>
              </a:spcBef>
              <a:spcAft>
                <a:spcPct val="0"/>
              </a:spcAft>
              <a:buClrTx/>
              <a:buSzTx/>
              <a:buFontTx/>
              <a:buNone/>
              <a:tabLst/>
              <a:defRPr/>
            </a:pPr>
            <a:endParaRPr lang="en-US" sz="1200" b="0" dirty="0">
              <a:solidFill>
                <a:srgbClr val="001D5F"/>
              </a:solidFill>
              <a:latin typeface="Helvetica" pitchFamily="2" charset="0"/>
              <a:ea typeface="Helvetica" charset="0"/>
              <a:cs typeface="Helvetica" charset="0"/>
            </a:endParaRPr>
          </a:p>
          <a:p>
            <a:pPr marL="0" marR="0" lvl="0" indent="0" algn="l" defTabSz="457200" rtl="0" eaLnBrk="0" fontAlgn="base" latinLnBrk="0" hangingPunct="0">
              <a:lnSpc>
                <a:spcPct val="110000"/>
              </a:lnSpc>
              <a:spcBef>
                <a:spcPct val="30000"/>
              </a:spcBef>
              <a:spcAft>
                <a:spcPct val="0"/>
              </a:spcAft>
              <a:buClrTx/>
              <a:buSzTx/>
              <a:buFontTx/>
              <a:buNone/>
              <a:tabLst/>
              <a:defRPr/>
            </a:pPr>
            <a:r>
              <a:rPr lang="en-US" sz="1200" b="0" dirty="0">
                <a:solidFill>
                  <a:srgbClr val="001D5F"/>
                </a:solidFill>
                <a:latin typeface="Helvetica" pitchFamily="2" charset="0"/>
                <a:ea typeface="Helvetica" charset="0"/>
                <a:cs typeface="Helvetica" charset="0"/>
              </a:rPr>
              <a:t>“What kind of data are you going to produce?  Is the data from an experiment that was the best experiment you could perform under the circumstances?  Is the data reproducible by you and others?  Is it predictive so that you and others can build upon the results?”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0" dirty="0">
              <a:solidFill>
                <a:srgbClr val="001D5F"/>
              </a:solidFill>
              <a:latin typeface="Helvetica" pitchFamily="2" charset="0"/>
              <a:ea typeface="Helvetica" charset="0"/>
              <a:cs typeface="Helvetica" charset="0"/>
            </a:endParaRPr>
          </a:p>
          <a:p>
            <a:endParaRPr lang="en-US" dirty="0"/>
          </a:p>
        </p:txBody>
      </p:sp>
      <p:sp>
        <p:nvSpPr>
          <p:cNvPr id="4" name="Slide Number Placeholder 3"/>
          <p:cNvSpPr>
            <a:spLocks noGrp="1"/>
          </p:cNvSpPr>
          <p:nvPr>
            <p:ph type="sldNum" sz="quarter" idx="5"/>
          </p:nvPr>
        </p:nvSpPr>
        <p:spPr/>
        <p:txBody>
          <a:bodyPr/>
          <a:lstStyle/>
          <a:p>
            <a:fld id="{4E5FF243-91AF-0049-992A-6FF3650F644B}" type="slidenum">
              <a:rPr lang="en-US" smtClean="0"/>
              <a:t>39</a:t>
            </a:fld>
            <a:endParaRPr lang="en-US"/>
          </a:p>
        </p:txBody>
      </p:sp>
    </p:spTree>
    <p:extLst>
      <p:ext uri="{BB962C8B-B14F-4D97-AF65-F5344CB8AC3E}">
        <p14:creationId xmlns:p14="http://schemas.microsoft.com/office/powerpoint/2010/main" val="1453598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fontScale="55000" lnSpcReduction="20000"/>
          </a:bodyPr>
          <a:lstStyle/>
          <a:p>
            <a:r>
              <a:rPr lang="en-US" sz="1200" b="0" kern="1200" dirty="0">
                <a:solidFill>
                  <a:srgbClr val="002060"/>
                </a:solidFill>
                <a:effectLst/>
                <a:latin typeface="Helvetica" pitchFamily="2" charset="0"/>
              </a:rPr>
              <a:t>How many of you have experienced failure to confirm results, validate reagents, chemicals, specialty reagents?</a:t>
            </a:r>
          </a:p>
          <a:p>
            <a:endParaRPr lang="en-US" sz="1200" b="0" kern="1200" dirty="0">
              <a:solidFill>
                <a:srgbClr val="002060"/>
              </a:solidFill>
              <a:effectLst/>
              <a:latin typeface="Helvetica" pitchFamily="2" charset="0"/>
            </a:endParaRPr>
          </a:p>
          <a:p>
            <a:r>
              <a:rPr lang="en-US" sz="1200" b="0" kern="1200" dirty="0">
                <a:solidFill>
                  <a:srgbClr val="002060"/>
                </a:solidFill>
                <a:effectLst/>
                <a:latin typeface="Helvetica" pitchFamily="2" charset="0"/>
              </a:rPr>
              <a:t>How many times have you found a paper that does exactly the thing you are struggling to do but you go to the methods and you get vague sentences/no code?</a:t>
            </a:r>
            <a:endParaRPr lang="en-US" sz="1200" kern="1200" dirty="0">
              <a:solidFill>
                <a:srgbClr val="002060"/>
              </a:solidFill>
              <a:effectLst/>
              <a:latin typeface="Helvetica" pitchFamily="2" charset="0"/>
            </a:endParaRPr>
          </a:p>
          <a:p>
            <a:endParaRPr lang="en-US" sz="1200" kern="1200" dirty="0">
              <a:solidFill>
                <a:srgbClr val="002060"/>
              </a:solidFill>
              <a:effectLst/>
              <a:latin typeface="Helvetica" pitchFamily="2" charset="0"/>
            </a:endParaRPr>
          </a:p>
          <a:p>
            <a:r>
              <a:rPr lang="en-US" sz="1200" kern="1200" dirty="0">
                <a:solidFill>
                  <a:srgbClr val="002060"/>
                </a:solidFill>
                <a:effectLst/>
                <a:latin typeface="Helvetica" pitchFamily="2" charset="0"/>
              </a:rPr>
              <a:t>There is a growing movement to encourage reproducibility and transparency practices in the scientific community.</a:t>
            </a:r>
          </a:p>
          <a:p>
            <a:endParaRPr lang="en-US" sz="1200" b="0" kern="1200" dirty="0">
              <a:solidFill>
                <a:srgbClr val="002060"/>
              </a:solidFill>
              <a:effectLst/>
              <a:latin typeface="Helvetica" pitchFamily="2" charset="0"/>
            </a:endParaRPr>
          </a:p>
          <a:p>
            <a:r>
              <a:rPr lang="en-US" sz="1200" b="0" kern="1200" dirty="0">
                <a:solidFill>
                  <a:srgbClr val="002060"/>
                </a:solidFill>
                <a:effectLst/>
                <a:latin typeface="Helvetica" pitchFamily="2" charset="0"/>
              </a:rPr>
              <a:t>Scientists often experience failure to reproduce results.</a:t>
            </a:r>
          </a:p>
          <a:p>
            <a:endParaRPr lang="en-US" sz="1200" b="0" kern="1200" dirty="0">
              <a:solidFill>
                <a:srgbClr val="00206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latin typeface="Helvetica" pitchFamily="2" charset="0"/>
              </a:rPr>
              <a:t>A recent survey (2016) revealed that about 70% of biology and medical scientists were unable to reproduce experiments from other scientists as well as the inability of around 60% to reproduce their own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2060"/>
              </a:solidFill>
              <a:latin typeface="Helvetica" pitchFamily="2" charset="0"/>
            </a:endParaRPr>
          </a:p>
          <a:p>
            <a:r>
              <a:rPr lang="en-US" sz="1200" kern="1200" dirty="0">
                <a:solidFill>
                  <a:srgbClr val="002060"/>
                </a:solidFill>
                <a:effectLst/>
                <a:latin typeface="Helvetica" pitchFamily="2" charset="0"/>
              </a:rPr>
              <a:t>Conduct the best experiments you can.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00206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2060"/>
                </a:solidFill>
                <a:effectLst/>
                <a:latin typeface="Helvetica" pitchFamily="2" charset="0"/>
              </a:rPr>
              <a:t>Science is hard! Replication failure is the norm.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00206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2060"/>
                </a:solidFill>
                <a:effectLst/>
                <a:latin typeface="Helvetica" pitchFamily="2" charset="0"/>
              </a:rPr>
              <a:t>A recent replication study (Errington):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2060"/>
              </a:solidFill>
              <a:latin typeface="Helvetica" pitchFamily="2" charset="0"/>
            </a:endParaRPr>
          </a:p>
          <a:p>
            <a:pPr marL="171450" indent="-171450">
              <a:buFont typeface="Arial" panose="020B0604020202020204" pitchFamily="34" charset="0"/>
              <a:buChar char="•"/>
            </a:pPr>
            <a:r>
              <a:rPr lang="en-US" b="0" dirty="0">
                <a:solidFill>
                  <a:srgbClr val="002060"/>
                </a:solidFill>
                <a:latin typeface="Helvetica" pitchFamily="2" charset="0"/>
              </a:rPr>
              <a:t>The effect sizes the replicators observed were on average 85% smaller than originally reported</a:t>
            </a:r>
          </a:p>
          <a:p>
            <a:pPr marL="171450" indent="-171450">
              <a:buFont typeface="Arial" panose="020B0604020202020204" pitchFamily="34" charset="0"/>
              <a:buChar char="•"/>
            </a:pPr>
            <a:r>
              <a:rPr lang="en-US" b="0" dirty="0">
                <a:solidFill>
                  <a:srgbClr val="002060"/>
                </a:solidFill>
                <a:latin typeface="Helvetica" pitchFamily="2" charset="0"/>
              </a:rPr>
              <a:t>Animal experiments fared worse than </a:t>
            </a:r>
            <a:r>
              <a:rPr lang="en-US" b="0" i="1" dirty="0">
                <a:solidFill>
                  <a:srgbClr val="002060"/>
                </a:solidFill>
                <a:latin typeface="Helvetica" pitchFamily="2" charset="0"/>
              </a:rPr>
              <a:t>in vitro </a:t>
            </a:r>
            <a:r>
              <a:rPr lang="en-US" b="0" dirty="0">
                <a:solidFill>
                  <a:srgbClr val="002060"/>
                </a:solidFill>
                <a:latin typeface="Helvetica" pitchFamily="2" charset="0"/>
              </a:rPr>
              <a:t>experiments (animals are not little people in furry costumes)</a:t>
            </a:r>
          </a:p>
          <a:p>
            <a:pPr marL="171450" indent="-171450">
              <a:buFont typeface="Arial" panose="020B0604020202020204" pitchFamily="34" charset="0"/>
              <a:buChar char="•"/>
            </a:pPr>
            <a:r>
              <a:rPr lang="en-US" b="0" dirty="0">
                <a:solidFill>
                  <a:srgbClr val="002060"/>
                </a:solidFill>
                <a:latin typeface="Helvetica" pitchFamily="2" charset="0"/>
              </a:rPr>
              <a:t>None of the papers selected contained enough detail for the researchers to repeat the experiments.</a:t>
            </a:r>
          </a:p>
          <a:p>
            <a:pPr marL="171450" indent="-171450">
              <a:buFont typeface="Arial" panose="020B0604020202020204" pitchFamily="34" charset="0"/>
              <a:buChar char="•"/>
            </a:pPr>
            <a:r>
              <a:rPr lang="en-US" b="1" dirty="0">
                <a:solidFill>
                  <a:srgbClr val="002060"/>
                </a:solidFill>
                <a:latin typeface="Helvetica" pitchFamily="2" charset="0"/>
              </a:rPr>
              <a:t>Authors could often not provide details (information not recorded/ personnel no longer in lab) or were uncooperative</a:t>
            </a:r>
            <a:r>
              <a:rPr lang="en-US" sz="1200" kern="1200" dirty="0">
                <a:solidFill>
                  <a:srgbClr val="002060"/>
                </a:solidFill>
                <a:effectLst/>
                <a:latin typeface="Helvetica" pitchFamily="2" charset="0"/>
              </a:rPr>
              <a:t>.</a:t>
            </a:r>
          </a:p>
          <a:p>
            <a:pPr marL="171450" indent="-171450">
              <a:buFont typeface="Arial" panose="020B0604020202020204" pitchFamily="34" charset="0"/>
              <a:buChar char="•"/>
            </a:pPr>
            <a:endParaRPr lang="en-US" sz="1200" kern="1200" dirty="0">
              <a:solidFill>
                <a:srgbClr val="002060"/>
              </a:solidFill>
              <a:effectLst/>
              <a:latin typeface="Helvetica" pitchFamily="2" charset="0"/>
            </a:endParaRPr>
          </a:p>
          <a:p>
            <a:pPr marL="171450" indent="-171450">
              <a:buFont typeface="Arial" panose="020B0604020202020204" pitchFamily="34" charset="0"/>
              <a:buChar char="•"/>
            </a:pPr>
            <a:r>
              <a:rPr lang="en-US" sz="1200" kern="1200" dirty="0">
                <a:solidFill>
                  <a:srgbClr val="002060"/>
                </a:solidFill>
                <a:effectLst/>
                <a:latin typeface="Helvetica" pitchFamily="2" charset="0"/>
              </a:rPr>
              <a:t>Inability of original authors to reproduce their own experiments</a:t>
            </a:r>
          </a:p>
          <a:p>
            <a:pPr marL="171450" indent="-171450">
              <a:buFont typeface="Arial" panose="020B0604020202020204" pitchFamily="34" charset="0"/>
              <a:buChar char="•"/>
            </a:pPr>
            <a:r>
              <a:rPr lang="en-US" dirty="0">
                <a:solidFill>
                  <a:srgbClr val="002060"/>
                </a:solidFill>
                <a:latin typeface="Helvetica" pitchFamily="2" charset="0"/>
              </a:rPr>
              <a:t>Difficult-to-match factors</a:t>
            </a:r>
            <a:endParaRPr lang="en-US" sz="1200" kern="1200" dirty="0">
              <a:solidFill>
                <a:srgbClr val="002060"/>
              </a:solidFill>
              <a:effectLst/>
              <a:latin typeface="Helvetica" pitchFamily="2" charset="0"/>
            </a:endParaRPr>
          </a:p>
          <a:p>
            <a:endParaRPr lang="en-US" sz="1200" kern="1200" dirty="0">
              <a:solidFill>
                <a:srgbClr val="00206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00206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00206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2060"/>
                </a:solidFill>
                <a:effectLst/>
                <a:latin typeface="Helvetica" pitchFamily="2" charset="0"/>
              </a:rPr>
              <a:t>Nature. 2021 Dec;600(7889):359-360. </a:t>
            </a:r>
            <a:r>
              <a:rPr lang="en-US" sz="1200" kern="1200" dirty="0" err="1">
                <a:solidFill>
                  <a:srgbClr val="002060"/>
                </a:solidFill>
                <a:effectLst/>
                <a:latin typeface="Helvetica" pitchFamily="2" charset="0"/>
              </a:rPr>
              <a:t>doi</a:t>
            </a:r>
            <a:r>
              <a:rPr lang="en-US" sz="1200" kern="1200" dirty="0">
                <a:solidFill>
                  <a:srgbClr val="002060"/>
                </a:solidFill>
                <a:effectLst/>
                <a:latin typeface="Helvetica" pitchFamily="2" charset="0"/>
              </a:rPr>
              <a:t>: 10.1038/d41586-021-03736-4. PMID: 34912092</a:t>
            </a:r>
            <a:endParaRPr lang="en-US" dirty="0">
              <a:solidFill>
                <a:srgbClr val="002060"/>
              </a:solidFill>
              <a:latin typeface="Helvetica" pitchFamily="2" charset="0"/>
            </a:endParaRPr>
          </a:p>
          <a:p>
            <a:endParaRPr lang="en-US" dirty="0">
              <a:solidFill>
                <a:srgbClr val="002060"/>
              </a:solidFill>
              <a:latin typeface="Helvetica" pitchFamily="2" charset="0"/>
            </a:endParaRPr>
          </a:p>
          <a:p>
            <a:r>
              <a:rPr lang="en-US" dirty="0">
                <a:solidFill>
                  <a:srgbClr val="002060"/>
                </a:solidFill>
                <a:latin typeface="Helvetica" pitchFamily="2" charset="0"/>
              </a:rPr>
              <a:t>Errington TM, Mathur M, Soderberg CK, Denis A, </a:t>
            </a:r>
            <a:r>
              <a:rPr lang="en-US" dirty="0" err="1">
                <a:solidFill>
                  <a:srgbClr val="002060"/>
                </a:solidFill>
                <a:latin typeface="Helvetica" pitchFamily="2" charset="0"/>
              </a:rPr>
              <a:t>Perfito</a:t>
            </a:r>
            <a:r>
              <a:rPr lang="en-US" dirty="0">
                <a:solidFill>
                  <a:srgbClr val="002060"/>
                </a:solidFill>
                <a:latin typeface="Helvetica" pitchFamily="2" charset="0"/>
              </a:rPr>
              <a:t> N, </a:t>
            </a:r>
            <a:r>
              <a:rPr lang="en-US" dirty="0" err="1">
                <a:solidFill>
                  <a:srgbClr val="002060"/>
                </a:solidFill>
                <a:latin typeface="Helvetica" pitchFamily="2" charset="0"/>
              </a:rPr>
              <a:t>Iorns</a:t>
            </a:r>
            <a:r>
              <a:rPr lang="en-US" dirty="0">
                <a:solidFill>
                  <a:srgbClr val="002060"/>
                </a:solidFill>
                <a:latin typeface="Helvetica" pitchFamily="2" charset="0"/>
              </a:rPr>
              <a:t> E, </a:t>
            </a:r>
            <a:r>
              <a:rPr lang="en-US" dirty="0" err="1">
                <a:solidFill>
                  <a:srgbClr val="002060"/>
                </a:solidFill>
                <a:latin typeface="Helvetica" pitchFamily="2" charset="0"/>
              </a:rPr>
              <a:t>Nosek</a:t>
            </a:r>
            <a:r>
              <a:rPr lang="en-US" dirty="0">
                <a:solidFill>
                  <a:srgbClr val="002060"/>
                </a:solidFill>
                <a:latin typeface="Helvetica" pitchFamily="2" charset="0"/>
              </a:rPr>
              <a:t> BA. Investigating the replicability of preclinical cancer biology. </a:t>
            </a:r>
            <a:r>
              <a:rPr lang="en-US" dirty="0" err="1">
                <a:solidFill>
                  <a:srgbClr val="002060"/>
                </a:solidFill>
                <a:latin typeface="Helvetica" pitchFamily="2" charset="0"/>
              </a:rPr>
              <a:t>Elife</a:t>
            </a:r>
            <a:r>
              <a:rPr lang="en-US" dirty="0">
                <a:solidFill>
                  <a:srgbClr val="002060"/>
                </a:solidFill>
                <a:latin typeface="Helvetica" pitchFamily="2" charset="0"/>
              </a:rPr>
              <a:t>. 2021 Dec 7;10:e71601. </a:t>
            </a:r>
            <a:r>
              <a:rPr lang="en-US" dirty="0" err="1">
                <a:solidFill>
                  <a:srgbClr val="002060"/>
                </a:solidFill>
                <a:latin typeface="Helvetica" pitchFamily="2" charset="0"/>
              </a:rPr>
              <a:t>doi</a:t>
            </a:r>
            <a:r>
              <a:rPr lang="en-US" dirty="0">
                <a:solidFill>
                  <a:srgbClr val="002060"/>
                </a:solidFill>
                <a:latin typeface="Helvetica" pitchFamily="2" charset="0"/>
              </a:rPr>
              <a:t>: 10.7554/eLife.71601. PMID: 34874005; PMCID: PMC8651293.</a:t>
            </a:r>
          </a:p>
          <a:p>
            <a:endParaRPr lang="en-US" sz="1200" kern="1200" dirty="0">
              <a:solidFill>
                <a:srgbClr val="00206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latin typeface="Helvetica" pitchFamily="2" charset="0"/>
              </a:rPr>
              <a:t>Errington TM, Denis A, </a:t>
            </a:r>
            <a:r>
              <a:rPr lang="en-US" dirty="0" err="1">
                <a:solidFill>
                  <a:srgbClr val="002060"/>
                </a:solidFill>
                <a:latin typeface="Helvetica" pitchFamily="2" charset="0"/>
              </a:rPr>
              <a:t>Perfito</a:t>
            </a:r>
            <a:r>
              <a:rPr lang="en-US" dirty="0">
                <a:solidFill>
                  <a:srgbClr val="002060"/>
                </a:solidFill>
                <a:latin typeface="Helvetica" pitchFamily="2" charset="0"/>
              </a:rPr>
              <a:t> N, </a:t>
            </a:r>
            <a:r>
              <a:rPr lang="en-US" dirty="0" err="1">
                <a:solidFill>
                  <a:srgbClr val="002060"/>
                </a:solidFill>
                <a:latin typeface="Helvetica" pitchFamily="2" charset="0"/>
              </a:rPr>
              <a:t>Iorns</a:t>
            </a:r>
            <a:r>
              <a:rPr lang="en-US" dirty="0">
                <a:solidFill>
                  <a:srgbClr val="002060"/>
                </a:solidFill>
                <a:latin typeface="Helvetica" pitchFamily="2" charset="0"/>
              </a:rPr>
              <a:t> E, </a:t>
            </a:r>
            <a:r>
              <a:rPr lang="en-US" dirty="0" err="1">
                <a:solidFill>
                  <a:srgbClr val="002060"/>
                </a:solidFill>
                <a:latin typeface="Helvetica" pitchFamily="2" charset="0"/>
              </a:rPr>
              <a:t>Nosek</a:t>
            </a:r>
            <a:r>
              <a:rPr lang="en-US" dirty="0">
                <a:solidFill>
                  <a:srgbClr val="002060"/>
                </a:solidFill>
                <a:latin typeface="Helvetica" pitchFamily="2" charset="0"/>
              </a:rPr>
              <a:t> BA. Challenges for assessing replicability in preclinical cancer biology. </a:t>
            </a:r>
            <a:r>
              <a:rPr lang="en-US" dirty="0" err="1">
                <a:solidFill>
                  <a:srgbClr val="002060"/>
                </a:solidFill>
                <a:latin typeface="Helvetica" pitchFamily="2" charset="0"/>
              </a:rPr>
              <a:t>Elife</a:t>
            </a:r>
            <a:r>
              <a:rPr lang="en-US" dirty="0">
                <a:solidFill>
                  <a:srgbClr val="002060"/>
                </a:solidFill>
                <a:latin typeface="Helvetica" pitchFamily="2" charset="0"/>
              </a:rPr>
              <a:t>. 2021 Dec 7;10:e67995. </a:t>
            </a:r>
            <a:r>
              <a:rPr lang="en-US" dirty="0" err="1">
                <a:solidFill>
                  <a:srgbClr val="002060"/>
                </a:solidFill>
                <a:latin typeface="Helvetica" pitchFamily="2" charset="0"/>
              </a:rPr>
              <a:t>doi</a:t>
            </a:r>
            <a:r>
              <a:rPr lang="en-US" dirty="0">
                <a:solidFill>
                  <a:srgbClr val="002060"/>
                </a:solidFill>
                <a:latin typeface="Helvetica" pitchFamily="2" charset="0"/>
              </a:rPr>
              <a:t>: 10.7554/eLife.67995. PMID: 34874008; PMCID: PMC8651289.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2060"/>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latin typeface="Helvetica" pitchFamily="2" charset="0"/>
              </a:rPr>
              <a:t>Begley CG, Ioannidis JP. Reproducibility in science: improving the standard for basic and preclinical research. </a:t>
            </a:r>
            <a:r>
              <a:rPr lang="en-US" dirty="0" err="1">
                <a:solidFill>
                  <a:srgbClr val="002060"/>
                </a:solidFill>
                <a:latin typeface="Helvetica" pitchFamily="2" charset="0"/>
              </a:rPr>
              <a:t>Circ</a:t>
            </a:r>
            <a:r>
              <a:rPr lang="en-US" dirty="0">
                <a:solidFill>
                  <a:srgbClr val="002060"/>
                </a:solidFill>
                <a:latin typeface="Helvetica" pitchFamily="2" charset="0"/>
              </a:rPr>
              <a:t> Res. 2015 Jan 2;116(1):116-26. </a:t>
            </a:r>
            <a:r>
              <a:rPr lang="en-US" dirty="0" err="1">
                <a:solidFill>
                  <a:srgbClr val="002060"/>
                </a:solidFill>
                <a:latin typeface="Helvetica" pitchFamily="2" charset="0"/>
              </a:rPr>
              <a:t>doi</a:t>
            </a:r>
            <a:r>
              <a:rPr lang="en-US" dirty="0">
                <a:solidFill>
                  <a:srgbClr val="002060"/>
                </a:solidFill>
                <a:latin typeface="Helvetica" pitchFamily="2" charset="0"/>
              </a:rPr>
              <a:t>: 10.1161/CIRCRESAHA.114.303819. PMID: 25552691.</a:t>
            </a:r>
            <a:endParaRPr lang="en-US" sz="1200" kern="1200" dirty="0">
              <a:solidFill>
                <a:srgbClr val="002060"/>
              </a:solidFill>
              <a:effectLst/>
              <a:latin typeface="Helvetica" pitchFamily="2" charset="0"/>
            </a:endParaRPr>
          </a:p>
          <a:p>
            <a:endParaRPr lang="en-US" sz="1200" kern="1200" dirty="0">
              <a:solidFill>
                <a:srgbClr val="002060"/>
              </a:solidFill>
              <a:effectLst/>
              <a:latin typeface="Helvetica" pitchFamily="2" charset="0"/>
            </a:endParaRPr>
          </a:p>
          <a:p>
            <a:endParaRPr lang="en-US" dirty="0">
              <a:solidFill>
                <a:srgbClr val="002060"/>
              </a:solidFill>
              <a:latin typeface="Helvetica" pitchFamily="2" charset="0"/>
            </a:endParaRPr>
          </a:p>
        </p:txBody>
      </p:sp>
      <p:sp>
        <p:nvSpPr>
          <p:cNvPr id="4" name="Slide Number Placeholder 3"/>
          <p:cNvSpPr>
            <a:spLocks noGrp="1"/>
          </p:cNvSpPr>
          <p:nvPr>
            <p:ph type="sldNum" sz="quarter" idx="5"/>
          </p:nvPr>
        </p:nvSpPr>
        <p:spPr/>
        <p:txBody>
          <a:bodyPr/>
          <a:lstStyle/>
          <a:p>
            <a:fld id="{4E5FF243-91AF-0049-992A-6FF3650F644B}" type="slidenum">
              <a:rPr lang="en-US" smtClean="0"/>
              <a:t>4</a:t>
            </a:fld>
            <a:endParaRPr lang="en-US"/>
          </a:p>
        </p:txBody>
      </p:sp>
    </p:spTree>
    <p:extLst>
      <p:ext uri="{BB962C8B-B14F-4D97-AF65-F5344CB8AC3E}">
        <p14:creationId xmlns:p14="http://schemas.microsoft.com/office/powerpoint/2010/main" val="34323200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solidFill>
                  <a:srgbClr val="001D5F"/>
                </a:solidFill>
                <a:latin typeface="Helvetica" pitchFamily="2" charset="0"/>
              </a:rPr>
              <a:t>The case studies are starting points for discussion.  There are no right/wrong answers.  </a:t>
            </a:r>
          </a:p>
        </p:txBody>
      </p:sp>
      <p:sp>
        <p:nvSpPr>
          <p:cNvPr id="4" name="Slide Number Placeholder 3"/>
          <p:cNvSpPr>
            <a:spLocks noGrp="1"/>
          </p:cNvSpPr>
          <p:nvPr>
            <p:ph type="sldNum" sz="quarter" idx="5"/>
          </p:nvPr>
        </p:nvSpPr>
        <p:spPr/>
        <p:txBody>
          <a:bodyPr/>
          <a:lstStyle/>
          <a:p>
            <a:fld id="{4E5FF243-91AF-0049-992A-6FF3650F644B}" type="slidenum">
              <a:rPr lang="en-US" smtClean="0"/>
              <a:t>40</a:t>
            </a:fld>
            <a:endParaRPr lang="en-US"/>
          </a:p>
        </p:txBody>
      </p:sp>
    </p:spTree>
    <p:extLst>
      <p:ext uri="{BB962C8B-B14F-4D97-AF65-F5344CB8AC3E}">
        <p14:creationId xmlns:p14="http://schemas.microsoft.com/office/powerpoint/2010/main" val="37538896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FF243-91AF-0049-992A-6FF3650F644B}" type="slidenum">
              <a:rPr lang="en-US" smtClean="0"/>
              <a:t>41</a:t>
            </a:fld>
            <a:endParaRPr lang="en-US"/>
          </a:p>
        </p:txBody>
      </p:sp>
    </p:spTree>
    <p:extLst>
      <p:ext uri="{BB962C8B-B14F-4D97-AF65-F5344CB8AC3E}">
        <p14:creationId xmlns:p14="http://schemas.microsoft.com/office/powerpoint/2010/main" val="23110627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5FF243-91AF-0049-992A-6FF3650F644B}" type="slidenum">
              <a:rPr lang="en-US" smtClean="0"/>
              <a:t>42</a:t>
            </a:fld>
            <a:endParaRPr lang="en-US"/>
          </a:p>
        </p:txBody>
      </p:sp>
    </p:spTree>
    <p:extLst>
      <p:ext uri="{BB962C8B-B14F-4D97-AF65-F5344CB8AC3E}">
        <p14:creationId xmlns:p14="http://schemas.microsoft.com/office/powerpoint/2010/main" val="1173840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fontScale="32500" lnSpcReduction="20000"/>
          </a:bodyPr>
          <a:lstStyle/>
          <a:p>
            <a:pPr>
              <a:lnSpc>
                <a:spcPct val="120000"/>
              </a:lnSpc>
            </a:pPr>
            <a:r>
              <a:rPr lang="en-US" dirty="0">
                <a:solidFill>
                  <a:srgbClr val="002060"/>
                </a:solidFill>
                <a:latin typeface="Helvetica" pitchFamily="2" charset="0"/>
              </a:rPr>
              <a:t>Science Self-Corrects In the Long Term but Not Short Term</a:t>
            </a:r>
          </a:p>
          <a:p>
            <a:pPr>
              <a:lnSpc>
                <a:spcPct val="120000"/>
              </a:lnSpc>
            </a:pPr>
            <a:endParaRPr lang="en-US" dirty="0">
              <a:solidFill>
                <a:srgbClr val="002060"/>
              </a:solidFill>
              <a:latin typeface="Helvetica" pitchFamily="2" charset="0"/>
            </a:endParaRPr>
          </a:p>
          <a:p>
            <a:pPr marL="114300" indent="0">
              <a:lnSpc>
                <a:spcPct val="120000"/>
              </a:lnSpc>
              <a:buNone/>
            </a:pPr>
            <a:r>
              <a:rPr lang="en-US" b="1" dirty="0">
                <a:solidFill>
                  <a:srgbClr val="002060"/>
                </a:solidFill>
                <a:latin typeface="Helvetica" pitchFamily="2" charset="0"/>
              </a:rPr>
              <a:t>What short-circuits self-correction?</a:t>
            </a:r>
          </a:p>
          <a:p>
            <a:pPr marL="114300" indent="0">
              <a:lnSpc>
                <a:spcPct val="120000"/>
              </a:lnSpc>
              <a:buNone/>
            </a:pPr>
            <a:endParaRPr lang="en-US" b="1" dirty="0">
              <a:solidFill>
                <a:srgbClr val="002060"/>
              </a:solidFill>
            </a:endParaRPr>
          </a:p>
          <a:p>
            <a:pPr marL="703263" indent="-254000">
              <a:lnSpc>
                <a:spcPct val="120000"/>
              </a:lnSpc>
              <a:buFont typeface="Arial" panose="020B0604020202020204" pitchFamily="34" charset="0"/>
              <a:buChar char="•"/>
            </a:pPr>
            <a:r>
              <a:rPr lang="en-US" b="0" dirty="0">
                <a:solidFill>
                  <a:srgbClr val="002060"/>
                </a:solidFill>
                <a:latin typeface="Helvetica" pitchFamily="2" charset="0"/>
              </a:rPr>
              <a:t>Poor Training in </a:t>
            </a:r>
            <a:r>
              <a:rPr lang="en-US" b="0" dirty="0">
                <a:solidFill>
                  <a:srgbClr val="B44A5B"/>
                </a:solidFill>
                <a:latin typeface="Helvetica" pitchFamily="2" charset="0"/>
              </a:rPr>
              <a:t>Experimental Design/Statistics</a:t>
            </a:r>
            <a:endParaRPr lang="en-US" b="0" dirty="0">
              <a:solidFill>
                <a:srgbClr val="002060"/>
              </a:solidFill>
              <a:latin typeface="Helvetica" pitchFamily="2" charset="0"/>
            </a:endParaRPr>
          </a:p>
          <a:p>
            <a:pPr marL="703263" indent="-254000">
              <a:lnSpc>
                <a:spcPct val="120000"/>
              </a:lnSpc>
              <a:buFont typeface="Arial" panose="020B0604020202020204" pitchFamily="34" charset="0"/>
              <a:buChar char="•"/>
            </a:pPr>
            <a:r>
              <a:rPr lang="en-US" b="0" dirty="0">
                <a:solidFill>
                  <a:srgbClr val="002060"/>
                </a:solidFill>
                <a:latin typeface="Helvetica" pitchFamily="2" charset="0"/>
              </a:rPr>
              <a:t>Lack of </a:t>
            </a:r>
            <a:r>
              <a:rPr lang="en-US" b="0" dirty="0">
                <a:solidFill>
                  <a:srgbClr val="B44A5B"/>
                </a:solidFill>
                <a:latin typeface="Helvetica" pitchFamily="2" charset="0"/>
              </a:rPr>
              <a:t>Openness/Transparency</a:t>
            </a:r>
            <a:endParaRPr lang="en-US" b="0" dirty="0">
              <a:solidFill>
                <a:srgbClr val="002060"/>
              </a:solidFill>
              <a:latin typeface="Helvetica" pitchFamily="2" charset="0"/>
            </a:endParaRPr>
          </a:p>
          <a:p>
            <a:pPr marL="703263" indent="-254000">
              <a:lnSpc>
                <a:spcPct val="120000"/>
              </a:lnSpc>
              <a:buFont typeface="Arial" panose="020B0604020202020204" pitchFamily="34" charset="0"/>
              <a:buChar char="•"/>
            </a:pPr>
            <a:r>
              <a:rPr lang="en-US" b="0" dirty="0">
                <a:solidFill>
                  <a:srgbClr val="002060"/>
                </a:solidFill>
                <a:latin typeface="Helvetica" pitchFamily="2" charset="0"/>
              </a:rPr>
              <a:t>Publication Practices – </a:t>
            </a:r>
            <a:r>
              <a:rPr lang="en-US" b="0" dirty="0">
                <a:solidFill>
                  <a:srgbClr val="B44A5B"/>
                </a:solidFill>
                <a:latin typeface="Helvetica" pitchFamily="2" charset="0"/>
              </a:rPr>
              <a:t>Blind to negative data</a:t>
            </a:r>
            <a:endParaRPr lang="en-US" b="0" dirty="0">
              <a:solidFill>
                <a:srgbClr val="002060"/>
              </a:solidFill>
              <a:latin typeface="Helvetica" pitchFamily="2" charset="0"/>
            </a:endParaRPr>
          </a:p>
          <a:p>
            <a:pPr marL="703263" indent="-254000">
              <a:lnSpc>
                <a:spcPct val="120000"/>
              </a:lnSpc>
              <a:buFont typeface="Arial" panose="020B0604020202020204" pitchFamily="34" charset="0"/>
              <a:buChar char="•"/>
            </a:pPr>
            <a:r>
              <a:rPr lang="en-US" b="0" dirty="0">
                <a:solidFill>
                  <a:srgbClr val="002060"/>
                </a:solidFill>
                <a:latin typeface="Helvetica" pitchFamily="2" charset="0"/>
              </a:rPr>
              <a:t>Culture – </a:t>
            </a:r>
            <a:r>
              <a:rPr lang="en-US" b="0" dirty="0">
                <a:solidFill>
                  <a:srgbClr val="B44A5B"/>
                </a:solidFill>
                <a:latin typeface="Helvetica" pitchFamily="2" charset="0"/>
              </a:rPr>
              <a:t>“Survival” reward system</a:t>
            </a:r>
            <a:endParaRPr lang="en-US" b="0" dirty="0">
              <a:solidFill>
                <a:srgbClr val="002060"/>
              </a:solidFill>
              <a:latin typeface="Helvetica" pitchFamily="2" charset="0"/>
            </a:endParaRPr>
          </a:p>
          <a:p>
            <a:pPr>
              <a:lnSpc>
                <a:spcPct val="120000"/>
              </a:lnSpc>
            </a:pPr>
            <a:endParaRPr lang="en-US" b="1" u="sng" dirty="0">
              <a:solidFill>
                <a:srgbClr val="002060"/>
              </a:solidFill>
              <a:latin typeface="Helvetica" pitchFamily="2" charset="0"/>
            </a:endParaRPr>
          </a:p>
          <a:p>
            <a:pPr>
              <a:lnSpc>
                <a:spcPct val="120000"/>
              </a:lnSpc>
            </a:pPr>
            <a:r>
              <a:rPr lang="en-US" b="1" u="sng" dirty="0">
                <a:solidFill>
                  <a:srgbClr val="002060"/>
                </a:solidFill>
                <a:latin typeface="Helvetica" pitchFamily="2" charset="0"/>
              </a:rPr>
              <a:t>Technical</a:t>
            </a: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b="0" u="none" dirty="0">
                <a:solidFill>
                  <a:srgbClr val="002060"/>
                </a:solidFill>
                <a:latin typeface="Helvetica" pitchFamily="2" charset="0"/>
              </a:rPr>
              <a:t>Do experiments measure what we think they are measuring</a:t>
            </a: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b="0" u="none" dirty="0">
                <a:solidFill>
                  <a:srgbClr val="002060"/>
                </a:solidFill>
                <a:latin typeface="Helvetica" pitchFamily="2" charset="0"/>
              </a:rPr>
              <a:t>Batch effects - </a:t>
            </a:r>
            <a:r>
              <a:rPr lang="en-US" dirty="0">
                <a:solidFill>
                  <a:srgbClr val="002060"/>
                </a:solidFill>
                <a:latin typeface="Helvetica" pitchFamily="2" charset="0"/>
              </a:rPr>
              <a:t>refers to an individual group of samples that are processed differently relative to other samples in the experiment</a:t>
            </a:r>
            <a:endParaRPr lang="en-US" b="0" u="none" dirty="0">
              <a:solidFill>
                <a:srgbClr val="002060"/>
              </a:solidFill>
              <a:latin typeface="Helvetica" pitchFamily="2" charset="0"/>
            </a:endParaRPr>
          </a:p>
          <a:p>
            <a:pPr marL="171450" indent="-171450">
              <a:lnSpc>
                <a:spcPct val="120000"/>
              </a:lnSpc>
              <a:buFont typeface="Arial" panose="020B0604020202020204" pitchFamily="34" charset="0"/>
              <a:buChar char="•"/>
            </a:pPr>
            <a:r>
              <a:rPr lang="en-US" b="0" u="none" dirty="0">
                <a:solidFill>
                  <a:srgbClr val="002060"/>
                </a:solidFill>
                <a:latin typeface="Helvetica" pitchFamily="2" charset="0"/>
              </a:rPr>
              <a:t>Sophisticated techniques:  unequal </a:t>
            </a:r>
            <a:r>
              <a:rPr lang="en-US" dirty="0">
                <a:solidFill>
                  <a:srgbClr val="002060"/>
                </a:solidFill>
                <a:latin typeface="Helvetica" pitchFamily="2" charset="0"/>
              </a:rPr>
              <a:t>amplification during PCR, cell lysis, reverse transcriptase enzyme efficiency, and stochastic molecular sampling during sequencing.</a:t>
            </a:r>
            <a:endParaRPr lang="en-US" b="0" u="none" dirty="0">
              <a:solidFill>
                <a:srgbClr val="002060"/>
              </a:solidFill>
              <a:latin typeface="Helvetica" pitchFamily="2" charset="0"/>
            </a:endParaRPr>
          </a:p>
          <a:p>
            <a:pPr marL="171450" indent="-171450">
              <a:lnSpc>
                <a:spcPct val="120000"/>
              </a:lnSpc>
              <a:buFont typeface="Arial" panose="020B0604020202020204" pitchFamily="34" charset="0"/>
              <a:buChar char="•"/>
            </a:pPr>
            <a:r>
              <a:rPr lang="en-US" dirty="0">
                <a:solidFill>
                  <a:srgbClr val="002060"/>
                </a:solidFill>
                <a:latin typeface="Helvetica" pitchFamily="2" charset="0"/>
              </a:rPr>
              <a:t>Differences in physiology:  preclinical to clinical </a:t>
            </a: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200" kern="1200" dirty="0">
                <a:solidFill>
                  <a:srgbClr val="002060"/>
                </a:solidFill>
                <a:effectLst/>
                <a:latin typeface="Helvetica" pitchFamily="2" charset="0"/>
              </a:rPr>
              <a:t>Separating meaningful experimental changes from background variability is a challenge in epigenomic studies</a:t>
            </a:r>
            <a:endParaRPr lang="en-US" dirty="0">
              <a:solidFill>
                <a:srgbClr val="002060"/>
              </a:solidFill>
              <a:latin typeface="Helvetica" pitchFamily="2" charset="0"/>
            </a:endParaRPr>
          </a:p>
          <a:p>
            <a:pPr>
              <a:lnSpc>
                <a:spcPct val="120000"/>
              </a:lnSpc>
            </a:pPr>
            <a:endParaRPr lang="en-US" dirty="0">
              <a:solidFill>
                <a:srgbClr val="002060"/>
              </a:solidFill>
              <a:latin typeface="Helvetica" pitchFamily="2"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en-US" b="1" u="sng" dirty="0">
                <a:solidFill>
                  <a:srgbClr val="002060"/>
                </a:solidFill>
                <a:latin typeface="Helvetica" pitchFamily="2" charset="0"/>
              </a:rPr>
              <a:t>Experimental Design</a:t>
            </a:r>
            <a:r>
              <a:rPr lang="en-US" b="1" u="none" dirty="0">
                <a:solidFill>
                  <a:srgbClr val="002060"/>
                </a:solidFill>
                <a:latin typeface="Helvetica" pitchFamily="2" charset="0"/>
              </a:rPr>
              <a:t> - </a:t>
            </a:r>
            <a:r>
              <a:rPr lang="en-US" sz="1200" kern="1200" dirty="0">
                <a:solidFill>
                  <a:srgbClr val="002060"/>
                </a:solidFill>
                <a:effectLst/>
                <a:latin typeface="Helvetica" pitchFamily="2" charset="0"/>
              </a:rPr>
              <a:t>Poor research practices and experimental design</a:t>
            </a:r>
          </a:p>
          <a:p>
            <a:pPr>
              <a:lnSpc>
                <a:spcPct val="120000"/>
              </a:lnSpc>
            </a:pPr>
            <a:endParaRPr lang="en-US" sz="1200" kern="1200" dirty="0">
              <a:solidFill>
                <a:srgbClr val="002060"/>
              </a:solidFill>
              <a:effectLst/>
              <a:latin typeface="Helvetica" pitchFamily="2" charset="0"/>
            </a:endParaRPr>
          </a:p>
          <a:p>
            <a:pPr marL="171450" indent="-171450">
              <a:lnSpc>
                <a:spcPct val="120000"/>
              </a:lnSpc>
              <a:buFont typeface="Arial" panose="020B0604020202020204" pitchFamily="34" charset="0"/>
              <a:buChar char="•"/>
            </a:pPr>
            <a:r>
              <a:rPr lang="en-US" sz="1200" kern="1200" dirty="0">
                <a:solidFill>
                  <a:srgbClr val="002060"/>
                </a:solidFill>
                <a:effectLst/>
                <a:latin typeface="Helvetica" pitchFamily="2" charset="0"/>
              </a:rPr>
              <a:t>Flexible study designs and statistical analyses can present anything as significant (listening to the Beatles makes you younger); running small studies with low statistical power (because of low sample size or small effects or both)</a:t>
            </a:r>
            <a:endParaRPr lang="en-US" dirty="0">
              <a:solidFill>
                <a:srgbClr val="002060"/>
              </a:solidFill>
              <a:latin typeface="Helvetica" pitchFamily="2" charset="0"/>
            </a:endParaRPr>
          </a:p>
          <a:p>
            <a:pPr marL="171450" indent="-171450">
              <a:lnSpc>
                <a:spcPct val="120000"/>
              </a:lnSpc>
              <a:buFont typeface="Arial" panose="020B0604020202020204" pitchFamily="34" charset="0"/>
              <a:buChar char="•"/>
            </a:pPr>
            <a:r>
              <a:rPr lang="en-US" dirty="0">
                <a:solidFill>
                  <a:srgbClr val="002060"/>
                </a:solidFill>
                <a:latin typeface="Helvetica" pitchFamily="2" charset="0"/>
              </a:rPr>
              <a:t>Failing to consider all biological variables (sex, gender, race, microbiome, environment, weight, confounding health issues, social economic status, background, etc.)</a:t>
            </a:r>
          </a:p>
          <a:p>
            <a:pPr marL="171450" indent="-171450">
              <a:lnSpc>
                <a:spcPct val="120000"/>
              </a:lnSpc>
              <a:buFont typeface="Arial" panose="020B0604020202020204" pitchFamily="34" charset="0"/>
              <a:buChar char="•"/>
            </a:pPr>
            <a:r>
              <a:rPr lang="en-US" sz="1200" kern="1200" dirty="0">
                <a:solidFill>
                  <a:srgbClr val="002060"/>
                </a:solidFill>
                <a:effectLst/>
                <a:latin typeface="Helvetica" pitchFamily="2" charset="0"/>
              </a:rPr>
              <a:t>Use of misidentified, cross-contaminated, or over-passaged cell lines and microorganisms.</a:t>
            </a:r>
          </a:p>
          <a:p>
            <a:pPr marL="171450" indent="-171450">
              <a:lnSpc>
                <a:spcPct val="120000"/>
              </a:lnSpc>
              <a:buFont typeface="Arial" panose="020B0604020202020204" pitchFamily="34" charset="0"/>
              <a:buChar char="•"/>
            </a:pPr>
            <a:r>
              <a:rPr lang="en-US" sz="1200" kern="1200" dirty="0">
                <a:solidFill>
                  <a:srgbClr val="002060"/>
                </a:solidFill>
                <a:effectLst/>
                <a:latin typeface="Helvetica" pitchFamily="2" charset="0"/>
              </a:rPr>
              <a:t>Unauthenticated antibodies</a:t>
            </a: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200" kern="1200" dirty="0">
                <a:solidFill>
                  <a:srgbClr val="002060"/>
                </a:solidFill>
                <a:effectLst/>
                <a:latin typeface="Helvetica" pitchFamily="2" charset="0"/>
              </a:rPr>
              <a:t>Inability to manage complex datasets</a:t>
            </a:r>
            <a:endParaRPr lang="en-US" dirty="0">
              <a:solidFill>
                <a:srgbClr val="002060"/>
              </a:solidFill>
              <a:latin typeface="Helvetica" pitchFamily="2" charset="0"/>
            </a:endParaRPr>
          </a:p>
          <a:p>
            <a:pPr marL="171450" indent="-171450">
              <a:lnSpc>
                <a:spcPct val="120000"/>
              </a:lnSpc>
              <a:buFont typeface="Arial" panose="020B0604020202020204" pitchFamily="34" charset="0"/>
              <a:buChar char="•"/>
            </a:pPr>
            <a:r>
              <a:rPr lang="en-US" dirty="0" err="1">
                <a:solidFill>
                  <a:srgbClr val="002060"/>
                </a:solidFill>
                <a:latin typeface="Helvetica" pitchFamily="2" charset="0"/>
              </a:rPr>
              <a:t>HARKing</a:t>
            </a:r>
            <a:r>
              <a:rPr lang="en-US" dirty="0">
                <a:solidFill>
                  <a:srgbClr val="002060"/>
                </a:solidFill>
                <a:latin typeface="Helvetica" pitchFamily="2" charset="0"/>
              </a:rPr>
              <a:t> - </a:t>
            </a:r>
            <a:r>
              <a:rPr lang="en-US" sz="1200" kern="1200" dirty="0">
                <a:solidFill>
                  <a:srgbClr val="002060"/>
                </a:solidFill>
                <a:effectLst/>
                <a:latin typeface="Helvetica" pitchFamily="2" charset="0"/>
              </a:rPr>
              <a:t>hypothesizing after results are known</a:t>
            </a:r>
          </a:p>
          <a:p>
            <a:pPr marL="628650" lvl="1" indent="-171450">
              <a:lnSpc>
                <a:spcPct val="120000"/>
              </a:lnSpc>
              <a:buFont typeface="Arial" panose="020B0604020202020204" pitchFamily="34" charset="0"/>
              <a:buChar char="•"/>
            </a:pPr>
            <a:r>
              <a:rPr lang="en-US" sz="1200" kern="1200" dirty="0">
                <a:solidFill>
                  <a:srgbClr val="002060"/>
                </a:solidFill>
                <a:effectLst/>
                <a:latin typeface="Helvetica" pitchFamily="2" charset="0"/>
              </a:rPr>
              <a:t>“the idea is to cut down on the statistical shenanigans and memory-holing of negative results that got the field into this mess. No more collecting a giant blob of data and then combing through it for a publishable outcome”</a:t>
            </a:r>
          </a:p>
          <a:p>
            <a:pPr marL="171450" indent="-171450">
              <a:lnSpc>
                <a:spcPct val="120000"/>
              </a:lnSpc>
              <a:buFont typeface="Arial" panose="020B0604020202020204" pitchFamily="34" charset="0"/>
              <a:buChar char="•"/>
            </a:pPr>
            <a:r>
              <a:rPr lang="en-US" dirty="0">
                <a:solidFill>
                  <a:srgbClr val="002060"/>
                </a:solidFill>
                <a:latin typeface="Helvetica" pitchFamily="2" charset="0"/>
              </a:rPr>
              <a:t>P-hacking -  collect or select data or statistical analyses until nonsignificant results become significant.</a:t>
            </a:r>
          </a:p>
          <a:p>
            <a:pPr marL="628650" lvl="1" indent="-171450">
              <a:lnSpc>
                <a:spcPct val="120000"/>
              </a:lnSpc>
              <a:buFont typeface="Arial" panose="020B0604020202020204" pitchFamily="34" charset="0"/>
              <a:buChar char="•"/>
            </a:pPr>
            <a:r>
              <a:rPr lang="en-US" sz="1200" kern="1200" dirty="0">
                <a:solidFill>
                  <a:srgbClr val="002060"/>
                </a:solidFill>
                <a:effectLst/>
                <a:latin typeface="Helvetica" pitchFamily="2" charset="0"/>
              </a:rPr>
              <a:t> p (for probability) -value: the probability that a perceived result is actually the result of random variation.</a:t>
            </a:r>
          </a:p>
          <a:p>
            <a:pPr marL="628650" lvl="1" indent="-171450">
              <a:lnSpc>
                <a:spcPct val="120000"/>
              </a:lnSpc>
              <a:buFont typeface="Arial" panose="020B0604020202020204" pitchFamily="34" charset="0"/>
              <a:buChar char="•"/>
            </a:pPr>
            <a:r>
              <a:rPr lang="en-US" sz="1200" kern="1200" dirty="0">
                <a:solidFill>
                  <a:srgbClr val="002060"/>
                </a:solidFill>
                <a:effectLst/>
                <a:latin typeface="Helvetica" pitchFamily="2" charset="0"/>
              </a:rPr>
              <a:t>easy to find an effect if explore the data after collecting results</a:t>
            </a:r>
          </a:p>
          <a:p>
            <a:pPr marL="628650" lvl="1" indent="-171450">
              <a:lnSpc>
                <a:spcPct val="120000"/>
              </a:lnSpc>
              <a:buFont typeface="Arial" panose="020B0604020202020204" pitchFamily="34" charset="0"/>
              <a:buChar char="•"/>
            </a:pPr>
            <a:endParaRPr lang="en-US" dirty="0">
              <a:solidFill>
                <a:srgbClr val="002060"/>
              </a:solidFill>
              <a:latin typeface="Helvetica" pitchFamily="2" charset="0"/>
            </a:endParaRPr>
          </a:p>
          <a:p>
            <a:pPr marL="171450" indent="-171450">
              <a:lnSpc>
                <a:spcPct val="120000"/>
              </a:lnSpc>
              <a:buFont typeface="Arial" panose="020B0604020202020204" pitchFamily="34" charset="0"/>
              <a:buChar char="•"/>
            </a:pPr>
            <a:r>
              <a:rPr lang="en-US" sz="1200" kern="1200" dirty="0">
                <a:solidFill>
                  <a:srgbClr val="002060"/>
                </a:solidFill>
                <a:effectLst/>
                <a:latin typeface="Helvetica" pitchFamily="2" charset="0"/>
              </a:rPr>
              <a:t>Confirmation bias – “reasoning with an agenda”; hypothesis myopia</a:t>
            </a:r>
          </a:p>
          <a:p>
            <a:pPr>
              <a:lnSpc>
                <a:spcPct val="120000"/>
              </a:lnSpc>
            </a:pPr>
            <a:endParaRPr lang="en-US" sz="1200" b="1" u="sng" kern="1200" dirty="0">
              <a:solidFill>
                <a:srgbClr val="002060"/>
              </a:solidFill>
              <a:effectLst/>
              <a:latin typeface="Helvetica" pitchFamily="2" charset="0"/>
            </a:endParaRPr>
          </a:p>
          <a:p>
            <a:pPr>
              <a:lnSpc>
                <a:spcPct val="120000"/>
              </a:lnSpc>
            </a:pPr>
            <a:r>
              <a:rPr lang="en-US" sz="1200" b="1" u="sng" kern="1200" dirty="0">
                <a:solidFill>
                  <a:srgbClr val="002060"/>
                </a:solidFill>
                <a:effectLst/>
                <a:latin typeface="Helvetica" pitchFamily="2" charset="0"/>
              </a:rPr>
              <a:t>Human</a:t>
            </a:r>
          </a:p>
          <a:p>
            <a:pPr marL="171450" indent="-171450">
              <a:lnSpc>
                <a:spcPct val="120000"/>
              </a:lnSpc>
              <a:buFont typeface="Arial" panose="020B0604020202020204" pitchFamily="34" charset="0"/>
              <a:buChar char="•"/>
            </a:pPr>
            <a:r>
              <a:rPr lang="en-US" sz="1200" kern="1200" dirty="0">
                <a:solidFill>
                  <a:srgbClr val="002060"/>
                </a:solidFill>
                <a:effectLst/>
                <a:latin typeface="Helvetica" pitchFamily="2" charset="0"/>
              </a:rPr>
              <a:t>Fraud and misconduct (minor part of the problem)</a:t>
            </a:r>
          </a:p>
          <a:p>
            <a:pPr marL="171450" indent="-171450">
              <a:lnSpc>
                <a:spcPct val="120000"/>
              </a:lnSpc>
              <a:buFont typeface="Arial" panose="020B0604020202020204" pitchFamily="34" charset="0"/>
              <a:buChar char="•"/>
            </a:pPr>
            <a:r>
              <a:rPr lang="en-US" sz="1200" kern="1200" dirty="0">
                <a:solidFill>
                  <a:srgbClr val="002060"/>
                </a:solidFill>
                <a:effectLst/>
                <a:latin typeface="Helvetica" pitchFamily="2" charset="0"/>
              </a:rPr>
              <a:t>Cognitive bias</a:t>
            </a:r>
          </a:p>
          <a:p>
            <a:pPr marL="0" marR="0" lvl="0" indent="0" algn="l" defTabSz="914400" rtl="0" eaLnBrk="1" fontAlgn="auto" latinLnBrk="0" hangingPunct="1">
              <a:lnSpc>
                <a:spcPct val="120000"/>
              </a:lnSpc>
              <a:spcBef>
                <a:spcPts val="0"/>
              </a:spcBef>
              <a:spcAft>
                <a:spcPts val="0"/>
              </a:spcAft>
              <a:buClrTx/>
              <a:buSzTx/>
              <a:buFontTx/>
              <a:buNone/>
              <a:tabLst/>
              <a:defRPr/>
            </a:pPr>
            <a:endParaRPr lang="en-US" sz="1200" kern="1200" dirty="0">
              <a:solidFill>
                <a:srgbClr val="002060"/>
              </a:solidFill>
              <a:effectLst/>
              <a:latin typeface="Helvetica" pitchFamily="2"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en-US" sz="1200" b="1" u="sng" kern="1200" dirty="0">
                <a:solidFill>
                  <a:srgbClr val="002060"/>
                </a:solidFill>
                <a:effectLst/>
                <a:latin typeface="Helvetica" pitchFamily="2" charset="0"/>
              </a:rPr>
              <a:t>Culture</a:t>
            </a: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200" kern="1200" dirty="0">
                <a:solidFill>
                  <a:srgbClr val="002060"/>
                </a:solidFill>
                <a:effectLst/>
                <a:latin typeface="Helvetica" pitchFamily="2" charset="0"/>
              </a:rPr>
              <a:t>Pressure, competition, ambition</a:t>
            </a: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200" kern="1200" dirty="0">
                <a:solidFill>
                  <a:srgbClr val="002060"/>
                </a:solidFill>
                <a:effectLst/>
                <a:latin typeface="Helvetica" pitchFamily="2" charset="0"/>
              </a:rPr>
              <a:t>Publication bias - ‘negative’ studies are left unpublished </a:t>
            </a:r>
          </a:p>
          <a:p>
            <a:pPr marL="628650" lvl="1" indent="-171450">
              <a:lnSpc>
                <a:spcPct val="120000"/>
              </a:lnSpc>
              <a:buFont typeface="Arial" panose="020B0604020202020204" pitchFamily="34" charset="0"/>
              <a:buChar char="•"/>
            </a:pPr>
            <a:r>
              <a:rPr lang="en-US" sz="1200" kern="1200" dirty="0">
                <a:solidFill>
                  <a:srgbClr val="002060"/>
                </a:solidFill>
                <a:effectLst/>
                <a:latin typeface="Helvetica" pitchFamily="2" charset="0"/>
              </a:rPr>
              <a:t>distorted view of drug efficacy if multiple redundant studies of a drug but only one shows a benefit, but that is the one that is published</a:t>
            </a:r>
          </a:p>
          <a:p>
            <a:pPr marL="628650" lvl="1" indent="-171450">
              <a:lnSpc>
                <a:spcPct val="120000"/>
              </a:lnSpc>
              <a:buFont typeface="Arial" panose="020B0604020202020204" pitchFamily="34" charset="0"/>
              <a:buChar char="•"/>
            </a:pPr>
            <a:r>
              <a:rPr lang="en-US" sz="1200" b="0" i="0" kern="1200" dirty="0">
                <a:solidFill>
                  <a:srgbClr val="002060"/>
                </a:solidFill>
                <a:effectLst/>
                <a:latin typeface="Helvetica" pitchFamily="2" charset="0"/>
              </a:rPr>
              <a:t>everyone at some point will get a null result; it’s important to disseminate these studies such as in a registry</a:t>
            </a:r>
            <a:endParaRPr lang="en-US" sz="1200" b="1" u="sng" kern="1200" dirty="0">
              <a:solidFill>
                <a:srgbClr val="002060"/>
              </a:solidFill>
              <a:effectLst/>
              <a:latin typeface="Helvetica" pitchFamily="2" charset="0"/>
            </a:endParaRP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200" dirty="0">
                <a:solidFill>
                  <a:srgbClr val="002060"/>
                </a:solidFill>
                <a:latin typeface="Helvetica" pitchFamily="2" charset="0"/>
              </a:rPr>
              <a:t>Scientists are amplifying their story lines and weakening their self checks, while constantly searching for more funding</a:t>
            </a: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200" kern="1200" dirty="0">
                <a:solidFill>
                  <a:srgbClr val="002060"/>
                </a:solidFill>
                <a:effectLst/>
                <a:latin typeface="Helvetica" pitchFamily="2" charset="0"/>
              </a:rPr>
              <a:t>Publishing in “top-tier” journals and gaining media attention is good for careers but is it good for science </a:t>
            </a:r>
          </a:p>
          <a:p>
            <a:pPr>
              <a:lnSpc>
                <a:spcPct val="120000"/>
              </a:lnSpc>
            </a:pPr>
            <a:endParaRPr lang="en-US" dirty="0">
              <a:solidFill>
                <a:srgbClr val="002060"/>
              </a:solidFill>
              <a:latin typeface="Helvetica" pitchFamily="2" charset="0"/>
            </a:endParaRPr>
          </a:p>
          <a:p>
            <a:pPr>
              <a:lnSpc>
                <a:spcPct val="120000"/>
              </a:lnSpc>
            </a:pPr>
            <a:r>
              <a:rPr lang="en-US" dirty="0">
                <a:solidFill>
                  <a:srgbClr val="002060"/>
                </a:solidFill>
                <a:latin typeface="Helvetica" pitchFamily="2" charset="0"/>
              </a:rPr>
              <a:t>Others:  economics</a:t>
            </a:r>
            <a:endParaRPr lang="en-US" sz="1200" kern="1200" dirty="0">
              <a:solidFill>
                <a:srgbClr val="002060"/>
              </a:solidFill>
              <a:effectLst/>
              <a:latin typeface="Helvetica" pitchFamily="2" charset="0"/>
            </a:endParaRPr>
          </a:p>
          <a:p>
            <a:pPr>
              <a:lnSpc>
                <a:spcPct val="120000"/>
              </a:lnSpc>
            </a:pPr>
            <a:endParaRPr lang="en-US" sz="1200" kern="1200" dirty="0">
              <a:solidFill>
                <a:srgbClr val="002060"/>
              </a:solidFill>
              <a:effectLst/>
              <a:latin typeface="Helvetica" pitchFamily="2" charset="0"/>
            </a:endParaRPr>
          </a:p>
          <a:p>
            <a:pPr>
              <a:lnSpc>
                <a:spcPct val="120000"/>
              </a:lnSpc>
            </a:pPr>
            <a:r>
              <a:rPr lang="en-US" dirty="0">
                <a:solidFill>
                  <a:srgbClr val="002060"/>
                </a:solidFill>
                <a:latin typeface="Helvetica" pitchFamily="2" charset="0"/>
              </a:rPr>
              <a:t>Science is hard! </a:t>
            </a:r>
            <a:r>
              <a:rPr lang="en-US" sz="1200" kern="1200" dirty="0">
                <a:solidFill>
                  <a:srgbClr val="002060"/>
                </a:solidFill>
                <a:effectLst/>
                <a:latin typeface="Helvetica" pitchFamily="2" charset="0"/>
              </a:rPr>
              <a:t>Most of the common diseases that we study and questions trying to answer are exceedingly complex.</a:t>
            </a:r>
          </a:p>
          <a:p>
            <a:pPr>
              <a:lnSpc>
                <a:spcPct val="120000"/>
              </a:lnSpc>
            </a:pPr>
            <a:endParaRPr lang="en-US" sz="1200" kern="1200" dirty="0">
              <a:solidFill>
                <a:srgbClr val="002060"/>
              </a:solidFill>
              <a:effectLst/>
              <a:latin typeface="Helvetica" pitchFamily="2" charset="0"/>
            </a:endParaRPr>
          </a:p>
          <a:p>
            <a:pPr>
              <a:lnSpc>
                <a:spcPct val="120000"/>
              </a:lnSpc>
            </a:pPr>
            <a:r>
              <a:rPr lang="en-US" dirty="0">
                <a:solidFill>
                  <a:srgbClr val="002060"/>
                </a:solidFill>
                <a:latin typeface="Helvetica" pitchFamily="2" charset="0"/>
              </a:rPr>
              <a:t>Are we training students/post-docs how to be good paper publishers and not discoverers of new knowledge?</a:t>
            </a:r>
          </a:p>
          <a:p>
            <a:endParaRPr lang="en-US" sz="1200" kern="1200" dirty="0">
              <a:solidFill>
                <a:srgbClr val="002060"/>
              </a:solidFill>
              <a:effectLst/>
              <a:latin typeface="Helvetica" pitchFamily="2" charset="0"/>
            </a:endParaRPr>
          </a:p>
          <a:p>
            <a:endParaRPr lang="en-US" dirty="0">
              <a:solidFill>
                <a:srgbClr val="002060"/>
              </a:solidFill>
              <a:latin typeface="Helvetica" pitchFamily="2" charset="0"/>
            </a:endParaRPr>
          </a:p>
        </p:txBody>
      </p:sp>
      <p:sp>
        <p:nvSpPr>
          <p:cNvPr id="4" name="Slide Number Placeholder 3"/>
          <p:cNvSpPr>
            <a:spLocks noGrp="1"/>
          </p:cNvSpPr>
          <p:nvPr>
            <p:ph type="sldNum" sz="quarter" idx="5"/>
          </p:nvPr>
        </p:nvSpPr>
        <p:spPr/>
        <p:txBody>
          <a:bodyPr/>
          <a:lstStyle/>
          <a:p>
            <a:fld id="{4E5FF243-91AF-0049-992A-6FF3650F644B}" type="slidenum">
              <a:rPr lang="en-US" smtClean="0"/>
              <a:t>5</a:t>
            </a:fld>
            <a:endParaRPr lang="en-US"/>
          </a:p>
        </p:txBody>
      </p:sp>
    </p:spTree>
    <p:extLst>
      <p:ext uri="{BB962C8B-B14F-4D97-AF65-F5344CB8AC3E}">
        <p14:creationId xmlns:p14="http://schemas.microsoft.com/office/powerpoint/2010/main" val="3314125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lnSpcReduction="10000"/>
          </a:bodyPr>
          <a:lstStyle/>
          <a:p>
            <a:r>
              <a:rPr lang="en-US" sz="1200" kern="1200" dirty="0">
                <a:solidFill>
                  <a:srgbClr val="002060"/>
                </a:solidFill>
                <a:effectLst/>
                <a:latin typeface="Helvetica" pitchFamily="2" charset="0"/>
              </a:rPr>
              <a:t>The pressure to increasingly publish in high-impact journals, receiving numerous citations, obtain funding for research, or be appointed to a certain positions are major drivers of misconduct and questionable research practices. Responsible scientific behavior and success are increasingly at odds.</a:t>
            </a:r>
          </a:p>
          <a:p>
            <a:endParaRPr lang="en-US" sz="1200" kern="1200" dirty="0">
              <a:solidFill>
                <a:srgbClr val="00206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2060"/>
                </a:solidFill>
                <a:latin typeface="Helvetica" pitchFamily="2" charset="0"/>
              </a:rPr>
              <a:t>Current system: fierce competition for scarce resources leads to choices that do not really align with the goal of building reliable knowledge about the world.</a:t>
            </a:r>
          </a:p>
          <a:p>
            <a:endParaRPr lang="en-US" sz="1200" kern="1200" dirty="0">
              <a:solidFill>
                <a:srgbClr val="002060"/>
              </a:solidFill>
              <a:effectLst/>
              <a:latin typeface="Helvetica" pitchFamily="2" charset="0"/>
            </a:endParaRPr>
          </a:p>
          <a:p>
            <a:r>
              <a:rPr lang="en-US" sz="1200" kern="1200" dirty="0">
                <a:solidFill>
                  <a:srgbClr val="002060"/>
                </a:solidFill>
                <a:effectLst/>
                <a:latin typeface="Helvetica" pitchFamily="2" charset="0"/>
              </a:rPr>
              <a:t>Don’t think it is better to be first rather than right.</a:t>
            </a:r>
          </a:p>
          <a:p>
            <a:endParaRPr lang="en-US" sz="1200" kern="1200" dirty="0">
              <a:solidFill>
                <a:srgbClr val="002060"/>
              </a:solidFill>
              <a:effectLst/>
              <a:latin typeface="Helvetica" pitchFamily="2" charset="0"/>
            </a:endParaRPr>
          </a:p>
          <a:p>
            <a:r>
              <a:rPr lang="en-US" sz="1200" kern="1200" dirty="0">
                <a:solidFill>
                  <a:srgbClr val="002060"/>
                </a:solidFill>
                <a:effectLst/>
                <a:latin typeface="Helvetica" pitchFamily="2" charset="0"/>
              </a:rPr>
              <a:t>Many questionable research practices stem from methodological flaws.</a:t>
            </a:r>
          </a:p>
          <a:p>
            <a:endParaRPr lang="en-US" dirty="0">
              <a:solidFill>
                <a:srgbClr val="002060"/>
              </a:solidFill>
              <a:latin typeface="Helvetica" pitchFamily="2" charset="0"/>
            </a:endParaRPr>
          </a:p>
          <a:p>
            <a:r>
              <a:rPr lang="en-US" dirty="0">
                <a:solidFill>
                  <a:srgbClr val="002060"/>
                </a:solidFill>
                <a:latin typeface="Helvetica" pitchFamily="2" charset="0"/>
              </a:rPr>
              <a:t>Role of supervisors, PI’s, and mentors:  which reward system do they promote?</a:t>
            </a:r>
          </a:p>
          <a:p>
            <a:endParaRPr lang="en-US" dirty="0">
              <a:solidFill>
                <a:srgbClr val="002060"/>
              </a:solidFill>
              <a:latin typeface="Helvetica" pitchFamily="2" charset="0"/>
            </a:endParaRPr>
          </a:p>
          <a:p>
            <a:r>
              <a:rPr lang="en-US" dirty="0">
                <a:solidFill>
                  <a:srgbClr val="002060"/>
                </a:solidFill>
                <a:latin typeface="Helvetica" pitchFamily="2" charset="0"/>
              </a:rPr>
              <a:t>Competitiveness often drives science onto sidetracks, away from addressing the most important questions and pursuing transformative ideas as people are forced or incentivized to go for low-hanging fruits and trends. (Sara Wickström)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2060"/>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latin typeface="Helvetica" pitchFamily="2" charset="0"/>
              </a:rPr>
              <a:t>Are we training students/post-docs how to be good paper publishers and not discoverers of new knowledge?</a:t>
            </a:r>
          </a:p>
          <a:p>
            <a:endParaRPr lang="en-US" dirty="0">
              <a:solidFill>
                <a:srgbClr val="002060"/>
              </a:solidFill>
              <a:latin typeface="Helvetica" pitchFamily="2" charset="0"/>
            </a:endParaRPr>
          </a:p>
        </p:txBody>
      </p:sp>
      <p:sp>
        <p:nvSpPr>
          <p:cNvPr id="4" name="Slide Number Placeholder 3"/>
          <p:cNvSpPr>
            <a:spLocks noGrp="1"/>
          </p:cNvSpPr>
          <p:nvPr>
            <p:ph type="sldNum" sz="quarter" idx="5"/>
          </p:nvPr>
        </p:nvSpPr>
        <p:spPr/>
        <p:txBody>
          <a:bodyPr/>
          <a:lstStyle/>
          <a:p>
            <a:fld id="{4E5FF243-91AF-0049-992A-6FF3650F644B}" type="slidenum">
              <a:rPr lang="en-US" smtClean="0"/>
              <a:t>6</a:t>
            </a:fld>
            <a:endParaRPr lang="en-US"/>
          </a:p>
        </p:txBody>
      </p:sp>
    </p:spTree>
    <p:extLst>
      <p:ext uri="{BB962C8B-B14F-4D97-AF65-F5344CB8AC3E}">
        <p14:creationId xmlns:p14="http://schemas.microsoft.com/office/powerpoint/2010/main" val="2936449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fontScale="55000" lnSpcReduction="20000"/>
          </a:bodyPr>
          <a:lstStyle/>
          <a:p>
            <a:pPr>
              <a:lnSpc>
                <a:spcPct val="120000"/>
              </a:lnSpc>
            </a:pPr>
            <a:r>
              <a:rPr lang="en-US" dirty="0">
                <a:solidFill>
                  <a:srgbClr val="002060"/>
                </a:solidFill>
                <a:latin typeface="Helvetica" pitchFamily="2" charset="0"/>
              </a:rPr>
              <a:t>https://</a:t>
            </a:r>
            <a:r>
              <a:rPr lang="en-US" dirty="0" err="1">
                <a:solidFill>
                  <a:srgbClr val="002060"/>
                </a:solidFill>
                <a:latin typeface="Helvetica" pitchFamily="2" charset="0"/>
              </a:rPr>
              <a:t>grants.nih.gov</a:t>
            </a:r>
            <a:r>
              <a:rPr lang="en-US" dirty="0">
                <a:solidFill>
                  <a:srgbClr val="002060"/>
                </a:solidFill>
                <a:latin typeface="Helvetica" pitchFamily="2" charset="0"/>
              </a:rPr>
              <a:t>/policy/</a:t>
            </a:r>
            <a:r>
              <a:rPr lang="en-US" dirty="0" err="1">
                <a:solidFill>
                  <a:srgbClr val="002060"/>
                </a:solidFill>
                <a:latin typeface="Helvetica" pitchFamily="2" charset="0"/>
              </a:rPr>
              <a:t>research_integrity</a:t>
            </a:r>
            <a:r>
              <a:rPr lang="en-US" dirty="0">
                <a:solidFill>
                  <a:srgbClr val="002060"/>
                </a:solidFill>
                <a:latin typeface="Helvetica" pitchFamily="2" charset="0"/>
              </a:rPr>
              <a:t>/what-</a:t>
            </a:r>
            <a:r>
              <a:rPr lang="en-US" dirty="0" err="1">
                <a:solidFill>
                  <a:srgbClr val="002060"/>
                </a:solidFill>
                <a:latin typeface="Helvetica" pitchFamily="2" charset="0"/>
              </a:rPr>
              <a:t>is.htm</a:t>
            </a:r>
            <a:endParaRPr lang="en-US" dirty="0">
              <a:solidFill>
                <a:srgbClr val="002060"/>
              </a:solidFill>
              <a:latin typeface="Helvetica" pitchFamily="2" charset="0"/>
            </a:endParaRPr>
          </a:p>
          <a:p>
            <a:pPr>
              <a:lnSpc>
                <a:spcPct val="120000"/>
              </a:lnSpc>
            </a:pPr>
            <a:endParaRPr lang="en-US" dirty="0">
              <a:solidFill>
                <a:srgbClr val="002060"/>
              </a:solidFill>
              <a:latin typeface="Helvetica" pitchFamily="2" charset="0"/>
            </a:endParaRPr>
          </a:p>
          <a:p>
            <a:pPr>
              <a:lnSpc>
                <a:spcPct val="120000"/>
              </a:lnSpc>
            </a:pPr>
            <a:r>
              <a:rPr lang="en-US" dirty="0">
                <a:solidFill>
                  <a:srgbClr val="002060"/>
                </a:solidFill>
                <a:latin typeface="Helvetica" pitchFamily="2" charset="0"/>
              </a:rPr>
              <a:t>Honesty</a:t>
            </a:r>
          </a:p>
          <a:p>
            <a:pPr marL="171450" indent="-171450">
              <a:lnSpc>
                <a:spcPct val="120000"/>
              </a:lnSpc>
              <a:buFont typeface="Arial" panose="020B0604020202020204" pitchFamily="34" charset="0"/>
              <a:buChar char="•"/>
            </a:pPr>
            <a:r>
              <a:rPr lang="en-US" sz="1200" kern="1200" dirty="0">
                <a:solidFill>
                  <a:srgbClr val="002060"/>
                </a:solidFill>
                <a:effectLst/>
                <a:latin typeface="Helvetica" pitchFamily="2" charset="0"/>
              </a:rPr>
              <a:t>reporting the research process accurately</a:t>
            </a:r>
          </a:p>
          <a:p>
            <a:pPr marL="171450" indent="-171450">
              <a:lnSpc>
                <a:spcPct val="120000"/>
              </a:lnSpc>
              <a:buFont typeface="Arial" panose="020B0604020202020204" pitchFamily="34" charset="0"/>
              <a:buChar char="•"/>
            </a:pPr>
            <a:r>
              <a:rPr lang="en-US" sz="1200" kern="1200" dirty="0">
                <a:solidFill>
                  <a:srgbClr val="002060"/>
                </a:solidFill>
                <a:effectLst/>
                <a:latin typeface="Helvetica" pitchFamily="2" charset="0"/>
              </a:rPr>
              <a:t>taking alternative opinions and counterarguments seriously</a:t>
            </a:r>
          </a:p>
          <a:p>
            <a:pPr marL="171450" indent="-171450">
              <a:lnSpc>
                <a:spcPct val="120000"/>
              </a:lnSpc>
              <a:buFont typeface="Arial" panose="020B0604020202020204" pitchFamily="34" charset="0"/>
              <a:buChar char="•"/>
            </a:pPr>
            <a:r>
              <a:rPr lang="en-US" sz="1200" kern="1200" dirty="0">
                <a:solidFill>
                  <a:srgbClr val="002060"/>
                </a:solidFill>
                <a:effectLst/>
                <a:latin typeface="Helvetica" pitchFamily="2" charset="0"/>
              </a:rPr>
              <a:t>being open about margins of uncertainty</a:t>
            </a:r>
          </a:p>
          <a:p>
            <a:pPr marL="171450" indent="-171450">
              <a:lnSpc>
                <a:spcPct val="120000"/>
              </a:lnSpc>
              <a:buFont typeface="Arial" panose="020B0604020202020204" pitchFamily="34" charset="0"/>
              <a:buChar char="•"/>
            </a:pPr>
            <a:r>
              <a:rPr lang="en-US" sz="1200" kern="1200" dirty="0">
                <a:solidFill>
                  <a:srgbClr val="002060"/>
                </a:solidFill>
                <a:effectLst/>
                <a:latin typeface="Helvetica" pitchFamily="2" charset="0"/>
              </a:rPr>
              <a:t>refraining from making unfounded claims</a:t>
            </a:r>
          </a:p>
          <a:p>
            <a:pPr marL="171450" indent="-171450">
              <a:lnSpc>
                <a:spcPct val="120000"/>
              </a:lnSpc>
              <a:buFont typeface="Arial" panose="020B0604020202020204" pitchFamily="34" charset="0"/>
              <a:buChar char="•"/>
            </a:pPr>
            <a:r>
              <a:rPr lang="en-US" sz="1200" kern="1200" dirty="0">
                <a:solidFill>
                  <a:srgbClr val="002060"/>
                </a:solidFill>
                <a:effectLst/>
                <a:latin typeface="Helvetica" pitchFamily="2" charset="0"/>
              </a:rPr>
              <a:t>refraining from fabricating or falsifying data or sources and refraining from presenting results more favorably or unfavorably than they actually are</a:t>
            </a:r>
          </a:p>
          <a:p>
            <a:pPr marL="171450" indent="-171450">
              <a:lnSpc>
                <a:spcPct val="120000"/>
              </a:lnSpc>
              <a:buFont typeface="Arial" panose="020B0604020202020204" pitchFamily="34" charset="0"/>
              <a:buChar char="•"/>
            </a:pPr>
            <a:endParaRPr lang="en-US" sz="1200" kern="1200" dirty="0">
              <a:solidFill>
                <a:srgbClr val="002060"/>
              </a:solidFill>
              <a:effectLst/>
              <a:latin typeface="Helvetica" pitchFamily="2" charset="0"/>
            </a:endParaRPr>
          </a:p>
          <a:p>
            <a:pPr marL="0" indent="0">
              <a:lnSpc>
                <a:spcPct val="120000"/>
              </a:lnSpc>
              <a:buFont typeface="Arial" panose="020B0604020202020204" pitchFamily="34" charset="0"/>
              <a:buNone/>
            </a:pPr>
            <a:r>
              <a:rPr lang="en-US" sz="1200" kern="1200" dirty="0">
                <a:solidFill>
                  <a:srgbClr val="002060"/>
                </a:solidFill>
                <a:effectLst/>
                <a:latin typeface="Helvetica" pitchFamily="2" charset="0"/>
              </a:rPr>
              <a:t>Scrupulousness</a:t>
            </a:r>
          </a:p>
          <a:p>
            <a:pPr marL="171450" indent="-171450">
              <a:lnSpc>
                <a:spcPct val="120000"/>
              </a:lnSpc>
              <a:buFont typeface="Arial" panose="020B0604020202020204" pitchFamily="34" charset="0"/>
              <a:buChar char="•"/>
            </a:pPr>
            <a:r>
              <a:rPr lang="en-US" sz="1200" kern="1200" dirty="0">
                <a:solidFill>
                  <a:srgbClr val="002060"/>
                </a:solidFill>
                <a:effectLst/>
                <a:latin typeface="Helvetica" pitchFamily="2" charset="0"/>
              </a:rPr>
              <a:t>Using methods that are scientific or scholarly</a:t>
            </a:r>
          </a:p>
          <a:p>
            <a:pPr marL="171450" indent="-171450">
              <a:lnSpc>
                <a:spcPct val="120000"/>
              </a:lnSpc>
              <a:buFont typeface="Arial" panose="020B0604020202020204" pitchFamily="34" charset="0"/>
              <a:buChar char="•"/>
            </a:pPr>
            <a:r>
              <a:rPr lang="en-US" sz="1200" kern="1200" dirty="0">
                <a:solidFill>
                  <a:srgbClr val="002060"/>
                </a:solidFill>
                <a:effectLst/>
                <a:latin typeface="Helvetica" pitchFamily="2" charset="0"/>
              </a:rPr>
              <a:t>Exercising the best possible care in designing, undertaking, reporting and disseminating research</a:t>
            </a:r>
          </a:p>
          <a:p>
            <a:pPr marL="171450" indent="-171450">
              <a:lnSpc>
                <a:spcPct val="120000"/>
              </a:lnSpc>
              <a:buFont typeface="Arial" panose="020B0604020202020204" pitchFamily="34" charset="0"/>
              <a:buChar char="•"/>
            </a:pPr>
            <a:endParaRPr lang="en-US" sz="1200" kern="1200" dirty="0">
              <a:solidFill>
                <a:srgbClr val="002060"/>
              </a:solidFill>
              <a:effectLst/>
              <a:latin typeface="Helvetica" pitchFamily="2" charset="0"/>
            </a:endParaRPr>
          </a:p>
          <a:p>
            <a:pPr marL="0" indent="0">
              <a:lnSpc>
                <a:spcPct val="120000"/>
              </a:lnSpc>
              <a:buFont typeface="Arial" panose="020B0604020202020204" pitchFamily="34" charset="0"/>
              <a:buNone/>
            </a:pPr>
            <a:r>
              <a:rPr lang="en-US" sz="1200" kern="1200" dirty="0">
                <a:solidFill>
                  <a:srgbClr val="002060"/>
                </a:solidFill>
                <a:effectLst/>
                <a:latin typeface="Helvetica" pitchFamily="2" charset="0"/>
              </a:rPr>
              <a:t>Transparency</a:t>
            </a:r>
          </a:p>
          <a:p>
            <a:pPr marL="171450" indent="-171450">
              <a:lnSpc>
                <a:spcPct val="120000"/>
              </a:lnSpc>
              <a:buFont typeface="Arial" panose="020B0604020202020204" pitchFamily="34" charset="0"/>
              <a:buChar char="•"/>
            </a:pPr>
            <a:r>
              <a:rPr lang="en-US" sz="1200" kern="1200" dirty="0">
                <a:solidFill>
                  <a:srgbClr val="002060"/>
                </a:solidFill>
                <a:effectLst/>
                <a:latin typeface="Helvetica" pitchFamily="2" charset="0"/>
              </a:rPr>
              <a:t>ensuring that it is clear to others what data the research was based on, how the data were obtained, what and how results were achieved and what role was played by external stakeholders</a:t>
            </a:r>
          </a:p>
          <a:p>
            <a:pPr marL="171450" indent="-171450">
              <a:lnSpc>
                <a:spcPct val="120000"/>
              </a:lnSpc>
              <a:buFont typeface="Arial" panose="020B0604020202020204" pitchFamily="34" charset="0"/>
              <a:buChar char="•"/>
            </a:pPr>
            <a:r>
              <a:rPr lang="en-US" sz="1200" kern="1200" dirty="0">
                <a:solidFill>
                  <a:srgbClr val="002060"/>
                </a:solidFill>
                <a:effectLst/>
                <a:latin typeface="Helvetica" pitchFamily="2" charset="0"/>
              </a:rPr>
              <a:t>line of reasoning must be clear and that the steps in the research process must be verifiable</a:t>
            </a:r>
          </a:p>
          <a:p>
            <a:pPr marL="171450" indent="-171450">
              <a:lnSpc>
                <a:spcPct val="120000"/>
              </a:lnSpc>
              <a:buFont typeface="Arial" panose="020B0604020202020204" pitchFamily="34" charset="0"/>
              <a:buChar char="•"/>
            </a:pPr>
            <a:endParaRPr lang="en-US" sz="1200" kern="1200" dirty="0">
              <a:solidFill>
                <a:srgbClr val="002060"/>
              </a:solidFill>
              <a:effectLst/>
              <a:latin typeface="Helvetica" pitchFamily="2" charset="0"/>
            </a:endParaRPr>
          </a:p>
          <a:p>
            <a:pPr marL="0" indent="0">
              <a:lnSpc>
                <a:spcPct val="120000"/>
              </a:lnSpc>
              <a:buFont typeface="Arial" panose="020B0604020202020204" pitchFamily="34" charset="0"/>
              <a:buNone/>
            </a:pPr>
            <a:r>
              <a:rPr lang="en-US" sz="1200" kern="1200" dirty="0">
                <a:solidFill>
                  <a:srgbClr val="002060"/>
                </a:solidFill>
                <a:effectLst/>
                <a:latin typeface="Helvetica" pitchFamily="2" charset="0"/>
              </a:rPr>
              <a:t>Objectivity</a:t>
            </a:r>
          </a:p>
          <a:p>
            <a:pPr marL="171450" indent="-171450">
              <a:lnSpc>
                <a:spcPct val="120000"/>
              </a:lnSpc>
              <a:buFont typeface="Arial" panose="020B0604020202020204" pitchFamily="34" charset="0"/>
              <a:buChar char="•"/>
            </a:pPr>
            <a:r>
              <a:rPr lang="en-US" sz="1200" kern="1200" dirty="0">
                <a:solidFill>
                  <a:srgbClr val="002060"/>
                </a:solidFill>
                <a:effectLst/>
                <a:latin typeface="Helvetica" pitchFamily="2" charset="0"/>
              </a:rPr>
              <a:t>not guided by non-scientific or non-scholarly considerations (e.g., those of a commercial or political nature)</a:t>
            </a:r>
          </a:p>
          <a:p>
            <a:pPr marL="171450" indent="-171450">
              <a:lnSpc>
                <a:spcPct val="120000"/>
              </a:lnSpc>
              <a:buFont typeface="Arial" panose="020B0604020202020204" pitchFamily="34" charset="0"/>
              <a:buChar char="•"/>
            </a:pPr>
            <a:r>
              <a:rPr lang="en-US" sz="1200" kern="1200" dirty="0">
                <a:solidFill>
                  <a:srgbClr val="002060"/>
                </a:solidFill>
                <a:effectLst/>
                <a:latin typeface="Helvetica" pitchFamily="2" charset="0"/>
              </a:rPr>
              <a:t>Impartiality/avoiding bias</a:t>
            </a:r>
          </a:p>
          <a:p>
            <a:pPr marL="171450" indent="-171450">
              <a:lnSpc>
                <a:spcPct val="120000"/>
              </a:lnSpc>
              <a:buFont typeface="Arial" panose="020B0604020202020204" pitchFamily="34" charset="0"/>
              <a:buChar char="•"/>
            </a:pPr>
            <a:r>
              <a:rPr lang="en-US" dirty="0">
                <a:solidFill>
                  <a:srgbClr val="002060"/>
                </a:solidFill>
                <a:latin typeface="Helvetica" pitchFamily="2" charset="0"/>
              </a:rPr>
              <a:t>letting the data speak for itself and</a:t>
            </a:r>
            <a:endParaRPr lang="en-US" sz="1200" kern="1200" dirty="0">
              <a:solidFill>
                <a:srgbClr val="002060"/>
              </a:solidFill>
              <a:effectLst/>
              <a:latin typeface="Helvetica" pitchFamily="2" charset="0"/>
            </a:endParaRPr>
          </a:p>
          <a:p>
            <a:pPr marL="171450" indent="-171450">
              <a:lnSpc>
                <a:spcPct val="120000"/>
              </a:lnSpc>
              <a:buFont typeface="Arial" panose="020B0604020202020204" pitchFamily="34" charset="0"/>
              <a:buChar char="•"/>
            </a:pPr>
            <a:endParaRPr lang="en-US" sz="1200" kern="1200" dirty="0">
              <a:solidFill>
                <a:srgbClr val="002060"/>
              </a:solidFill>
              <a:effectLst/>
              <a:latin typeface="Helvetica" pitchFamily="2" charset="0"/>
            </a:endParaRPr>
          </a:p>
          <a:p>
            <a:pPr marL="0" indent="0">
              <a:lnSpc>
                <a:spcPct val="120000"/>
              </a:lnSpc>
              <a:buFont typeface="Arial" panose="020B0604020202020204" pitchFamily="34" charset="0"/>
              <a:buNone/>
            </a:pPr>
            <a:r>
              <a:rPr lang="en-US" sz="1200" kern="1200" dirty="0">
                <a:solidFill>
                  <a:srgbClr val="002060"/>
                </a:solidFill>
                <a:effectLst/>
                <a:latin typeface="Helvetica" pitchFamily="2" charset="0"/>
              </a:rPr>
              <a:t>Responsibility</a:t>
            </a:r>
          </a:p>
          <a:p>
            <a:pPr marL="171450" indent="-171450">
              <a:lnSpc>
                <a:spcPct val="120000"/>
              </a:lnSpc>
              <a:buFont typeface="Arial" panose="020B0604020202020204" pitchFamily="34" charset="0"/>
              <a:buChar char="•"/>
            </a:pPr>
            <a:r>
              <a:rPr lang="en-US" sz="1200" kern="1200" dirty="0">
                <a:solidFill>
                  <a:srgbClr val="002060"/>
                </a:solidFill>
                <a:effectLst/>
                <a:latin typeface="Helvetica" pitchFamily="2" charset="0"/>
              </a:rPr>
              <a:t>Consider the legitimate interests of human and animal test subjects, as well as those of commissioning parties, funding bodies and the environment</a:t>
            </a:r>
          </a:p>
          <a:p>
            <a:pPr marL="171450" indent="-171450">
              <a:lnSpc>
                <a:spcPct val="120000"/>
              </a:lnSpc>
              <a:buFont typeface="Arial" panose="020B0604020202020204" pitchFamily="34" charset="0"/>
              <a:buChar char="•"/>
            </a:pPr>
            <a:r>
              <a:rPr lang="en-US" sz="1200" kern="1200" dirty="0">
                <a:solidFill>
                  <a:srgbClr val="002060"/>
                </a:solidFill>
                <a:effectLst/>
                <a:latin typeface="Helvetica" pitchFamily="2" charset="0"/>
              </a:rPr>
              <a:t>Conducting research that is scientifically and/or societally relevant.</a:t>
            </a:r>
          </a:p>
          <a:p>
            <a:pPr marL="171450" indent="-171450">
              <a:lnSpc>
                <a:spcPct val="120000"/>
              </a:lnSpc>
              <a:buFont typeface="Arial" panose="020B0604020202020204" pitchFamily="34" charset="0"/>
              <a:buChar char="•"/>
            </a:pPr>
            <a:endParaRPr lang="en-US" sz="1200" kern="1200" dirty="0">
              <a:solidFill>
                <a:srgbClr val="002060"/>
              </a:solidFill>
              <a:effectLst/>
              <a:latin typeface="Helvetica" pitchFamily="2" charset="0"/>
            </a:endParaRPr>
          </a:p>
          <a:p>
            <a:pPr>
              <a:lnSpc>
                <a:spcPct val="120000"/>
              </a:lnSpc>
            </a:pPr>
            <a:r>
              <a:rPr lang="en-US" sz="1200" kern="1200" dirty="0">
                <a:solidFill>
                  <a:srgbClr val="002060"/>
                </a:solidFill>
                <a:effectLst/>
                <a:latin typeface="Helvetica" pitchFamily="2" charset="0"/>
              </a:rPr>
              <a:t>code of conduct</a:t>
            </a:r>
          </a:p>
          <a:p>
            <a:pPr>
              <a:lnSpc>
                <a:spcPct val="120000"/>
              </a:lnSpc>
            </a:pPr>
            <a:r>
              <a:rPr lang="en-US" sz="1200" kern="1200" dirty="0">
                <a:solidFill>
                  <a:srgbClr val="002060"/>
                </a:solidFill>
                <a:effectLst/>
                <a:latin typeface="Helvetica" pitchFamily="2" charset="0"/>
              </a:rPr>
              <a:t>(https://</a:t>
            </a:r>
            <a:r>
              <a:rPr lang="en-US" sz="1200" kern="1200" dirty="0" err="1">
                <a:solidFill>
                  <a:srgbClr val="002060"/>
                </a:solidFill>
                <a:effectLst/>
                <a:latin typeface="Helvetica" pitchFamily="2" charset="0"/>
              </a:rPr>
              <a:t>www.universiteitenvannederland.nl</a:t>
            </a:r>
            <a:r>
              <a:rPr lang="en-US" sz="1200" kern="1200" dirty="0">
                <a:solidFill>
                  <a:srgbClr val="002060"/>
                </a:solidFill>
                <a:effectLst/>
                <a:latin typeface="Helvetica" pitchFamily="2" charset="0"/>
              </a:rPr>
              <a:t>/files/documents</a:t>
            </a:r>
          </a:p>
          <a:p>
            <a:pPr>
              <a:lnSpc>
                <a:spcPct val="120000"/>
              </a:lnSpc>
            </a:pPr>
            <a:r>
              <a:rPr lang="en-US" sz="1200" kern="1200" dirty="0">
                <a:solidFill>
                  <a:srgbClr val="002060"/>
                </a:solidFill>
                <a:effectLst/>
                <a:latin typeface="Helvetica" pitchFamily="2" charset="0"/>
              </a:rPr>
              <a:t>/Netherlands%20Code%20of%20Conduct%20for%20Research%20Integrity%202018.pdf)</a:t>
            </a:r>
          </a:p>
          <a:p>
            <a:endParaRPr lang="en-US" dirty="0">
              <a:solidFill>
                <a:srgbClr val="002060"/>
              </a:solidFill>
              <a:latin typeface="Helvetica" pitchFamily="2" charset="0"/>
            </a:endParaRPr>
          </a:p>
        </p:txBody>
      </p:sp>
      <p:sp>
        <p:nvSpPr>
          <p:cNvPr id="4" name="Slide Number Placeholder 3"/>
          <p:cNvSpPr>
            <a:spLocks noGrp="1"/>
          </p:cNvSpPr>
          <p:nvPr>
            <p:ph type="sldNum" sz="quarter" idx="5"/>
          </p:nvPr>
        </p:nvSpPr>
        <p:spPr/>
        <p:txBody>
          <a:bodyPr/>
          <a:lstStyle/>
          <a:p>
            <a:fld id="{4E5FF243-91AF-0049-992A-6FF3650F644B}" type="slidenum">
              <a:rPr lang="en-US" smtClean="0"/>
              <a:t>7</a:t>
            </a:fld>
            <a:endParaRPr lang="en-US"/>
          </a:p>
        </p:txBody>
      </p:sp>
    </p:spTree>
    <p:extLst>
      <p:ext uri="{BB962C8B-B14F-4D97-AF65-F5344CB8AC3E}">
        <p14:creationId xmlns:p14="http://schemas.microsoft.com/office/powerpoint/2010/main" val="2312107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fontScale="92500" lnSpcReduction="10000"/>
          </a:bodyPr>
          <a:lstStyle/>
          <a:p>
            <a:r>
              <a:rPr lang="en-US" dirty="0">
                <a:solidFill>
                  <a:srgbClr val="002060"/>
                </a:solidFill>
                <a:latin typeface="Helvetica" pitchFamily="2" charset="0"/>
              </a:rPr>
              <a:t>Before you can do great research, you have to truly internalize what great research in your field is. </a:t>
            </a:r>
            <a:endParaRPr lang="en-US" sz="1200" b="1" u="sng" kern="1200" dirty="0">
              <a:solidFill>
                <a:srgbClr val="002060"/>
              </a:solidFill>
              <a:effectLst/>
              <a:latin typeface="Helvetica" pitchFamily="2" charset="0"/>
            </a:endParaRPr>
          </a:p>
          <a:p>
            <a:endParaRPr lang="en-US" sz="1200" b="1" u="sng" kern="1200" dirty="0">
              <a:solidFill>
                <a:srgbClr val="002060"/>
              </a:solidFill>
              <a:effectLst/>
              <a:latin typeface="Helvetica" pitchFamily="2" charset="0"/>
            </a:endParaRPr>
          </a:p>
          <a:p>
            <a:r>
              <a:rPr lang="en-US" sz="1200" b="1" u="sng" kern="1200" dirty="0">
                <a:solidFill>
                  <a:srgbClr val="002060"/>
                </a:solidFill>
                <a:effectLst/>
                <a:latin typeface="Helvetica" pitchFamily="2" charset="0"/>
              </a:rPr>
              <a:t>NIH/NSF/Penn/</a:t>
            </a:r>
            <a:r>
              <a:rPr lang="en-US" sz="1200" b="1" u="sng" kern="1200" dirty="0" err="1">
                <a:solidFill>
                  <a:srgbClr val="002060"/>
                </a:solidFill>
                <a:effectLst/>
                <a:latin typeface="Helvetica" pitchFamily="2" charset="0"/>
              </a:rPr>
              <a:t>CHoP</a:t>
            </a:r>
            <a:r>
              <a:rPr lang="en-US" sz="1200" b="1" u="sng" kern="1200" dirty="0">
                <a:solidFill>
                  <a:srgbClr val="002060"/>
                </a:solidFill>
                <a:effectLst/>
                <a:latin typeface="Helvetica" pitchFamily="2" charset="0"/>
              </a:rPr>
              <a:t>/Wistar</a:t>
            </a:r>
          </a:p>
          <a:p>
            <a:pPr marL="171450" indent="-171450">
              <a:buFont typeface="Arial" panose="020B0604020202020204" pitchFamily="34" charset="0"/>
              <a:buChar char="•"/>
            </a:pPr>
            <a:r>
              <a:rPr lang="en-US" sz="1200" kern="1200" dirty="0">
                <a:solidFill>
                  <a:srgbClr val="002060"/>
                </a:solidFill>
                <a:effectLst/>
                <a:latin typeface="Helvetica" pitchFamily="2" charset="0"/>
              </a:rPr>
              <a:t>Institutions have responsibilities they follow in terms of training and supervision, ethical standards and procedures, and the promotion of open science, particularly with regard to data management, publication, and disseminating study results.</a:t>
            </a:r>
            <a:endParaRPr lang="en-US" b="1" u="sng" dirty="0">
              <a:solidFill>
                <a:srgbClr val="002060"/>
              </a:solidFill>
              <a:latin typeface="Helvetica" pitchFamily="2" charset="0"/>
            </a:endParaRPr>
          </a:p>
          <a:p>
            <a:pPr algn="l"/>
            <a:endParaRPr lang="en-US" b="1" u="sng" dirty="0">
              <a:solidFill>
                <a:srgbClr val="002060"/>
              </a:solidFill>
              <a:latin typeface="Helvetica" pitchFamily="2" charset="0"/>
            </a:endParaRPr>
          </a:p>
          <a:p>
            <a:pPr algn="l"/>
            <a:r>
              <a:rPr lang="en-US" b="1" u="sng" dirty="0">
                <a:solidFill>
                  <a:srgbClr val="002060"/>
                </a:solidFill>
                <a:latin typeface="Helvetica" pitchFamily="2" charset="0"/>
              </a:rPr>
              <a:t>Self-Learning</a:t>
            </a:r>
          </a:p>
          <a:p>
            <a:pPr marL="171450" indent="-171450" algn="l">
              <a:buFont typeface="Arial" panose="020B0604020202020204" pitchFamily="34" charset="0"/>
              <a:buChar char="•"/>
            </a:pPr>
            <a:r>
              <a:rPr lang="en-US" dirty="0">
                <a:solidFill>
                  <a:srgbClr val="002060"/>
                </a:solidFill>
                <a:latin typeface="Helvetica" pitchFamily="2" charset="0"/>
              </a:rPr>
              <a:t>Learn by observation and imitation</a:t>
            </a:r>
          </a:p>
          <a:p>
            <a:pPr algn="l"/>
            <a:endParaRPr lang="en-US" b="1" dirty="0">
              <a:solidFill>
                <a:srgbClr val="002060"/>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solidFill>
                  <a:srgbClr val="002060"/>
                </a:solidFill>
                <a:latin typeface="Helvetica" pitchFamily="2" charset="0"/>
              </a:rPr>
              <a:t>Evaluation of yours and others’ experiments/results</a:t>
            </a:r>
            <a:endParaRPr lang="en-US" b="1" u="sng" dirty="0">
              <a:solidFill>
                <a:srgbClr val="002060"/>
              </a:solidFill>
              <a:latin typeface="Helvetica" pitchFamily="2" charset="0"/>
            </a:endParaRPr>
          </a:p>
          <a:p>
            <a:pPr algn="l"/>
            <a:endParaRPr lang="en-US" b="1" u="sng" dirty="0">
              <a:solidFill>
                <a:srgbClr val="002060"/>
              </a:solidFill>
              <a:latin typeface="Helvetica" pitchFamily="2" charset="0"/>
            </a:endParaRPr>
          </a:p>
          <a:p>
            <a:pPr algn="l"/>
            <a:r>
              <a:rPr lang="en-US" b="1" u="sng" dirty="0">
                <a:solidFill>
                  <a:srgbClr val="002060"/>
                </a:solidFill>
                <a:latin typeface="Helvetica" pitchFamily="2" charset="0"/>
              </a:rPr>
              <a:t>Reading</a:t>
            </a:r>
          </a:p>
          <a:p>
            <a:pPr algn="l"/>
            <a:endParaRPr lang="en-US" b="1" dirty="0">
              <a:solidFill>
                <a:srgbClr val="002060"/>
              </a:solidFill>
              <a:latin typeface="Helvetica" pitchFamily="2" charset="0"/>
            </a:endParaRPr>
          </a:p>
          <a:p>
            <a:pPr algn="l"/>
            <a:r>
              <a:rPr lang="en-US" b="1" u="sng" dirty="0">
                <a:solidFill>
                  <a:srgbClr val="002060"/>
                </a:solidFill>
                <a:latin typeface="Helvetica" pitchFamily="2" charset="0"/>
              </a:rPr>
              <a:t>Doing Experiments</a:t>
            </a:r>
          </a:p>
          <a:p>
            <a:pPr algn="l"/>
            <a:endParaRPr lang="en-US" dirty="0">
              <a:solidFill>
                <a:srgbClr val="002060"/>
              </a:solidFill>
              <a:latin typeface="Helvetica" pitchFamily="2" charset="0"/>
            </a:endParaRPr>
          </a:p>
          <a:p>
            <a:pPr algn="l"/>
            <a:r>
              <a:rPr lang="en-US" dirty="0">
                <a:solidFill>
                  <a:srgbClr val="002060"/>
                </a:solidFill>
                <a:latin typeface="Helvetica" pitchFamily="2" charset="0"/>
              </a:rPr>
              <a:t>Pay attention to speakers:  what kinds of information are they telling the audience? How do they weave theory and experiments together? How do they present their findings? What kinds of questions do people in the audience ask? This will provide implicit learning opportunities. Reading papers is another way to do so, but in-person observation experiences can be irreplaceable.</a:t>
            </a:r>
            <a:endParaRPr lang="en-US" sz="1200" b="1" dirty="0">
              <a:solidFill>
                <a:srgbClr val="002060"/>
              </a:solidFill>
              <a:latin typeface="Helvetica" pitchFamily="2" charset="0"/>
            </a:endParaRPr>
          </a:p>
        </p:txBody>
      </p:sp>
      <p:sp>
        <p:nvSpPr>
          <p:cNvPr id="4" name="Slide Number Placeholder 3"/>
          <p:cNvSpPr>
            <a:spLocks noGrp="1"/>
          </p:cNvSpPr>
          <p:nvPr>
            <p:ph type="sldNum" sz="quarter" idx="5"/>
          </p:nvPr>
        </p:nvSpPr>
        <p:spPr/>
        <p:txBody>
          <a:bodyPr/>
          <a:lstStyle/>
          <a:p>
            <a:fld id="{4E5FF243-91AF-0049-992A-6FF3650F644B}" type="slidenum">
              <a:rPr lang="en-US" smtClean="0"/>
              <a:t>8</a:t>
            </a:fld>
            <a:endParaRPr lang="en-US"/>
          </a:p>
        </p:txBody>
      </p:sp>
    </p:spTree>
    <p:extLst>
      <p:ext uri="{BB962C8B-B14F-4D97-AF65-F5344CB8AC3E}">
        <p14:creationId xmlns:p14="http://schemas.microsoft.com/office/powerpoint/2010/main" val="3210558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fontScale="40000" lnSpcReduction="20000"/>
          </a:bodyPr>
          <a:lstStyle/>
          <a:p>
            <a:pPr marL="3175" marR="0" lvl="0" algn="l" defTabSz="914400" rtl="0" eaLnBrk="1" fontAlgn="auto" latinLnBrk="0" hangingPunct="1">
              <a:lnSpc>
                <a:spcPct val="120000"/>
              </a:lnSpc>
              <a:spcBef>
                <a:spcPts val="0"/>
              </a:spcBef>
              <a:spcAft>
                <a:spcPts val="0"/>
              </a:spcAft>
              <a:buClrTx/>
              <a:buSzTx/>
              <a:buFontTx/>
              <a:buNone/>
              <a:defRPr/>
            </a:pPr>
            <a:r>
              <a:rPr lang="en-US" dirty="0">
                <a:solidFill>
                  <a:srgbClr val="002060"/>
                </a:solidFill>
                <a:latin typeface="Helvetica" pitchFamily="2" charset="0"/>
              </a:rPr>
              <a:t>Scientific </a:t>
            </a:r>
            <a:r>
              <a:rPr lang="en-US" b="1" dirty="0">
                <a:solidFill>
                  <a:srgbClr val="002060"/>
                </a:solidFill>
                <a:latin typeface="Helvetica" pitchFamily="2" charset="0"/>
              </a:rPr>
              <a:t>rigor</a:t>
            </a:r>
            <a:r>
              <a:rPr lang="en-US" dirty="0">
                <a:solidFill>
                  <a:srgbClr val="002060"/>
                </a:solidFill>
                <a:latin typeface="Helvetica" pitchFamily="2" charset="0"/>
              </a:rPr>
              <a:t> is the strict application of the scientific method to ensure unbiased and well-controlled experimental design, methodology, analysis, interpretation and reporting of results.</a:t>
            </a:r>
            <a:endParaRPr lang="en-US" b="1" dirty="0">
              <a:solidFill>
                <a:srgbClr val="002060"/>
              </a:solidFill>
              <a:latin typeface="Helvetica" pitchFamily="2" charset="0"/>
            </a:endParaRPr>
          </a:p>
          <a:p>
            <a:pPr marL="109537" indent="0">
              <a:lnSpc>
                <a:spcPct val="120000"/>
              </a:lnSpc>
              <a:buNone/>
            </a:pPr>
            <a:endParaRPr lang="en-US" b="1" dirty="0">
              <a:solidFill>
                <a:srgbClr val="002060"/>
              </a:solidFill>
              <a:latin typeface="Helvetica" pitchFamily="2" charset="0"/>
            </a:endParaRPr>
          </a:p>
          <a:p>
            <a:pPr marL="3175">
              <a:lnSpc>
                <a:spcPct val="120000"/>
              </a:lnSpc>
              <a:buNone/>
            </a:pPr>
            <a:r>
              <a:rPr lang="en-US" b="1" dirty="0">
                <a:solidFill>
                  <a:srgbClr val="002060"/>
                </a:solidFill>
                <a:latin typeface="Helvetica" pitchFamily="2" charset="0"/>
              </a:rPr>
              <a:t>Research</a:t>
            </a:r>
          </a:p>
          <a:p>
            <a:pPr marL="231775" lvl="1" indent="-114300">
              <a:lnSpc>
                <a:spcPct val="120000"/>
              </a:lnSpc>
              <a:buClr>
                <a:srgbClr val="003399"/>
              </a:buClr>
              <a:buFont typeface="Arial" panose="020B0604020202020204" pitchFamily="34" charset="0"/>
              <a:buChar char="•"/>
            </a:pPr>
            <a:r>
              <a:rPr lang="en-US" dirty="0">
                <a:solidFill>
                  <a:srgbClr val="002060"/>
                </a:solidFill>
                <a:latin typeface="Helvetica" pitchFamily="2" charset="0"/>
              </a:rPr>
              <a:t>Research/Career Development</a:t>
            </a:r>
          </a:p>
          <a:p>
            <a:pPr marL="231775" lvl="1" indent="-114300">
              <a:lnSpc>
                <a:spcPct val="120000"/>
              </a:lnSpc>
              <a:buClr>
                <a:srgbClr val="003399"/>
              </a:buClr>
              <a:buFont typeface="Arial" panose="020B0604020202020204" pitchFamily="34" charset="0"/>
              <a:buChar char="•"/>
            </a:pPr>
            <a:r>
              <a:rPr lang="en-US" dirty="0">
                <a:solidFill>
                  <a:srgbClr val="002060"/>
                </a:solidFill>
                <a:latin typeface="Helvetica" pitchFamily="2" charset="0"/>
              </a:rPr>
              <a:t>Individual Fellowships</a:t>
            </a:r>
          </a:p>
          <a:p>
            <a:pPr>
              <a:lnSpc>
                <a:spcPct val="120000"/>
              </a:lnSpc>
            </a:pPr>
            <a:endParaRPr lang="en-US" dirty="0">
              <a:solidFill>
                <a:srgbClr val="002060"/>
              </a:solidFill>
              <a:latin typeface="Helvetica" pitchFamily="2" charset="0"/>
            </a:endParaRPr>
          </a:p>
          <a:p>
            <a:pPr marL="3175">
              <a:lnSpc>
                <a:spcPct val="120000"/>
              </a:lnSpc>
              <a:buNone/>
            </a:pPr>
            <a:r>
              <a:rPr lang="en-US" b="1" dirty="0">
                <a:solidFill>
                  <a:srgbClr val="002060"/>
                </a:solidFill>
                <a:latin typeface="Helvetica" pitchFamily="2" charset="0"/>
              </a:rPr>
              <a:t>Training</a:t>
            </a:r>
          </a:p>
          <a:p>
            <a:pPr marL="231775" lvl="1" indent="-114300">
              <a:lnSpc>
                <a:spcPct val="120000"/>
              </a:lnSpc>
              <a:buClr>
                <a:srgbClr val="003399"/>
              </a:buClr>
              <a:buFont typeface="Arial" panose="020B0604020202020204" pitchFamily="34" charset="0"/>
              <a:buChar char="•"/>
            </a:pPr>
            <a:r>
              <a:rPr lang="en-US" dirty="0">
                <a:solidFill>
                  <a:srgbClr val="002060"/>
                </a:solidFill>
                <a:latin typeface="Helvetica" pitchFamily="2" charset="0"/>
              </a:rPr>
              <a:t>Institutional Training &amp; Career Development</a:t>
            </a:r>
          </a:p>
          <a:p>
            <a:pPr marL="231775" lvl="1" indent="-114300">
              <a:lnSpc>
                <a:spcPct val="120000"/>
              </a:lnSpc>
              <a:buClr>
                <a:srgbClr val="003399"/>
              </a:buClr>
              <a:buFont typeface="Arial" panose="020B0604020202020204" pitchFamily="34" charset="0"/>
              <a:buChar char="•"/>
            </a:pPr>
            <a:r>
              <a:rPr lang="en-US" dirty="0">
                <a:solidFill>
                  <a:srgbClr val="002060"/>
                </a:solidFill>
                <a:latin typeface="Helvetica" pitchFamily="2" charset="0"/>
              </a:rPr>
              <a:t>Fellowships</a:t>
            </a:r>
          </a:p>
          <a:p>
            <a:pPr marL="231775" lvl="1" indent="-114300">
              <a:lnSpc>
                <a:spcPct val="120000"/>
              </a:lnSpc>
              <a:buClr>
                <a:srgbClr val="003399"/>
              </a:buClr>
              <a:buFont typeface="Arial" panose="020B0604020202020204" pitchFamily="34" charset="0"/>
              <a:buChar char="•"/>
            </a:pPr>
            <a:r>
              <a:rPr lang="en-US" dirty="0">
                <a:solidFill>
                  <a:srgbClr val="002060"/>
                </a:solidFill>
                <a:latin typeface="Helvetica" pitchFamily="2" charset="0"/>
              </a:rPr>
              <a:t>Career Development</a:t>
            </a:r>
            <a:endParaRPr lang="en-US" b="1" dirty="0">
              <a:solidFill>
                <a:srgbClr val="002060"/>
              </a:solidFill>
              <a:latin typeface="Helvetica" pitchFamily="2" charset="0"/>
            </a:endParaRPr>
          </a:p>
          <a:p>
            <a:pPr>
              <a:lnSpc>
                <a:spcPct val="120000"/>
              </a:lnSpc>
            </a:pPr>
            <a:endParaRPr lang="en-US" b="1" dirty="0">
              <a:solidFill>
                <a:srgbClr val="002060"/>
              </a:solidFill>
              <a:latin typeface="Helvetica" pitchFamily="2" charset="0"/>
            </a:endParaRPr>
          </a:p>
          <a:p>
            <a:pPr>
              <a:lnSpc>
                <a:spcPct val="120000"/>
              </a:lnSpc>
            </a:pPr>
            <a:r>
              <a:rPr lang="en-US" b="1" dirty="0">
                <a:solidFill>
                  <a:srgbClr val="002060"/>
                </a:solidFill>
                <a:latin typeface="Helvetica" pitchFamily="2" charset="0"/>
              </a:rPr>
              <a:t>Rigor of The Prior Research</a:t>
            </a:r>
          </a:p>
          <a:p>
            <a:pPr marL="231775" marR="0" lvl="0" indent="-114300" algn="l" defTabSz="914400" rtl="0" eaLnBrk="1" fontAlgn="auto" latinLnBrk="0" hangingPunct="1">
              <a:lnSpc>
                <a:spcPct val="120000"/>
              </a:lnSpc>
              <a:spcBef>
                <a:spcPts val="0"/>
              </a:spcBef>
              <a:spcAft>
                <a:spcPts val="0"/>
              </a:spcAft>
              <a:buClrTx/>
              <a:buSzTx/>
              <a:buFont typeface="Arial" panose="020B0604020202020204" pitchFamily="34" charset="0"/>
              <a:buChar char="•"/>
              <a:defRPr/>
            </a:pPr>
            <a:r>
              <a:rPr lang="en-US" b="0" dirty="0">
                <a:solidFill>
                  <a:srgbClr val="002060"/>
                </a:solidFill>
                <a:latin typeface="Helvetica" pitchFamily="2" charset="0"/>
              </a:rPr>
              <a:t>strengths weaknesses of prior research (including yours) that serves as key support</a:t>
            </a:r>
          </a:p>
          <a:p>
            <a:pPr marL="231775" marR="0" lvl="0" indent="-114300" algn="l" defTabSz="914400" rtl="0" eaLnBrk="1" fontAlgn="auto" latinLnBrk="0" hangingPunct="1">
              <a:lnSpc>
                <a:spcPct val="120000"/>
              </a:lnSpc>
              <a:spcBef>
                <a:spcPts val="0"/>
              </a:spcBef>
              <a:spcAft>
                <a:spcPts val="0"/>
              </a:spcAft>
              <a:buClrTx/>
              <a:buSzTx/>
              <a:buFont typeface="Arial" panose="020B0604020202020204" pitchFamily="34" charset="0"/>
              <a:buChar char="•"/>
              <a:defRPr/>
            </a:pPr>
            <a:r>
              <a:rPr lang="en-US" dirty="0">
                <a:solidFill>
                  <a:srgbClr val="002060"/>
                </a:solidFill>
                <a:latin typeface="Helvetica" pitchFamily="2" charset="0"/>
              </a:rPr>
              <a:t>identify weakness or gaps in a line of research</a:t>
            </a:r>
            <a:endParaRPr lang="en-US" b="0" dirty="0">
              <a:solidFill>
                <a:srgbClr val="002060"/>
              </a:solidFill>
              <a:latin typeface="Helvetica" pitchFamily="2" charset="0"/>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lang="en-US" b="1" dirty="0">
              <a:solidFill>
                <a:srgbClr val="002060"/>
              </a:solidFill>
              <a:latin typeface="Helvetica" pitchFamily="2"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en-US" b="1" dirty="0">
                <a:solidFill>
                  <a:srgbClr val="002060"/>
                </a:solidFill>
                <a:latin typeface="Helvetica" pitchFamily="2" charset="0"/>
              </a:rPr>
              <a:t>Rigor of The Proposed Research </a:t>
            </a:r>
          </a:p>
          <a:p>
            <a:pPr marL="231775" marR="0" lvl="0" indent="-114300" algn="l" defTabSz="914400" rtl="0" eaLnBrk="1" fontAlgn="auto" latinLnBrk="0" hangingPunct="1">
              <a:lnSpc>
                <a:spcPct val="120000"/>
              </a:lnSpc>
              <a:spcBef>
                <a:spcPts val="0"/>
              </a:spcBef>
              <a:spcAft>
                <a:spcPts val="0"/>
              </a:spcAft>
              <a:buClrTx/>
              <a:buSzTx/>
              <a:buFont typeface="Arial" panose="020B0604020202020204" pitchFamily="34" charset="0"/>
              <a:buChar char="•"/>
              <a:defRPr/>
            </a:pPr>
            <a:r>
              <a:rPr lang="en-US" b="0" dirty="0">
                <a:solidFill>
                  <a:srgbClr val="002060"/>
                </a:solidFill>
                <a:latin typeface="Helvetica" pitchFamily="2" charset="0"/>
              </a:rPr>
              <a:t>Plan to address weaknesses of prior research (including yours) that serves as key support</a:t>
            </a:r>
          </a:p>
          <a:p>
            <a:pPr marL="231775" marR="0" lvl="0" indent="-114300" algn="l" defTabSz="914400" rtl="0" eaLnBrk="1" fontAlgn="auto" latinLnBrk="0" hangingPunct="1">
              <a:lnSpc>
                <a:spcPct val="120000"/>
              </a:lnSpc>
              <a:spcBef>
                <a:spcPts val="0"/>
              </a:spcBef>
              <a:spcAft>
                <a:spcPts val="0"/>
              </a:spcAft>
              <a:buClrTx/>
              <a:buSzTx/>
              <a:buFont typeface="Arial" panose="020B0604020202020204" pitchFamily="34" charset="0"/>
              <a:buChar char="•"/>
              <a:defRPr/>
            </a:pPr>
            <a:r>
              <a:rPr lang="en-US" b="0" dirty="0">
                <a:solidFill>
                  <a:srgbClr val="002060"/>
                </a:solidFill>
                <a:latin typeface="Helvetica" pitchFamily="2" charset="0"/>
              </a:rPr>
              <a:t>Experimental design/Methods:  describe how will achieve robust and unbiased results</a:t>
            </a: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lang="en-US" dirty="0">
              <a:solidFill>
                <a:srgbClr val="002060"/>
              </a:solidFill>
              <a:latin typeface="Helvetica" pitchFamily="2" charset="0"/>
            </a:endParaRPr>
          </a:p>
          <a:p>
            <a:pPr lvl="1">
              <a:lnSpc>
                <a:spcPct val="120000"/>
              </a:lnSpc>
              <a:buClr>
                <a:srgbClr val="003399"/>
              </a:buClr>
            </a:pPr>
            <a:r>
              <a:rPr lang="en-US" dirty="0">
                <a:solidFill>
                  <a:srgbClr val="002060"/>
                </a:solidFill>
                <a:latin typeface="Helvetica" pitchFamily="2" charset="0"/>
              </a:rPr>
              <a:t>Appropriate sample sizes</a:t>
            </a:r>
          </a:p>
          <a:p>
            <a:pPr lvl="1">
              <a:lnSpc>
                <a:spcPct val="120000"/>
              </a:lnSpc>
              <a:buClr>
                <a:srgbClr val="003399"/>
              </a:buClr>
            </a:pPr>
            <a:r>
              <a:rPr lang="en-US" dirty="0">
                <a:solidFill>
                  <a:srgbClr val="002060"/>
                </a:solidFill>
                <a:latin typeface="Helvetica" pitchFamily="2" charset="0"/>
              </a:rPr>
              <a:t>Randomization and blinding</a:t>
            </a:r>
          </a:p>
          <a:p>
            <a:pPr lvl="1">
              <a:lnSpc>
                <a:spcPct val="120000"/>
              </a:lnSpc>
              <a:buClr>
                <a:srgbClr val="003399"/>
              </a:buClr>
            </a:pPr>
            <a:r>
              <a:rPr lang="en-US" dirty="0">
                <a:solidFill>
                  <a:srgbClr val="002060"/>
                </a:solidFill>
                <a:latin typeface="Helvetica" pitchFamily="2" charset="0"/>
              </a:rPr>
              <a:t>Adequate positive and negative controls</a:t>
            </a:r>
          </a:p>
          <a:p>
            <a:pPr lvl="1">
              <a:lnSpc>
                <a:spcPct val="120000"/>
              </a:lnSpc>
              <a:buClr>
                <a:srgbClr val="003399"/>
              </a:buClr>
            </a:pPr>
            <a:r>
              <a:rPr lang="en-US" dirty="0">
                <a:solidFill>
                  <a:srgbClr val="002060"/>
                </a:solidFill>
                <a:latin typeface="Helvetica" pitchFamily="2" charset="0"/>
              </a:rPr>
              <a:t>Appropriate statistical tests</a:t>
            </a:r>
          </a:p>
          <a:p>
            <a:pPr lvl="1">
              <a:lnSpc>
                <a:spcPct val="120000"/>
              </a:lnSpc>
              <a:buClr>
                <a:srgbClr val="003399"/>
              </a:buClr>
            </a:pPr>
            <a:r>
              <a:rPr lang="en-US" dirty="0">
                <a:solidFill>
                  <a:srgbClr val="002060"/>
                </a:solidFill>
                <a:latin typeface="Helvetica" pitchFamily="2" charset="0"/>
              </a:rPr>
              <a:t>Consideration of relevant biological variables </a:t>
            </a:r>
          </a:p>
          <a:p>
            <a:pPr lvl="1">
              <a:lnSpc>
                <a:spcPct val="120000"/>
              </a:lnSpc>
              <a:buClr>
                <a:srgbClr val="003399"/>
              </a:buClr>
            </a:pPr>
            <a:r>
              <a:rPr lang="en-US" dirty="0">
                <a:solidFill>
                  <a:srgbClr val="002060"/>
                </a:solidFill>
                <a:latin typeface="Helvetica" pitchFamily="2" charset="0"/>
              </a:rPr>
              <a:t>Authentication of key resources</a:t>
            </a:r>
          </a:p>
          <a:p>
            <a:pPr lvl="1">
              <a:lnSpc>
                <a:spcPct val="120000"/>
              </a:lnSpc>
              <a:buClr>
                <a:srgbClr val="003399"/>
              </a:buClr>
            </a:pPr>
            <a:r>
              <a:rPr lang="en-US" dirty="0">
                <a:solidFill>
                  <a:srgbClr val="002060"/>
                </a:solidFill>
                <a:latin typeface="Helvetica" pitchFamily="2" charset="0"/>
              </a:rPr>
              <a:t>Etc.</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dirty="0">
              <a:solidFill>
                <a:srgbClr val="002060"/>
              </a:solidFill>
              <a:latin typeface="Helvetica" pitchFamily="2" charset="0"/>
            </a:endParaRPr>
          </a:p>
          <a:p>
            <a:pPr>
              <a:lnSpc>
                <a:spcPct val="120000"/>
              </a:lnSpc>
            </a:pPr>
            <a:r>
              <a:rPr lang="en-US" b="1" dirty="0">
                <a:solidFill>
                  <a:srgbClr val="002060"/>
                </a:solidFill>
                <a:latin typeface="Helvetica" pitchFamily="2" charset="0"/>
              </a:rPr>
              <a:t>Consideration of Relevant Biological Variables</a:t>
            </a:r>
          </a:p>
          <a:p>
            <a:pPr marL="231775" indent="-114300">
              <a:lnSpc>
                <a:spcPct val="120000"/>
              </a:lnSpc>
              <a:buFont typeface="Arial" panose="020B0604020202020204" pitchFamily="34" charset="0"/>
              <a:buChar char="•"/>
            </a:pPr>
            <a:r>
              <a:rPr lang="en-US" dirty="0">
                <a:solidFill>
                  <a:srgbClr val="002060"/>
                </a:solidFill>
                <a:latin typeface="Helvetica" pitchFamily="2" charset="0"/>
              </a:rPr>
              <a:t>e.g., sex, age, weight, underlying health conditions</a:t>
            </a:r>
          </a:p>
          <a:p>
            <a:pPr marL="231775" indent="-114300">
              <a:lnSpc>
                <a:spcPct val="120000"/>
              </a:lnSpc>
              <a:buFont typeface="Arial" panose="020B0604020202020204" pitchFamily="34" charset="0"/>
              <a:buChar char="•"/>
            </a:pPr>
            <a:r>
              <a:rPr lang="en-US" dirty="0">
                <a:solidFill>
                  <a:srgbClr val="002060"/>
                </a:solidFill>
                <a:latin typeface="Helvetica" pitchFamily="2" charset="0"/>
              </a:rPr>
              <a:t>Describe how these are factored into research design and analysis</a:t>
            </a:r>
          </a:p>
          <a:p>
            <a:pPr>
              <a:lnSpc>
                <a:spcPct val="120000"/>
              </a:lnSpc>
            </a:pPr>
            <a:endParaRPr lang="en-US" b="1" dirty="0">
              <a:solidFill>
                <a:srgbClr val="002060"/>
              </a:solidFill>
              <a:latin typeface="Helvetica" pitchFamily="2" charset="0"/>
            </a:endParaRPr>
          </a:p>
          <a:p>
            <a:pPr>
              <a:lnSpc>
                <a:spcPct val="120000"/>
              </a:lnSpc>
            </a:pPr>
            <a:r>
              <a:rPr lang="en-US" b="1" dirty="0">
                <a:solidFill>
                  <a:srgbClr val="002060"/>
                </a:solidFill>
                <a:latin typeface="Helvetica" pitchFamily="2" charset="0"/>
              </a:rPr>
              <a:t>Authentication of Key Biological and/or Chemical Resources</a:t>
            </a:r>
          </a:p>
          <a:p>
            <a:pPr marL="231775" indent="-114300">
              <a:lnSpc>
                <a:spcPct val="120000"/>
              </a:lnSpc>
              <a:buFont typeface="Arial" panose="020B0604020202020204" pitchFamily="34" charset="0"/>
              <a:buChar char="•"/>
            </a:pPr>
            <a:r>
              <a:rPr lang="en-US" dirty="0">
                <a:solidFill>
                  <a:srgbClr val="002060"/>
                </a:solidFill>
                <a:latin typeface="Helvetica" pitchFamily="2" charset="0"/>
              </a:rPr>
              <a:t>e.g., cell lines, specialty chemicals (serum), antibodies –  “black box” reagents</a:t>
            </a:r>
          </a:p>
          <a:p>
            <a:pPr marL="231775" indent="-114300">
              <a:lnSpc>
                <a:spcPct val="120000"/>
              </a:lnSpc>
              <a:buFont typeface="Arial" panose="020B0604020202020204" pitchFamily="34" charset="0"/>
              <a:buChar char="•"/>
            </a:pPr>
            <a:r>
              <a:rPr lang="en-US" dirty="0">
                <a:solidFill>
                  <a:srgbClr val="002060"/>
                </a:solidFill>
                <a:latin typeface="Helvetica" pitchFamily="2" charset="0"/>
              </a:rPr>
              <a:t>Describe methods to ensure the identity and validity of reagents that vary</a:t>
            </a:r>
          </a:p>
          <a:p>
            <a:pPr>
              <a:lnSpc>
                <a:spcPct val="120000"/>
              </a:lnSpc>
            </a:pPr>
            <a:endParaRPr lang="en-US" dirty="0">
              <a:solidFill>
                <a:srgbClr val="002060"/>
              </a:solidFill>
              <a:latin typeface="Helvetica" pitchFamily="2" charset="0"/>
            </a:endParaRPr>
          </a:p>
          <a:p>
            <a:pPr>
              <a:lnSpc>
                <a:spcPct val="120000"/>
              </a:lnSpc>
            </a:pPr>
            <a:r>
              <a:rPr lang="en-US" i="1" dirty="0">
                <a:solidFill>
                  <a:srgbClr val="002060"/>
                </a:solidFill>
                <a:latin typeface="Helvetica" pitchFamily="2" charset="0"/>
              </a:rPr>
              <a:t>Infographic courtesy of Ms. Nichole Swan, Dr. Shana Spindler, and Dr. Yvette Pittman of the  Eunice Kennedy Shriver National Institute of Child Health and Human Development (NICHD).</a:t>
            </a:r>
          </a:p>
          <a:p>
            <a:pPr>
              <a:lnSpc>
                <a:spcPct val="120000"/>
              </a:lnSpc>
            </a:pPr>
            <a:endParaRPr lang="en-US" i="1" dirty="0">
              <a:solidFill>
                <a:srgbClr val="002060"/>
              </a:solidFill>
              <a:latin typeface="Helvetica" pitchFamily="2" charset="0"/>
            </a:endParaRPr>
          </a:p>
          <a:p>
            <a:pPr>
              <a:lnSpc>
                <a:spcPct val="120000"/>
              </a:lnSpc>
            </a:pPr>
            <a:r>
              <a:rPr lang="en-US" dirty="0">
                <a:solidFill>
                  <a:srgbClr val="002060"/>
                </a:solidFill>
                <a:latin typeface="Helvetica" pitchFamily="2" charset="0"/>
              </a:rPr>
              <a:t>Emphasis on scientific premise (measure of the strength of the body of evidence supporting the proposed work, rigorous experimental design, consideration of biological variables (such as sex), authentication of reagents</a:t>
            </a:r>
          </a:p>
          <a:p>
            <a:pPr>
              <a:lnSpc>
                <a:spcPct val="120000"/>
              </a:lnSpc>
            </a:pPr>
            <a:endParaRPr lang="en-US" dirty="0">
              <a:solidFill>
                <a:srgbClr val="002060"/>
              </a:solidFill>
              <a:latin typeface="Helvetica" pitchFamily="2" charset="0"/>
            </a:endParaRPr>
          </a:p>
          <a:p>
            <a:pPr>
              <a:lnSpc>
                <a:spcPct val="120000"/>
              </a:lnSpc>
            </a:pPr>
            <a:r>
              <a:rPr lang="en-US" dirty="0">
                <a:solidFill>
                  <a:srgbClr val="002060"/>
                </a:solidFill>
                <a:latin typeface="Helvetica" pitchFamily="2" charset="0"/>
              </a:rPr>
              <a:t>For innovative and exploratory research where preliminary data may be lacking, the scientific premise should provide idea of risks to be addressed and support the rationale of the proposed work.</a:t>
            </a:r>
          </a:p>
          <a:p>
            <a:endParaRPr lang="en-US" dirty="0">
              <a:solidFill>
                <a:srgbClr val="002060"/>
              </a:solidFill>
              <a:latin typeface="Helvetica" pitchFamily="2" charset="0"/>
            </a:endParaRPr>
          </a:p>
        </p:txBody>
      </p:sp>
      <p:sp>
        <p:nvSpPr>
          <p:cNvPr id="4" name="Slide Number Placeholder 3"/>
          <p:cNvSpPr>
            <a:spLocks noGrp="1"/>
          </p:cNvSpPr>
          <p:nvPr>
            <p:ph type="sldNum" sz="quarter" idx="5"/>
          </p:nvPr>
        </p:nvSpPr>
        <p:spPr/>
        <p:txBody>
          <a:bodyPr/>
          <a:lstStyle/>
          <a:p>
            <a:fld id="{4E5FF243-91AF-0049-992A-6FF3650F644B}" type="slidenum">
              <a:rPr lang="en-US" smtClean="0"/>
              <a:t>9</a:t>
            </a:fld>
            <a:endParaRPr lang="en-US"/>
          </a:p>
        </p:txBody>
      </p:sp>
    </p:spTree>
    <p:extLst>
      <p:ext uri="{BB962C8B-B14F-4D97-AF65-F5344CB8AC3E}">
        <p14:creationId xmlns:p14="http://schemas.microsoft.com/office/powerpoint/2010/main" val="310920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460587"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10283619" y="3136658"/>
            <a:ext cx="1213632"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p:nvSpPr>
        <p:spPr>
          <a:xfrm>
            <a:off x="593978" y="3055622"/>
            <a:ext cx="926379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a:xfrm>
            <a:off x="10382435" y="4625268"/>
            <a:ext cx="1016000" cy="457200"/>
          </a:xfrm>
        </p:spPr>
        <p:txBody>
          <a:bodyPr/>
          <a:lstStyle>
            <a:lvl1pPr algn="ctr">
              <a:defRPr sz="2800">
                <a:solidFill>
                  <a:schemeClr val="accent1">
                    <a:lumMod val="50000"/>
                  </a:schemeClr>
                </a:solidFill>
              </a:defRPr>
            </a:lvl1pPr>
          </a:lstStyle>
          <a:p>
            <a:fld id="{FA84A37A-AFC2-4A01-80A1-FC20F2C0D5BB}" type="slidenum">
              <a:rPr lang="en-US" smtClean="0"/>
              <a:pPr/>
              <a:t>‹#›</a:t>
            </a:fld>
            <a:endParaRPr lang="en-US" dirty="0"/>
          </a:p>
        </p:txBody>
      </p:sp>
      <p:sp>
        <p:nvSpPr>
          <p:cNvPr id="11" name="Rectangle 10"/>
          <p:cNvSpPr/>
          <p:nvPr/>
        </p:nvSpPr>
        <p:spPr>
          <a:xfrm>
            <a:off x="722429" y="4559277"/>
            <a:ext cx="9006888"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718628" y="3139440"/>
            <a:ext cx="9014491"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806273" y="3227034"/>
            <a:ext cx="88392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
        <p:nvSpPr>
          <p:cNvPr id="15" name="Slide Number Placeholder 5">
            <a:extLst>
              <a:ext uri="{FF2B5EF4-FFF2-40B4-BE49-F238E27FC236}">
                <a16:creationId xmlns:a16="http://schemas.microsoft.com/office/drawing/2014/main" id="{2E4A93E4-5E10-F141-B666-79F1E650660D}"/>
              </a:ext>
            </a:extLst>
          </p:cNvPr>
          <p:cNvSpPr txBox="1">
            <a:spLocks/>
          </p:cNvSpPr>
          <p:nvPr userDrawn="1"/>
        </p:nvSpPr>
        <p:spPr>
          <a:xfrm>
            <a:off x="91440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4A37A-AFC2-4A01-80A1-FC20F2C0D5BB}" type="slidenum">
              <a:rPr lang="en-US" sz="1200" baseline="0" smtClean="0">
                <a:solidFill>
                  <a:srgbClr val="002060"/>
                </a:solidFill>
              </a:rPr>
              <a:pPr/>
              <a:t>‹#›</a:t>
            </a:fld>
            <a:endParaRPr lang="en-US" sz="1200" baseline="0" dirty="0">
              <a:solidFill>
                <a:srgbClr val="00206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9785C6-EBAF-49D5-AD4D-BABF4DFAAD59}" type="datetime1">
              <a:rPr lang="en-US" smtClean="0"/>
              <a:pPr/>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148936" y="228600"/>
            <a:ext cx="247904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9273634" y="351410"/>
            <a:ext cx="2229647"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p:cNvSpPr>
            <a:spLocks noGrp="1"/>
          </p:cNvSpPr>
          <p:nvPr>
            <p:ph type="title" orient="vert"/>
          </p:nvPr>
        </p:nvSpPr>
        <p:spPr>
          <a:xfrm>
            <a:off x="9398103" y="395428"/>
            <a:ext cx="1980708"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381000"/>
            <a:ext cx="82296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04122-9A3A-4FD8-98B8-22631F32846C}" type="datetime1">
              <a:rPr lang="en-US" smtClean="0"/>
              <a:pPr/>
              <a:t>8/21/2025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9A7B8-0EC4-44C9-AFEF-25E144F11C06}" type="datetime1">
              <a:rPr lang="en-US" smtClean="0"/>
              <a:pPr/>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82BB47B5-C739-4DAE-AACD-CC58CA843AC4}" type="datetime1">
              <a:rPr lang="en-US" smtClean="0"/>
              <a:pPr/>
              <a:t>8/21/2025</a:t>
            </a:fld>
            <a:endParaRPr lang="en-US" dirty="0"/>
          </a:p>
        </p:txBody>
      </p:sp>
      <p:sp>
        <p:nvSpPr>
          <p:cNvPr id="13" name="Rectangle 12"/>
          <p:cNvSpPr/>
          <p:nvPr/>
        </p:nvSpPr>
        <p:spPr>
          <a:xfrm>
            <a:off x="602635"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p:nvSpPr>
        <p:spPr>
          <a:xfrm>
            <a:off x="756875" y="3048000"/>
            <a:ext cx="1071173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2" name="Title 1"/>
          <p:cNvSpPr>
            <a:spLocks noGrp="1"/>
          </p:cNvSpPr>
          <p:nvPr>
            <p:ph type="title"/>
          </p:nvPr>
        </p:nvSpPr>
        <p:spPr>
          <a:xfrm>
            <a:off x="981941" y="3200400"/>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900661" y="4541521"/>
            <a:ext cx="1042416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981941" y="4607511"/>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901010" y="3124200"/>
            <a:ext cx="10423465"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p>
            <a:r>
              <a:rPr lang="en-US"/>
              <a:t>Click to edit Master title style</a:t>
            </a:r>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72AE48-94E6-46E0-BE32-5F0716DE9115}" type="datetime1">
              <a:rPr lang="en-US" smtClean="0"/>
              <a:pPr/>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68171"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68171"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84C285-8BCE-48FC-97D9-E2837AF38351}" type="datetime1">
              <a:rPr lang="en-US" smtClean="0"/>
              <a:pPr/>
              <a:t>8/21/2025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70D3E6-EF16-4488-94A4-211508FE4682}" type="datetime1">
              <a:rPr lang="en-US" smtClean="0"/>
              <a:pPr/>
              <a:t>8/21/2025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11" name="Rounded Rectangle 10"/>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fld id="{7077FB3B-20DA-4D0E-BF16-8262B7156612}" type="datetime1">
              <a:rPr lang="en-US" smtClean="0"/>
              <a:pPr/>
              <a:t>8/21/2025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12" name="Rounded Rectangle 11"/>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273C2C-6BD0-40EC-8D8D-4D51F089C5EB}" type="datetime1">
              <a:rPr lang="en-US" smtClean="0"/>
              <a:pPr/>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8" name="Rectangle 7"/>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902254" y="1642472"/>
            <a:ext cx="331100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half" idx="2"/>
          </p:nvPr>
        </p:nvSpPr>
        <p:spPr>
          <a:xfrm>
            <a:off x="1025334"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1025334" y="1734312"/>
            <a:ext cx="3064845"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9" name="Rounded Rectangle 8"/>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2D377F5C-EDA7-4864-9756-35769B0E62CF}" type="datetime1">
              <a:rPr lang="en-US" smtClean="0"/>
              <a:pPr/>
              <a:t>8/21/2025</a:t>
            </a:fld>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10" name="Rectangle 9"/>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1016000" y="5029200"/>
            <a:ext cx="10134353"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219200" y="5638800"/>
            <a:ext cx="9771352"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p:nvSpPr>
        <p:spPr>
          <a:xfrm>
            <a:off x="807452" y="5074920"/>
            <a:ext cx="10594848"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half" idx="2"/>
          </p:nvPr>
        </p:nvSpPr>
        <p:spPr>
          <a:xfrm>
            <a:off x="1275052" y="5656557"/>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1219200" y="5105401"/>
            <a:ext cx="9771352"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7" name="Rounded Rectangle 6"/>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fld id="{88B99C93-F56F-46AB-9EB8-53614A95B15F}" type="datetime1">
              <a:rPr lang="en-US" smtClean="0"/>
              <a:pPr/>
              <a:t>8/21/2025</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pPr/>
              <a:t>‹#›</a:t>
            </a:fld>
            <a:endParaRPr lang="en-US" dirty="0"/>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497151" y="372862"/>
            <a:ext cx="11174027"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568171" y="408373"/>
            <a:ext cx="11014229"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research.upenn.edu/resource/labarchive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1.pn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10000"/>
          </a:bodyPr>
          <a:lstStyle/>
          <a:p>
            <a:r>
              <a:rPr lang="en-US" sz="1300" b="1" i="1" dirty="0">
                <a:solidFill>
                  <a:schemeClr val="bg1"/>
                </a:solidFill>
                <a:latin typeface="Helvetica" pitchFamily="2" charset="0"/>
              </a:rPr>
              <a:t>New Student Welcome and Orientation</a:t>
            </a:r>
          </a:p>
          <a:p>
            <a:r>
              <a:rPr lang="en-US" sz="1300" b="1" i="1" dirty="0">
                <a:solidFill>
                  <a:schemeClr val="bg1"/>
                </a:solidFill>
                <a:latin typeface="Helvetica" pitchFamily="2" charset="0"/>
              </a:rPr>
              <a:t>2025</a:t>
            </a:r>
          </a:p>
          <a:p>
            <a:endParaRPr lang="en-US" dirty="0"/>
          </a:p>
        </p:txBody>
      </p:sp>
      <p:sp>
        <p:nvSpPr>
          <p:cNvPr id="3" name="Title 2"/>
          <p:cNvSpPr>
            <a:spLocks noGrp="1"/>
          </p:cNvSpPr>
          <p:nvPr>
            <p:ph type="ctrTitle"/>
          </p:nvPr>
        </p:nvSpPr>
        <p:spPr/>
        <p:txBody>
          <a:bodyPr/>
          <a:lstStyle/>
          <a:p>
            <a:r>
              <a:rPr lang="en-US" sz="3200" b="1" i="1" dirty="0">
                <a:solidFill>
                  <a:srgbClr val="001D5F"/>
                </a:solidFill>
              </a:rPr>
              <a:t>SRR at PENN</a:t>
            </a:r>
            <a:br>
              <a:rPr lang="en-US" sz="3200" b="1" i="1" dirty="0">
                <a:solidFill>
                  <a:srgbClr val="001D5F"/>
                </a:solidFill>
              </a:rPr>
            </a:br>
            <a:endParaRPr lang="en-US" sz="3200" b="1" i="1" dirty="0">
              <a:solidFill>
                <a:srgbClr val="001D5F"/>
              </a:solidFill>
            </a:endParaRPr>
          </a:p>
        </p:txBody>
      </p:sp>
      <p:sp>
        <p:nvSpPr>
          <p:cNvPr id="7" name="TextBox 6">
            <a:extLst>
              <a:ext uri="{FF2B5EF4-FFF2-40B4-BE49-F238E27FC236}">
                <a16:creationId xmlns:a16="http://schemas.microsoft.com/office/drawing/2014/main" id="{2C9510CB-5BC2-DC4C-935C-B0BD80FADFAC}"/>
              </a:ext>
            </a:extLst>
          </p:cNvPr>
          <p:cNvSpPr txBox="1">
            <a:spLocks noChangeArrowheads="1"/>
          </p:cNvSpPr>
          <p:nvPr/>
        </p:nvSpPr>
        <p:spPr bwMode="auto">
          <a:xfrm>
            <a:off x="515378" y="5687203"/>
            <a:ext cx="6324600" cy="984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002060"/>
                </a:solidFill>
                <a:latin typeface="+mn-lt"/>
                <a:cs typeface="Arial" charset="0"/>
              </a:rPr>
              <a:t>Kurt A. </a:t>
            </a:r>
            <a:r>
              <a:rPr lang="en-US" sz="2000" dirty="0" err="1">
                <a:solidFill>
                  <a:srgbClr val="002060"/>
                </a:solidFill>
                <a:latin typeface="+mn-lt"/>
                <a:cs typeface="Arial" charset="0"/>
              </a:rPr>
              <a:t>Engleka</a:t>
            </a:r>
            <a:r>
              <a:rPr lang="en-US" sz="2000" dirty="0">
                <a:solidFill>
                  <a:srgbClr val="002060"/>
                </a:solidFill>
                <a:latin typeface="+mn-lt"/>
                <a:cs typeface="Arial" charset="0"/>
              </a:rPr>
              <a:t> (</a:t>
            </a:r>
            <a:r>
              <a:rPr lang="en-US" sz="2000" dirty="0" err="1">
                <a:solidFill>
                  <a:srgbClr val="002060"/>
                </a:solidFill>
                <a:latin typeface="+mn-lt"/>
                <a:cs typeface="Arial" charset="0"/>
              </a:rPr>
              <a:t>Ingelkay</a:t>
            </a:r>
            <a:r>
              <a:rPr lang="en-US" sz="2000" dirty="0">
                <a:solidFill>
                  <a:srgbClr val="002060"/>
                </a:solidFill>
                <a:latin typeface="+mn-lt"/>
                <a:cs typeface="Arial" charset="0"/>
              </a:rPr>
              <a:t>, hard “g”) (he/him)</a:t>
            </a:r>
          </a:p>
          <a:p>
            <a:pPr eaLnBrk="1" hangingPunct="1"/>
            <a:endParaRPr lang="en-US" sz="1000" dirty="0">
              <a:solidFill>
                <a:srgbClr val="002060"/>
              </a:solidFill>
              <a:latin typeface="+mn-lt"/>
              <a:cs typeface="Arial" charset="0"/>
            </a:endParaRPr>
          </a:p>
          <a:p>
            <a:pPr eaLnBrk="1" hangingPunct="1"/>
            <a:r>
              <a:rPr lang="en-US" sz="1400" dirty="0">
                <a:solidFill>
                  <a:srgbClr val="002060"/>
                </a:solidFill>
                <a:latin typeface="+mn-lt"/>
                <a:cs typeface="Arial" charset="0"/>
              </a:rPr>
              <a:t>Adjunct Assistant Professor, Cell &amp; Dev </a:t>
            </a:r>
            <a:r>
              <a:rPr lang="en-US" sz="1400" dirty="0" err="1">
                <a:solidFill>
                  <a:srgbClr val="002060"/>
                </a:solidFill>
                <a:latin typeface="+mn-lt"/>
                <a:cs typeface="Arial" charset="0"/>
              </a:rPr>
              <a:t>Biol</a:t>
            </a:r>
            <a:endParaRPr lang="en-US" sz="1400" dirty="0">
              <a:solidFill>
                <a:srgbClr val="002060"/>
              </a:solidFill>
              <a:latin typeface="+mn-lt"/>
              <a:cs typeface="Arial" charset="0"/>
            </a:endParaRPr>
          </a:p>
          <a:p>
            <a:pPr eaLnBrk="1" hangingPunct="1"/>
            <a:r>
              <a:rPr lang="en-US" sz="1400" dirty="0">
                <a:solidFill>
                  <a:srgbClr val="002060"/>
                </a:solidFill>
                <a:latin typeface="+mn-lt"/>
                <a:cs typeface="Arial" charset="0"/>
              </a:rPr>
              <a:t>Director of Curriculum, BGS</a:t>
            </a:r>
          </a:p>
        </p:txBody>
      </p:sp>
      <p:sp>
        <p:nvSpPr>
          <p:cNvPr id="8" name="TextBox 7">
            <a:extLst>
              <a:ext uri="{FF2B5EF4-FFF2-40B4-BE49-F238E27FC236}">
                <a16:creationId xmlns:a16="http://schemas.microsoft.com/office/drawing/2014/main" id="{397DFFE5-4D43-2649-A98E-48C67DB839E6}"/>
              </a:ext>
            </a:extLst>
          </p:cNvPr>
          <p:cNvSpPr txBox="1"/>
          <p:nvPr/>
        </p:nvSpPr>
        <p:spPr>
          <a:xfrm>
            <a:off x="4475275" y="6134579"/>
            <a:ext cx="3433953" cy="523220"/>
          </a:xfrm>
          <a:prstGeom prst="rect">
            <a:avLst/>
          </a:prstGeom>
          <a:noFill/>
        </p:spPr>
        <p:txBody>
          <a:bodyPr wrap="none" rtlCol="0">
            <a:spAutoFit/>
          </a:bodyPr>
          <a:lstStyle/>
          <a:p>
            <a:r>
              <a:rPr lang="en-US" sz="1400" dirty="0" err="1">
                <a:solidFill>
                  <a:srgbClr val="002060"/>
                </a:solidFill>
                <a:cs typeface="Arial" charset="0"/>
              </a:rPr>
              <a:t>kengleka@pennmedicine.upenn.edu</a:t>
            </a:r>
            <a:endParaRPr lang="en-US" sz="1400" dirty="0">
              <a:solidFill>
                <a:srgbClr val="002060"/>
              </a:solidFill>
              <a:cs typeface="Arial" charset="0"/>
            </a:endParaRPr>
          </a:p>
          <a:p>
            <a:r>
              <a:rPr lang="en-US" sz="1400" dirty="0" err="1">
                <a:solidFill>
                  <a:srgbClr val="002060"/>
                </a:solidFill>
              </a:rPr>
              <a:t>orcid.org</a:t>
            </a:r>
            <a:r>
              <a:rPr lang="en-US" sz="1400" dirty="0">
                <a:solidFill>
                  <a:srgbClr val="002060"/>
                </a:solidFill>
              </a:rPr>
              <a:t>/0000-0001-5539-4076</a:t>
            </a:r>
          </a:p>
        </p:txBody>
      </p:sp>
    </p:spTree>
    <p:extLst>
      <p:ext uri="{BB962C8B-B14F-4D97-AF65-F5344CB8AC3E}">
        <p14:creationId xmlns:p14="http://schemas.microsoft.com/office/powerpoint/2010/main" val="913626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E8288-EE64-C148-BBF1-34476FE693B0}"/>
              </a:ext>
            </a:extLst>
          </p:cNvPr>
          <p:cNvSpPr>
            <a:spLocks noGrp="1"/>
          </p:cNvSpPr>
          <p:nvPr>
            <p:ph type="title"/>
          </p:nvPr>
        </p:nvSpPr>
        <p:spPr/>
        <p:txBody>
          <a:bodyPr/>
          <a:lstStyle/>
          <a:p>
            <a:pPr algn="l"/>
            <a:r>
              <a:rPr lang="en-US" dirty="0"/>
              <a:t>NIH initiatives</a:t>
            </a:r>
          </a:p>
        </p:txBody>
      </p:sp>
      <p:sp>
        <p:nvSpPr>
          <p:cNvPr id="11" name="TextBox 10">
            <a:extLst>
              <a:ext uri="{FF2B5EF4-FFF2-40B4-BE49-F238E27FC236}">
                <a16:creationId xmlns:a16="http://schemas.microsoft.com/office/drawing/2014/main" id="{E9C94E88-9AF7-C94E-9950-F9763F9384F7}"/>
              </a:ext>
            </a:extLst>
          </p:cNvPr>
          <p:cNvSpPr txBox="1"/>
          <p:nvPr/>
        </p:nvSpPr>
        <p:spPr>
          <a:xfrm>
            <a:off x="228600" y="6400800"/>
            <a:ext cx="1572866" cy="369332"/>
          </a:xfrm>
          <a:prstGeom prst="rect">
            <a:avLst/>
          </a:prstGeom>
          <a:noFill/>
        </p:spPr>
        <p:txBody>
          <a:bodyPr wrap="none" rtlCol="0">
            <a:spAutoFit/>
          </a:bodyPr>
          <a:lstStyle/>
          <a:p>
            <a:r>
              <a:rPr lang="en-US" b="1" i="1" dirty="0">
                <a:solidFill>
                  <a:schemeClr val="bg1"/>
                </a:solidFill>
                <a:cs typeface="Helvetica"/>
              </a:rPr>
              <a:t>SRR and You</a:t>
            </a:r>
          </a:p>
        </p:txBody>
      </p:sp>
      <p:pic>
        <p:nvPicPr>
          <p:cNvPr id="13" name="Picture 12">
            <a:extLst>
              <a:ext uri="{FF2B5EF4-FFF2-40B4-BE49-F238E27FC236}">
                <a16:creationId xmlns:a16="http://schemas.microsoft.com/office/drawing/2014/main" id="{7C5710B0-BF99-2C43-ACDE-7F211498B6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65971" y="592204"/>
            <a:ext cx="4127610" cy="671763"/>
          </a:xfrm>
          <a:prstGeom prst="rect">
            <a:avLst/>
          </a:prstGeom>
        </p:spPr>
      </p:pic>
      <p:sp>
        <p:nvSpPr>
          <p:cNvPr id="14" name="TextBox 13">
            <a:extLst>
              <a:ext uri="{FF2B5EF4-FFF2-40B4-BE49-F238E27FC236}">
                <a16:creationId xmlns:a16="http://schemas.microsoft.com/office/drawing/2014/main" id="{590A4267-2E5D-2344-9871-F2CA3C375E27}"/>
              </a:ext>
            </a:extLst>
          </p:cNvPr>
          <p:cNvSpPr txBox="1"/>
          <p:nvPr/>
        </p:nvSpPr>
        <p:spPr>
          <a:xfrm>
            <a:off x="1635560" y="3257211"/>
            <a:ext cx="5852619" cy="923330"/>
          </a:xfrm>
          <a:prstGeom prst="rect">
            <a:avLst/>
          </a:prstGeom>
          <a:solidFill>
            <a:schemeClr val="bg1"/>
          </a:solidFill>
        </p:spPr>
        <p:txBody>
          <a:bodyPr wrap="square" rtlCol="0">
            <a:spAutoFit/>
          </a:bodyPr>
          <a:lstStyle/>
          <a:p>
            <a:r>
              <a:rPr lang="en-US" dirty="0">
                <a:solidFill>
                  <a:srgbClr val="002060"/>
                </a:solidFill>
              </a:rPr>
              <a:t>“reviewers are asked to evaluate the scientific merit of the application include components that address </a:t>
            </a:r>
            <a:r>
              <a:rPr lang="en-US" dirty="0">
                <a:solidFill>
                  <a:srgbClr val="B44A5B"/>
                </a:solidFill>
              </a:rPr>
              <a:t>reproducibility, rigor, and transparency</a:t>
            </a:r>
            <a:r>
              <a:rPr lang="en-US" dirty="0">
                <a:solidFill>
                  <a:srgbClr val="002060"/>
                </a:solidFill>
              </a:rPr>
              <a:t>.”</a:t>
            </a:r>
          </a:p>
        </p:txBody>
      </p:sp>
      <p:sp>
        <p:nvSpPr>
          <p:cNvPr id="21" name="Rectangle 20">
            <a:extLst>
              <a:ext uri="{FF2B5EF4-FFF2-40B4-BE49-F238E27FC236}">
                <a16:creationId xmlns:a16="http://schemas.microsoft.com/office/drawing/2014/main" id="{95044291-462E-C843-8E35-389DC4F8A356}"/>
              </a:ext>
            </a:extLst>
          </p:cNvPr>
          <p:cNvSpPr/>
          <p:nvPr/>
        </p:nvSpPr>
        <p:spPr>
          <a:xfrm>
            <a:off x="5029200" y="6400800"/>
            <a:ext cx="6785811" cy="369332"/>
          </a:xfrm>
          <a:prstGeom prst="rect">
            <a:avLst/>
          </a:prstGeom>
        </p:spPr>
        <p:txBody>
          <a:bodyPr wrap="square">
            <a:spAutoFit/>
          </a:bodyPr>
          <a:lstStyle/>
          <a:p>
            <a:r>
              <a:rPr lang="en-US" b="1" i="1" dirty="0">
                <a:solidFill>
                  <a:srgbClr val="002060"/>
                </a:solidFill>
              </a:rPr>
              <a:t>https://</a:t>
            </a:r>
            <a:r>
              <a:rPr lang="en-US" b="1" i="1" dirty="0" err="1">
                <a:solidFill>
                  <a:srgbClr val="002060"/>
                </a:solidFill>
              </a:rPr>
              <a:t>grants.nih.gov</a:t>
            </a:r>
            <a:r>
              <a:rPr lang="en-US" b="1" i="1" dirty="0">
                <a:solidFill>
                  <a:srgbClr val="002060"/>
                </a:solidFill>
              </a:rPr>
              <a:t>/policy/reproducibility/</a:t>
            </a:r>
            <a:r>
              <a:rPr lang="en-US" b="1" i="1" dirty="0" err="1">
                <a:solidFill>
                  <a:srgbClr val="002060"/>
                </a:solidFill>
              </a:rPr>
              <a:t>guidance.htm</a:t>
            </a:r>
            <a:endParaRPr lang="en-US" b="1" i="1" dirty="0">
              <a:solidFill>
                <a:srgbClr val="002060"/>
              </a:solidFill>
            </a:endParaRPr>
          </a:p>
        </p:txBody>
      </p:sp>
      <p:grpSp>
        <p:nvGrpSpPr>
          <p:cNvPr id="44" name="Group 43">
            <a:extLst>
              <a:ext uri="{FF2B5EF4-FFF2-40B4-BE49-F238E27FC236}">
                <a16:creationId xmlns:a16="http://schemas.microsoft.com/office/drawing/2014/main" id="{473DA05B-8BD8-9E4A-9E1F-F63539BF4883}"/>
              </a:ext>
            </a:extLst>
          </p:cNvPr>
          <p:cNvGrpSpPr/>
          <p:nvPr/>
        </p:nvGrpSpPr>
        <p:grpSpPr>
          <a:xfrm>
            <a:off x="7377146" y="3031101"/>
            <a:ext cx="1484703" cy="1426592"/>
            <a:chOff x="1020078" y="1781073"/>
            <a:chExt cx="2323388" cy="2232454"/>
          </a:xfrm>
        </p:grpSpPr>
        <p:sp>
          <p:nvSpPr>
            <p:cNvPr id="45" name="Oval 44">
              <a:extLst>
                <a:ext uri="{FF2B5EF4-FFF2-40B4-BE49-F238E27FC236}">
                  <a16:creationId xmlns:a16="http://schemas.microsoft.com/office/drawing/2014/main" id="{1D62CCB7-055E-8847-A495-ED32AAACD12C}"/>
                </a:ext>
              </a:extLst>
            </p:cNvPr>
            <p:cNvSpPr/>
            <p:nvPr/>
          </p:nvSpPr>
          <p:spPr>
            <a:xfrm>
              <a:off x="1066192" y="1781073"/>
              <a:ext cx="2231136" cy="2232454"/>
            </a:xfrm>
            <a:prstGeom prst="ellipse">
              <a:avLst/>
            </a:prstGeom>
            <a:gradFill>
              <a:gsLst>
                <a:gs pos="15000">
                  <a:srgbClr val="011A5E"/>
                </a:gs>
                <a:gs pos="100000">
                  <a:schemeClr val="accent1">
                    <a:tint val="50000"/>
                    <a:shade val="100000"/>
                    <a:satMod val="350000"/>
                  </a:schemeClr>
                </a:gs>
              </a:gsLst>
              <a:lin ang="5400000" scaled="0"/>
            </a:gradFill>
            <a:ln w="38100">
              <a:solidFill>
                <a:srgbClr val="B44A5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6" name="TextBox 45">
              <a:extLst>
                <a:ext uri="{FF2B5EF4-FFF2-40B4-BE49-F238E27FC236}">
                  <a16:creationId xmlns:a16="http://schemas.microsoft.com/office/drawing/2014/main" id="{797B8A62-2ECD-0446-9DA7-CCF6BA04AC4B}"/>
                </a:ext>
              </a:extLst>
            </p:cNvPr>
            <p:cNvSpPr txBox="1"/>
            <p:nvPr/>
          </p:nvSpPr>
          <p:spPr>
            <a:xfrm>
              <a:off x="1020078" y="2481802"/>
              <a:ext cx="2323388" cy="915106"/>
            </a:xfrm>
            <a:prstGeom prst="rect">
              <a:avLst/>
            </a:prstGeom>
            <a:noFill/>
          </p:spPr>
          <p:txBody>
            <a:bodyPr wrap="none" rtlCol="0">
              <a:spAutoFit/>
            </a:bodyPr>
            <a:lstStyle/>
            <a:p>
              <a:pPr algn="ctr"/>
              <a:r>
                <a:rPr lang="en-US" sz="1600" b="1" dirty="0">
                  <a:solidFill>
                    <a:schemeClr val="bg1"/>
                  </a:solidFill>
                </a:rPr>
                <a:t>Experimental</a:t>
              </a:r>
            </a:p>
            <a:p>
              <a:pPr algn="ctr"/>
              <a:r>
                <a:rPr lang="en-US" sz="1600" b="1" dirty="0">
                  <a:solidFill>
                    <a:schemeClr val="bg1"/>
                  </a:solidFill>
                </a:rPr>
                <a:t>Design</a:t>
              </a:r>
            </a:p>
          </p:txBody>
        </p:sp>
      </p:grpSp>
      <p:grpSp>
        <p:nvGrpSpPr>
          <p:cNvPr id="10" name="Group 9">
            <a:extLst>
              <a:ext uri="{FF2B5EF4-FFF2-40B4-BE49-F238E27FC236}">
                <a16:creationId xmlns:a16="http://schemas.microsoft.com/office/drawing/2014/main" id="{5B2941B3-4034-6F46-A699-16B723836F53}"/>
              </a:ext>
            </a:extLst>
          </p:cNvPr>
          <p:cNvGrpSpPr/>
          <p:nvPr/>
        </p:nvGrpSpPr>
        <p:grpSpPr>
          <a:xfrm>
            <a:off x="6697331" y="1900373"/>
            <a:ext cx="2844333" cy="1168647"/>
            <a:chOff x="5170954" y="1900372"/>
            <a:chExt cx="2844333" cy="1168647"/>
          </a:xfrm>
        </p:grpSpPr>
        <p:grpSp>
          <p:nvGrpSpPr>
            <p:cNvPr id="47" name="Group 46">
              <a:extLst>
                <a:ext uri="{FF2B5EF4-FFF2-40B4-BE49-F238E27FC236}">
                  <a16:creationId xmlns:a16="http://schemas.microsoft.com/office/drawing/2014/main" id="{32AE1A75-0B6B-AF41-B2B3-B8BC15029415}"/>
                </a:ext>
              </a:extLst>
            </p:cNvPr>
            <p:cNvGrpSpPr/>
            <p:nvPr/>
          </p:nvGrpSpPr>
          <p:grpSpPr>
            <a:xfrm>
              <a:off x="5170954" y="1900372"/>
              <a:ext cx="1258678" cy="1168647"/>
              <a:chOff x="1029945" y="1781073"/>
              <a:chExt cx="1969685" cy="1828800"/>
            </a:xfrm>
          </p:grpSpPr>
          <p:sp>
            <p:nvSpPr>
              <p:cNvPr id="48" name="Oval 47">
                <a:extLst>
                  <a:ext uri="{FF2B5EF4-FFF2-40B4-BE49-F238E27FC236}">
                    <a16:creationId xmlns:a16="http://schemas.microsoft.com/office/drawing/2014/main" id="{EF67F0B1-A72C-0849-97DE-C5C27A348512}"/>
                  </a:ext>
                </a:extLst>
              </p:cNvPr>
              <p:cNvSpPr/>
              <p:nvPr/>
            </p:nvSpPr>
            <p:spPr>
              <a:xfrm>
                <a:off x="1100388" y="1781073"/>
                <a:ext cx="1828800" cy="1828800"/>
              </a:xfrm>
              <a:prstGeom prst="ellipse">
                <a:avLst/>
              </a:prstGeom>
              <a:gradFill>
                <a:gsLst>
                  <a:gs pos="15000">
                    <a:srgbClr val="011A5E"/>
                  </a:gs>
                  <a:gs pos="100000">
                    <a:schemeClr val="accent1">
                      <a:tint val="50000"/>
                      <a:shade val="100000"/>
                      <a:satMod val="350000"/>
                    </a:schemeClr>
                  </a:gs>
                </a:gsLst>
                <a:lin ang="5400000" scaled="0"/>
              </a:gradFill>
              <a:ln w="38100">
                <a:solidFill>
                  <a:srgbClr val="B44A5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10F3403-2DF9-CE42-9AE8-9B1CC811427F}"/>
                  </a:ext>
                </a:extLst>
              </p:cNvPr>
              <p:cNvSpPr txBox="1"/>
              <p:nvPr/>
            </p:nvSpPr>
            <p:spPr>
              <a:xfrm>
                <a:off x="1029945" y="2045265"/>
                <a:ext cx="1969685" cy="1155925"/>
              </a:xfrm>
              <a:prstGeom prst="rect">
                <a:avLst/>
              </a:prstGeom>
              <a:noFill/>
              <a:ln w="38100">
                <a:noFill/>
              </a:ln>
            </p:spPr>
            <p:txBody>
              <a:bodyPr wrap="none" rtlCol="0">
                <a:spAutoFit/>
              </a:bodyPr>
              <a:lstStyle/>
              <a:p>
                <a:pPr algn="ctr"/>
                <a:r>
                  <a:rPr lang="en-US" sz="1400" b="1" dirty="0">
                    <a:solidFill>
                      <a:schemeClr val="bg1"/>
                    </a:solidFill>
                  </a:rPr>
                  <a:t>Evaluate</a:t>
                </a:r>
              </a:p>
              <a:p>
                <a:pPr algn="ctr"/>
                <a:r>
                  <a:rPr lang="en-US" sz="1400" b="1" dirty="0">
                    <a:solidFill>
                      <a:schemeClr val="bg1"/>
                    </a:solidFill>
                  </a:rPr>
                  <a:t>Strengths</a:t>
                </a:r>
              </a:p>
              <a:p>
                <a:pPr algn="ctr"/>
                <a:r>
                  <a:rPr lang="en-US" sz="1400" b="1" dirty="0">
                    <a:solidFill>
                      <a:schemeClr val="bg1"/>
                    </a:solidFill>
                  </a:rPr>
                  <a:t>Weaknesses</a:t>
                </a:r>
              </a:p>
            </p:txBody>
          </p:sp>
        </p:grpSp>
        <p:grpSp>
          <p:nvGrpSpPr>
            <p:cNvPr id="50" name="Group 49">
              <a:extLst>
                <a:ext uri="{FF2B5EF4-FFF2-40B4-BE49-F238E27FC236}">
                  <a16:creationId xmlns:a16="http://schemas.microsoft.com/office/drawing/2014/main" id="{E86F4C3C-BC1B-FF49-AA5A-25A3299DC38E}"/>
                </a:ext>
              </a:extLst>
            </p:cNvPr>
            <p:cNvGrpSpPr/>
            <p:nvPr/>
          </p:nvGrpSpPr>
          <p:grpSpPr>
            <a:xfrm>
              <a:off x="6756609" y="1900372"/>
              <a:ext cx="1258678" cy="1168647"/>
              <a:chOff x="1029945" y="1781073"/>
              <a:chExt cx="1969685" cy="1828800"/>
            </a:xfrm>
            <a:gradFill>
              <a:gsLst>
                <a:gs pos="15000">
                  <a:srgbClr val="011A5E"/>
                </a:gs>
                <a:gs pos="100000">
                  <a:schemeClr val="accent1">
                    <a:tint val="50000"/>
                    <a:shade val="100000"/>
                    <a:satMod val="350000"/>
                  </a:schemeClr>
                </a:gs>
              </a:gsLst>
              <a:lin ang="5400000" scaled="0"/>
            </a:gradFill>
          </p:grpSpPr>
          <p:sp>
            <p:nvSpPr>
              <p:cNvPr id="51" name="Oval 50">
                <a:extLst>
                  <a:ext uri="{FF2B5EF4-FFF2-40B4-BE49-F238E27FC236}">
                    <a16:creationId xmlns:a16="http://schemas.microsoft.com/office/drawing/2014/main" id="{9097E240-CADF-8F49-A9FD-6F83D69CA919}"/>
                  </a:ext>
                </a:extLst>
              </p:cNvPr>
              <p:cNvSpPr/>
              <p:nvPr/>
            </p:nvSpPr>
            <p:spPr>
              <a:xfrm>
                <a:off x="1100388" y="1781073"/>
                <a:ext cx="1828800" cy="1828800"/>
              </a:xfrm>
              <a:prstGeom prst="ellipse">
                <a:avLst/>
              </a:prstGeom>
              <a:grpFill/>
              <a:ln w="38100">
                <a:solidFill>
                  <a:srgbClr val="B44A5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31048048-341B-7C42-A278-B8AA8A778C5B}"/>
                  </a:ext>
                </a:extLst>
              </p:cNvPr>
              <p:cNvSpPr txBox="1"/>
              <p:nvPr/>
            </p:nvSpPr>
            <p:spPr>
              <a:xfrm>
                <a:off x="1029945" y="2045265"/>
                <a:ext cx="1969685" cy="1155925"/>
              </a:xfrm>
              <a:prstGeom prst="rect">
                <a:avLst/>
              </a:prstGeom>
              <a:noFill/>
              <a:ln w="38100">
                <a:noFill/>
              </a:ln>
            </p:spPr>
            <p:txBody>
              <a:bodyPr wrap="none" rtlCol="0">
                <a:spAutoFit/>
              </a:bodyPr>
              <a:lstStyle/>
              <a:p>
                <a:pPr algn="ctr"/>
                <a:r>
                  <a:rPr lang="en-US" sz="1400" b="1" dirty="0">
                    <a:solidFill>
                      <a:schemeClr val="bg1"/>
                    </a:solidFill>
                  </a:rPr>
                  <a:t>Plan to</a:t>
                </a:r>
              </a:p>
              <a:p>
                <a:pPr algn="ctr"/>
                <a:r>
                  <a:rPr lang="en-US" sz="1400" b="1" dirty="0">
                    <a:solidFill>
                      <a:schemeClr val="bg1"/>
                    </a:solidFill>
                  </a:rPr>
                  <a:t>Address</a:t>
                </a:r>
              </a:p>
              <a:p>
                <a:pPr algn="ctr"/>
                <a:r>
                  <a:rPr lang="en-US" sz="1400" b="1" dirty="0">
                    <a:solidFill>
                      <a:schemeClr val="bg1"/>
                    </a:solidFill>
                  </a:rPr>
                  <a:t>Weaknesses</a:t>
                </a:r>
              </a:p>
            </p:txBody>
          </p:sp>
        </p:grpSp>
      </p:grpSp>
      <p:grpSp>
        <p:nvGrpSpPr>
          <p:cNvPr id="12" name="Group 11">
            <a:extLst>
              <a:ext uri="{FF2B5EF4-FFF2-40B4-BE49-F238E27FC236}">
                <a16:creationId xmlns:a16="http://schemas.microsoft.com/office/drawing/2014/main" id="{4CC25376-E572-EC4E-88A5-280814F63A11}"/>
              </a:ext>
            </a:extLst>
          </p:cNvPr>
          <p:cNvGrpSpPr/>
          <p:nvPr/>
        </p:nvGrpSpPr>
        <p:grpSpPr>
          <a:xfrm>
            <a:off x="6206129" y="4572206"/>
            <a:ext cx="3826737" cy="1168647"/>
            <a:chOff x="4682128" y="4572205"/>
            <a:chExt cx="3826737" cy="1168647"/>
          </a:xfrm>
        </p:grpSpPr>
        <p:grpSp>
          <p:nvGrpSpPr>
            <p:cNvPr id="53" name="Group 52">
              <a:extLst>
                <a:ext uri="{FF2B5EF4-FFF2-40B4-BE49-F238E27FC236}">
                  <a16:creationId xmlns:a16="http://schemas.microsoft.com/office/drawing/2014/main" id="{5B0C6F38-76A9-7F4E-99A6-5855746F9B58}"/>
                </a:ext>
              </a:extLst>
            </p:cNvPr>
            <p:cNvGrpSpPr/>
            <p:nvPr/>
          </p:nvGrpSpPr>
          <p:grpSpPr>
            <a:xfrm>
              <a:off x="4682128" y="4572205"/>
              <a:ext cx="1168649" cy="1168647"/>
              <a:chOff x="1276592" y="3693736"/>
              <a:chExt cx="1828800" cy="1828800"/>
            </a:xfrm>
          </p:grpSpPr>
          <p:sp>
            <p:nvSpPr>
              <p:cNvPr id="54" name="Oval 53">
                <a:extLst>
                  <a:ext uri="{FF2B5EF4-FFF2-40B4-BE49-F238E27FC236}">
                    <a16:creationId xmlns:a16="http://schemas.microsoft.com/office/drawing/2014/main" id="{5374FBCA-1A09-A34C-8FF7-65BCBB90FA38}"/>
                  </a:ext>
                </a:extLst>
              </p:cNvPr>
              <p:cNvSpPr/>
              <p:nvPr/>
            </p:nvSpPr>
            <p:spPr>
              <a:xfrm>
                <a:off x="1276592" y="3693736"/>
                <a:ext cx="1828800" cy="1828800"/>
              </a:xfrm>
              <a:prstGeom prst="ellipse">
                <a:avLst/>
              </a:prstGeom>
              <a:gradFill>
                <a:gsLst>
                  <a:gs pos="15000">
                    <a:srgbClr val="011A5E"/>
                  </a:gs>
                  <a:gs pos="100000">
                    <a:schemeClr val="accent1">
                      <a:tint val="50000"/>
                      <a:shade val="100000"/>
                      <a:satMod val="350000"/>
                    </a:schemeClr>
                  </a:gs>
                </a:gsLst>
                <a:lin ang="5400000" scaled="0"/>
              </a:gradFill>
              <a:ln w="38100">
                <a:solidFill>
                  <a:srgbClr val="B44A5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03A0191E-31AD-8B4B-8BAA-9734FD8DED1D}"/>
                  </a:ext>
                </a:extLst>
              </p:cNvPr>
              <p:cNvSpPr txBox="1"/>
              <p:nvPr/>
            </p:nvSpPr>
            <p:spPr>
              <a:xfrm>
                <a:off x="1408084" y="4007971"/>
                <a:ext cx="1565813" cy="1155925"/>
              </a:xfrm>
              <a:prstGeom prst="rect">
                <a:avLst/>
              </a:prstGeom>
              <a:noFill/>
              <a:ln>
                <a:noFill/>
              </a:ln>
            </p:spPr>
            <p:txBody>
              <a:bodyPr wrap="none" rtlCol="0">
                <a:spAutoFit/>
              </a:bodyPr>
              <a:lstStyle/>
              <a:p>
                <a:pPr algn="ctr"/>
                <a:r>
                  <a:rPr lang="en-US" sz="1400" b="1" dirty="0">
                    <a:solidFill>
                      <a:schemeClr val="bg1"/>
                    </a:solidFill>
                  </a:rPr>
                  <a:t>Robust,</a:t>
                </a:r>
              </a:p>
              <a:p>
                <a:pPr algn="ctr"/>
                <a:r>
                  <a:rPr lang="en-US" sz="1400" b="1" dirty="0">
                    <a:solidFill>
                      <a:schemeClr val="bg1"/>
                    </a:solidFill>
                  </a:rPr>
                  <a:t>Unbiased</a:t>
                </a:r>
              </a:p>
              <a:p>
                <a:pPr algn="ctr"/>
                <a:r>
                  <a:rPr lang="en-US" sz="1400" b="1" dirty="0">
                    <a:solidFill>
                      <a:schemeClr val="bg1"/>
                    </a:solidFill>
                  </a:rPr>
                  <a:t>Results</a:t>
                </a:r>
              </a:p>
            </p:txBody>
          </p:sp>
        </p:grpSp>
        <p:grpSp>
          <p:nvGrpSpPr>
            <p:cNvPr id="56" name="Group 55">
              <a:extLst>
                <a:ext uri="{FF2B5EF4-FFF2-40B4-BE49-F238E27FC236}">
                  <a16:creationId xmlns:a16="http://schemas.microsoft.com/office/drawing/2014/main" id="{3A4B4B79-A682-D043-9161-140865A691E2}"/>
                </a:ext>
              </a:extLst>
            </p:cNvPr>
            <p:cNvGrpSpPr/>
            <p:nvPr/>
          </p:nvGrpSpPr>
          <p:grpSpPr>
            <a:xfrm>
              <a:off x="6011172" y="4572205"/>
              <a:ext cx="1168649" cy="1168647"/>
              <a:chOff x="5480894" y="4461149"/>
              <a:chExt cx="1828800" cy="1828800"/>
            </a:xfrm>
          </p:grpSpPr>
          <p:sp>
            <p:nvSpPr>
              <p:cNvPr id="57" name="Oval 56">
                <a:extLst>
                  <a:ext uri="{FF2B5EF4-FFF2-40B4-BE49-F238E27FC236}">
                    <a16:creationId xmlns:a16="http://schemas.microsoft.com/office/drawing/2014/main" id="{15B89A6F-42CB-1C43-85B4-65E7058754D3}"/>
                  </a:ext>
                </a:extLst>
              </p:cNvPr>
              <p:cNvSpPr/>
              <p:nvPr/>
            </p:nvSpPr>
            <p:spPr>
              <a:xfrm>
                <a:off x="5480894" y="4461149"/>
                <a:ext cx="1828800" cy="1828800"/>
              </a:xfrm>
              <a:prstGeom prst="ellipse">
                <a:avLst/>
              </a:prstGeom>
              <a:gradFill>
                <a:gsLst>
                  <a:gs pos="15000">
                    <a:srgbClr val="011A5E"/>
                  </a:gs>
                  <a:gs pos="100000">
                    <a:schemeClr val="accent1">
                      <a:tint val="50000"/>
                      <a:shade val="100000"/>
                      <a:satMod val="350000"/>
                    </a:schemeClr>
                  </a:gs>
                </a:gsLst>
                <a:lin ang="5400000" scaled="0"/>
              </a:gradFill>
              <a:ln w="38100">
                <a:solidFill>
                  <a:srgbClr val="B44A5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D144DED9-5D0A-564E-95CD-99E79BD4A5B6}"/>
                  </a:ext>
                </a:extLst>
              </p:cNvPr>
              <p:cNvSpPr txBox="1"/>
              <p:nvPr/>
            </p:nvSpPr>
            <p:spPr>
              <a:xfrm>
                <a:off x="5609878" y="4775384"/>
                <a:ext cx="1570830" cy="1155925"/>
              </a:xfrm>
              <a:prstGeom prst="rect">
                <a:avLst/>
              </a:prstGeom>
              <a:noFill/>
            </p:spPr>
            <p:txBody>
              <a:bodyPr wrap="none" rtlCol="0">
                <a:spAutoFit/>
              </a:bodyPr>
              <a:lstStyle/>
              <a:p>
                <a:pPr algn="ctr"/>
                <a:r>
                  <a:rPr lang="en-US" sz="1400" b="1" dirty="0">
                    <a:solidFill>
                      <a:schemeClr val="bg1"/>
                    </a:solidFill>
                  </a:rPr>
                  <a:t>Variables</a:t>
                </a:r>
              </a:p>
              <a:p>
                <a:pPr algn="ctr"/>
                <a:r>
                  <a:rPr lang="en-US" sz="1400" b="1" dirty="0">
                    <a:solidFill>
                      <a:schemeClr val="bg1"/>
                    </a:solidFill>
                  </a:rPr>
                  <a:t>Factored</a:t>
                </a:r>
              </a:p>
              <a:p>
                <a:pPr algn="ctr"/>
                <a:r>
                  <a:rPr lang="en-US" sz="1400" b="1" dirty="0">
                    <a:solidFill>
                      <a:schemeClr val="bg1"/>
                    </a:solidFill>
                  </a:rPr>
                  <a:t>In</a:t>
                </a:r>
              </a:p>
            </p:txBody>
          </p:sp>
        </p:grpSp>
        <p:grpSp>
          <p:nvGrpSpPr>
            <p:cNvPr id="59" name="Group 58">
              <a:extLst>
                <a:ext uri="{FF2B5EF4-FFF2-40B4-BE49-F238E27FC236}">
                  <a16:creationId xmlns:a16="http://schemas.microsoft.com/office/drawing/2014/main" id="{DCEDF029-87BB-E442-A194-65960BCBFAF4}"/>
                </a:ext>
              </a:extLst>
            </p:cNvPr>
            <p:cNvGrpSpPr/>
            <p:nvPr/>
          </p:nvGrpSpPr>
          <p:grpSpPr>
            <a:xfrm>
              <a:off x="7340216" y="4572205"/>
              <a:ext cx="1168649" cy="1168647"/>
              <a:chOff x="7437814" y="4455860"/>
              <a:chExt cx="1828800" cy="1828800"/>
            </a:xfrm>
          </p:grpSpPr>
          <p:sp>
            <p:nvSpPr>
              <p:cNvPr id="60" name="Oval 59">
                <a:extLst>
                  <a:ext uri="{FF2B5EF4-FFF2-40B4-BE49-F238E27FC236}">
                    <a16:creationId xmlns:a16="http://schemas.microsoft.com/office/drawing/2014/main" id="{C32910C1-0F56-E148-9999-B92EF05B0C30}"/>
                  </a:ext>
                </a:extLst>
              </p:cNvPr>
              <p:cNvSpPr/>
              <p:nvPr/>
            </p:nvSpPr>
            <p:spPr>
              <a:xfrm>
                <a:off x="7437814" y="4455860"/>
                <a:ext cx="1828800" cy="1828800"/>
              </a:xfrm>
              <a:prstGeom prst="ellipse">
                <a:avLst/>
              </a:prstGeom>
              <a:gradFill>
                <a:gsLst>
                  <a:gs pos="15000">
                    <a:srgbClr val="011A5E"/>
                  </a:gs>
                  <a:gs pos="100000">
                    <a:schemeClr val="accent1">
                      <a:tint val="50000"/>
                      <a:shade val="100000"/>
                      <a:satMod val="350000"/>
                    </a:schemeClr>
                  </a:gs>
                </a:gsLst>
                <a:lin ang="5400000" scaled="0"/>
              </a:gradFill>
              <a:ln w="38100">
                <a:solidFill>
                  <a:srgbClr val="B44A5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FCC5F307-FE27-644E-B248-1EB02A752F15}"/>
                  </a:ext>
                </a:extLst>
              </p:cNvPr>
              <p:cNvSpPr txBox="1"/>
              <p:nvPr/>
            </p:nvSpPr>
            <p:spPr>
              <a:xfrm>
                <a:off x="7537949" y="4770095"/>
                <a:ext cx="1628528" cy="1155925"/>
              </a:xfrm>
              <a:prstGeom prst="rect">
                <a:avLst/>
              </a:prstGeom>
              <a:noFill/>
            </p:spPr>
            <p:txBody>
              <a:bodyPr wrap="none" rtlCol="0">
                <a:spAutoFit/>
              </a:bodyPr>
              <a:lstStyle/>
              <a:p>
                <a:pPr algn="ctr"/>
                <a:r>
                  <a:rPr lang="en-US" sz="1400" b="1" dirty="0">
                    <a:solidFill>
                      <a:schemeClr val="bg1"/>
                    </a:solidFill>
                  </a:rPr>
                  <a:t>Black Box</a:t>
                </a:r>
              </a:p>
              <a:p>
                <a:pPr algn="ctr"/>
                <a:r>
                  <a:rPr lang="en-US" sz="1400" b="1" dirty="0">
                    <a:solidFill>
                      <a:schemeClr val="bg1"/>
                    </a:solidFill>
                  </a:rPr>
                  <a:t>Reagents</a:t>
                </a:r>
              </a:p>
              <a:p>
                <a:pPr algn="ctr"/>
                <a:r>
                  <a:rPr lang="en-US" sz="1400" b="1" dirty="0">
                    <a:solidFill>
                      <a:schemeClr val="bg1"/>
                    </a:solidFill>
                  </a:rPr>
                  <a:t>Validated</a:t>
                </a:r>
              </a:p>
            </p:txBody>
          </p:sp>
        </p:grpSp>
      </p:grpSp>
    </p:spTree>
    <p:extLst>
      <p:ext uri="{BB962C8B-B14F-4D97-AF65-F5344CB8AC3E}">
        <p14:creationId xmlns:p14="http://schemas.microsoft.com/office/powerpoint/2010/main" val="1169791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a:extLst>
              <a:ext uri="{FF2B5EF4-FFF2-40B4-BE49-F238E27FC236}">
                <a16:creationId xmlns:a16="http://schemas.microsoft.com/office/drawing/2014/main" id="{8FCDA795-9294-8C40-83CC-76F25062B228}"/>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356461" y="312083"/>
            <a:ext cx="8686800" cy="1385887"/>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8E5B25B0-FFEA-DA4C-B227-1ED146B19A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36102" y="1966868"/>
            <a:ext cx="4572000" cy="2222500"/>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ECA88BA6-21CA-4948-B4DA-2051B8830BA3}"/>
              </a:ext>
            </a:extLst>
          </p:cNvPr>
          <p:cNvSpPr txBox="1"/>
          <p:nvPr/>
        </p:nvSpPr>
        <p:spPr>
          <a:xfrm>
            <a:off x="1667969" y="6304823"/>
            <a:ext cx="4908267" cy="369332"/>
          </a:xfrm>
          <a:prstGeom prst="rect">
            <a:avLst/>
          </a:prstGeom>
          <a:noFill/>
        </p:spPr>
        <p:txBody>
          <a:bodyPr wrap="none" rtlCol="0">
            <a:spAutoFit/>
          </a:bodyPr>
          <a:lstStyle/>
          <a:p>
            <a:r>
              <a:rPr lang="en-US" b="1" i="1" dirty="0">
                <a:solidFill>
                  <a:srgbClr val="001C5D"/>
                </a:solidFill>
                <a:latin typeface="Helvetica" pitchFamily="2" charset="0"/>
              </a:rPr>
              <a:t>https://</a:t>
            </a:r>
            <a:r>
              <a:rPr lang="en-US" b="1" i="1" dirty="0" err="1">
                <a:solidFill>
                  <a:srgbClr val="001C5D"/>
                </a:solidFill>
                <a:latin typeface="Helvetica" pitchFamily="2" charset="0"/>
              </a:rPr>
              <a:t>www.med.upenn.edu</a:t>
            </a:r>
            <a:r>
              <a:rPr lang="en-US" b="1" i="1" dirty="0">
                <a:solidFill>
                  <a:srgbClr val="001C5D"/>
                </a:solidFill>
                <a:latin typeface="Helvetica" pitchFamily="2" charset="0"/>
              </a:rPr>
              <a:t>/</a:t>
            </a:r>
            <a:r>
              <a:rPr lang="en-US" b="1" i="1" dirty="0" err="1">
                <a:solidFill>
                  <a:srgbClr val="001C5D"/>
                </a:solidFill>
                <a:latin typeface="Helvetica" pitchFamily="2" charset="0"/>
              </a:rPr>
              <a:t>bgs-rcr-exdes</a:t>
            </a:r>
            <a:r>
              <a:rPr lang="en-US" b="1" dirty="0">
                <a:solidFill>
                  <a:srgbClr val="001C5D"/>
                </a:solidFill>
                <a:latin typeface="Helvetica" pitchFamily="2" charset="0"/>
              </a:rPr>
              <a:t>/</a:t>
            </a:r>
          </a:p>
        </p:txBody>
      </p:sp>
      <p:sp>
        <p:nvSpPr>
          <p:cNvPr id="7" name="Slide Number Placeholder 5">
            <a:extLst>
              <a:ext uri="{FF2B5EF4-FFF2-40B4-BE49-F238E27FC236}">
                <a16:creationId xmlns:a16="http://schemas.microsoft.com/office/drawing/2014/main" id="{529478C2-2208-444B-8DB7-722B7CCAEFA6}"/>
              </a:ext>
            </a:extLst>
          </p:cNvPr>
          <p:cNvSpPr txBox="1">
            <a:spLocks/>
          </p:cNvSpPr>
          <p:nvPr/>
        </p:nvSpPr>
        <p:spPr>
          <a:xfrm>
            <a:off x="9842500" y="64008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4A37A-AFC2-4A01-80A1-FC20F2C0D5BB}" type="slidenum">
              <a:rPr lang="en-US">
                <a:solidFill>
                  <a:srgbClr val="002060"/>
                </a:solidFill>
              </a:rPr>
              <a:pPr/>
              <a:t>11</a:t>
            </a:fld>
            <a:endParaRPr lang="en-US" dirty="0">
              <a:solidFill>
                <a:srgbClr val="002060"/>
              </a:solidFill>
            </a:endParaRPr>
          </a:p>
        </p:txBody>
      </p:sp>
      <p:pic>
        <p:nvPicPr>
          <p:cNvPr id="4" name="Picture 3">
            <a:extLst>
              <a:ext uri="{FF2B5EF4-FFF2-40B4-BE49-F238E27FC236}">
                <a16:creationId xmlns:a16="http://schemas.microsoft.com/office/drawing/2014/main" id="{1EAD8F74-9B39-4B4C-9FC1-1958541E0D3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72843" y="3448641"/>
            <a:ext cx="4572000" cy="213075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29721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B5216-92E4-0347-9F0F-FC259C1D9FD0}"/>
              </a:ext>
            </a:extLst>
          </p:cNvPr>
          <p:cNvSpPr>
            <a:spLocks noGrp="1"/>
          </p:cNvSpPr>
          <p:nvPr>
            <p:ph type="title"/>
          </p:nvPr>
        </p:nvSpPr>
        <p:spPr/>
        <p:txBody>
          <a:bodyPr>
            <a:normAutofit/>
          </a:bodyPr>
          <a:lstStyle/>
          <a:p>
            <a:r>
              <a:rPr lang="en-US" dirty="0">
                <a:solidFill>
                  <a:srgbClr val="001C5D"/>
                </a:solidFill>
                <a:cs typeface="Helvetica"/>
              </a:rPr>
              <a:t>experimental design within BGS</a:t>
            </a:r>
            <a:endParaRPr lang="en-US" dirty="0"/>
          </a:p>
        </p:txBody>
      </p:sp>
      <p:grpSp>
        <p:nvGrpSpPr>
          <p:cNvPr id="22" name="Group 21">
            <a:extLst>
              <a:ext uri="{FF2B5EF4-FFF2-40B4-BE49-F238E27FC236}">
                <a16:creationId xmlns:a16="http://schemas.microsoft.com/office/drawing/2014/main" id="{3D7B0398-488C-9442-BBF7-F7C67AFA07EC}"/>
              </a:ext>
            </a:extLst>
          </p:cNvPr>
          <p:cNvGrpSpPr>
            <a:grpSpLocks noChangeAspect="1"/>
          </p:cNvGrpSpPr>
          <p:nvPr/>
        </p:nvGrpSpPr>
        <p:grpSpPr>
          <a:xfrm>
            <a:off x="3810000" y="1832999"/>
            <a:ext cx="4572000" cy="4572000"/>
            <a:chOff x="1325616" y="118499"/>
            <a:chExt cx="6492240" cy="6492240"/>
          </a:xfrm>
        </p:grpSpPr>
        <p:sp>
          <p:nvSpPr>
            <p:cNvPr id="23" name="Oval 22">
              <a:extLst>
                <a:ext uri="{FF2B5EF4-FFF2-40B4-BE49-F238E27FC236}">
                  <a16:creationId xmlns:a16="http://schemas.microsoft.com/office/drawing/2014/main" id="{846A737A-2179-C74D-9AC3-55B583BC4183}"/>
                </a:ext>
              </a:extLst>
            </p:cNvPr>
            <p:cNvSpPr/>
            <p:nvPr/>
          </p:nvSpPr>
          <p:spPr>
            <a:xfrm>
              <a:off x="2048849" y="814048"/>
              <a:ext cx="5049456" cy="5049456"/>
            </a:xfrm>
            <a:prstGeom prst="ellipse">
              <a:avLst/>
            </a:prstGeom>
            <a:noFill/>
            <a:ln w="76200">
              <a:solidFill>
                <a:srgbClr val="A2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ardrop 23">
              <a:extLst>
                <a:ext uri="{FF2B5EF4-FFF2-40B4-BE49-F238E27FC236}">
                  <a16:creationId xmlns:a16="http://schemas.microsoft.com/office/drawing/2014/main" id="{2FF70C92-C3CC-5F4B-B64E-6964009A087F}"/>
                </a:ext>
              </a:extLst>
            </p:cNvPr>
            <p:cNvSpPr/>
            <p:nvPr/>
          </p:nvSpPr>
          <p:spPr>
            <a:xfrm rot="2700000" flipH="1">
              <a:off x="3732001" y="4927587"/>
              <a:ext cx="1683152" cy="1683152"/>
            </a:xfrm>
            <a:prstGeom prst="teardrop">
              <a:avLst/>
            </a:prstGeom>
            <a:gradFill>
              <a:gsLst>
                <a:gs pos="15000">
                  <a:srgbClr val="011A5E"/>
                </a:gs>
                <a:gs pos="100000">
                  <a:schemeClr val="accent1">
                    <a:tint val="50000"/>
                    <a:shade val="100000"/>
                    <a:satMod val="350000"/>
                  </a:schemeClr>
                </a:gs>
              </a:gsLst>
            </a:gradFill>
            <a:ln w="38100">
              <a:solidFill>
                <a:srgbClr val="A2000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ardrop 24">
              <a:extLst>
                <a:ext uri="{FF2B5EF4-FFF2-40B4-BE49-F238E27FC236}">
                  <a16:creationId xmlns:a16="http://schemas.microsoft.com/office/drawing/2014/main" id="{E22A0E73-5298-7E4E-A04A-5E9CA17A4CA0}"/>
                </a:ext>
              </a:extLst>
            </p:cNvPr>
            <p:cNvSpPr/>
            <p:nvPr/>
          </p:nvSpPr>
          <p:spPr>
            <a:xfrm rot="2700000" flipV="1">
              <a:off x="3732001" y="118499"/>
              <a:ext cx="1683152" cy="1683152"/>
            </a:xfrm>
            <a:prstGeom prst="teardrop">
              <a:avLst/>
            </a:prstGeom>
            <a:gradFill>
              <a:gsLst>
                <a:gs pos="15000">
                  <a:srgbClr val="011A5E"/>
                </a:gs>
                <a:gs pos="100000">
                  <a:schemeClr val="accent1">
                    <a:tint val="50000"/>
                    <a:shade val="100000"/>
                    <a:satMod val="350000"/>
                  </a:schemeClr>
                </a:gs>
              </a:gsLst>
            </a:gradFill>
            <a:ln w="38100">
              <a:solidFill>
                <a:srgbClr val="A2000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ardrop 25">
              <a:extLst>
                <a:ext uri="{FF2B5EF4-FFF2-40B4-BE49-F238E27FC236}">
                  <a16:creationId xmlns:a16="http://schemas.microsoft.com/office/drawing/2014/main" id="{0A28F83B-D9AC-BC4A-AD50-A39C0BB224CC}"/>
                </a:ext>
              </a:extLst>
            </p:cNvPr>
            <p:cNvSpPr/>
            <p:nvPr/>
          </p:nvSpPr>
          <p:spPr>
            <a:xfrm rot="5191193">
              <a:off x="1960430" y="763553"/>
              <a:ext cx="1683152" cy="1683152"/>
            </a:xfrm>
            <a:prstGeom prst="teardrop">
              <a:avLst/>
            </a:prstGeom>
            <a:gradFill>
              <a:gsLst>
                <a:gs pos="15000">
                  <a:srgbClr val="011A5E"/>
                </a:gs>
                <a:gs pos="100000">
                  <a:schemeClr val="accent1">
                    <a:tint val="50000"/>
                    <a:shade val="100000"/>
                    <a:satMod val="350000"/>
                  </a:schemeClr>
                </a:gs>
              </a:gsLst>
            </a:gradFill>
            <a:ln w="38100">
              <a:solidFill>
                <a:srgbClr val="A2000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ardrop 26">
              <a:extLst>
                <a:ext uri="{FF2B5EF4-FFF2-40B4-BE49-F238E27FC236}">
                  <a16:creationId xmlns:a16="http://schemas.microsoft.com/office/drawing/2014/main" id="{94D2A895-1518-504A-9F85-34F87D565FEA}"/>
                </a:ext>
              </a:extLst>
            </p:cNvPr>
            <p:cNvSpPr/>
            <p:nvPr/>
          </p:nvSpPr>
          <p:spPr>
            <a:xfrm rot="16408807" flipH="1">
              <a:off x="5579208" y="763552"/>
              <a:ext cx="1683152" cy="1683152"/>
            </a:xfrm>
            <a:prstGeom prst="teardrop">
              <a:avLst/>
            </a:prstGeom>
            <a:gradFill>
              <a:gsLst>
                <a:gs pos="15000">
                  <a:srgbClr val="011A5E"/>
                </a:gs>
                <a:gs pos="100000">
                  <a:schemeClr val="accent1">
                    <a:tint val="50000"/>
                    <a:shade val="100000"/>
                    <a:satMod val="350000"/>
                  </a:schemeClr>
                </a:gs>
              </a:gsLst>
            </a:gradFill>
            <a:ln w="38100">
              <a:solidFill>
                <a:srgbClr val="A2000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Teardrop 27">
              <a:extLst>
                <a:ext uri="{FF2B5EF4-FFF2-40B4-BE49-F238E27FC236}">
                  <a16:creationId xmlns:a16="http://schemas.microsoft.com/office/drawing/2014/main" id="{D4089F42-2D41-884A-814A-5C1EEEA44374}"/>
                </a:ext>
              </a:extLst>
            </p:cNvPr>
            <p:cNvSpPr/>
            <p:nvPr/>
          </p:nvSpPr>
          <p:spPr>
            <a:xfrm rot="5191193" flipH="1" flipV="1">
              <a:off x="5579208" y="4296485"/>
              <a:ext cx="1683152" cy="1683152"/>
            </a:xfrm>
            <a:prstGeom prst="teardrop">
              <a:avLst/>
            </a:prstGeom>
            <a:gradFill>
              <a:gsLst>
                <a:gs pos="15000">
                  <a:srgbClr val="011A5E"/>
                </a:gs>
                <a:gs pos="100000">
                  <a:schemeClr val="accent1">
                    <a:tint val="50000"/>
                    <a:shade val="100000"/>
                    <a:satMod val="350000"/>
                  </a:schemeClr>
                </a:gs>
              </a:gsLst>
            </a:gradFill>
            <a:ln w="38100">
              <a:solidFill>
                <a:srgbClr val="A2000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ardrop 28">
              <a:extLst>
                <a:ext uri="{FF2B5EF4-FFF2-40B4-BE49-F238E27FC236}">
                  <a16:creationId xmlns:a16="http://schemas.microsoft.com/office/drawing/2014/main" id="{7ED35A54-5218-EA4F-80B0-45C2B50F3F78}"/>
                </a:ext>
              </a:extLst>
            </p:cNvPr>
            <p:cNvSpPr/>
            <p:nvPr/>
          </p:nvSpPr>
          <p:spPr>
            <a:xfrm rot="16408807" flipV="1">
              <a:off x="1960430" y="4296485"/>
              <a:ext cx="1683152" cy="1683152"/>
            </a:xfrm>
            <a:prstGeom prst="teardrop">
              <a:avLst/>
            </a:prstGeom>
            <a:gradFill>
              <a:gsLst>
                <a:gs pos="15000">
                  <a:srgbClr val="011A5E"/>
                </a:gs>
                <a:gs pos="100000">
                  <a:schemeClr val="accent1">
                    <a:tint val="50000"/>
                    <a:shade val="100000"/>
                    <a:satMod val="350000"/>
                  </a:schemeClr>
                </a:gs>
              </a:gsLst>
            </a:gradFill>
            <a:ln w="38100">
              <a:solidFill>
                <a:srgbClr val="A2000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ardrop 29">
              <a:extLst>
                <a:ext uri="{FF2B5EF4-FFF2-40B4-BE49-F238E27FC236}">
                  <a16:creationId xmlns:a16="http://schemas.microsoft.com/office/drawing/2014/main" id="{BCAC1CA9-A50D-EE40-A894-12BE62000578}"/>
                </a:ext>
              </a:extLst>
            </p:cNvPr>
            <p:cNvSpPr/>
            <p:nvPr/>
          </p:nvSpPr>
          <p:spPr>
            <a:xfrm rot="18900000" flipH="1">
              <a:off x="6134704" y="2514030"/>
              <a:ext cx="1683152" cy="1683152"/>
            </a:xfrm>
            <a:prstGeom prst="teardrop">
              <a:avLst/>
            </a:prstGeom>
            <a:gradFill>
              <a:gsLst>
                <a:gs pos="15000">
                  <a:srgbClr val="011A5E"/>
                </a:gs>
                <a:gs pos="100000">
                  <a:schemeClr val="accent1">
                    <a:tint val="50000"/>
                    <a:shade val="100000"/>
                    <a:satMod val="350000"/>
                  </a:schemeClr>
                </a:gs>
              </a:gsLst>
            </a:gradFill>
            <a:ln w="38100">
              <a:solidFill>
                <a:srgbClr val="A2000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ardrop 30">
              <a:extLst>
                <a:ext uri="{FF2B5EF4-FFF2-40B4-BE49-F238E27FC236}">
                  <a16:creationId xmlns:a16="http://schemas.microsoft.com/office/drawing/2014/main" id="{2B505F6E-AC98-714C-B30D-4AE6CE30D2F4}"/>
                </a:ext>
              </a:extLst>
            </p:cNvPr>
            <p:cNvSpPr/>
            <p:nvPr/>
          </p:nvSpPr>
          <p:spPr>
            <a:xfrm rot="18900000" flipV="1">
              <a:off x="1325616" y="2514030"/>
              <a:ext cx="1683152" cy="1683152"/>
            </a:xfrm>
            <a:prstGeom prst="teardrop">
              <a:avLst/>
            </a:prstGeom>
            <a:gradFill>
              <a:gsLst>
                <a:gs pos="15000">
                  <a:srgbClr val="011A5E"/>
                </a:gs>
                <a:gs pos="100000">
                  <a:schemeClr val="accent1">
                    <a:tint val="50000"/>
                    <a:shade val="100000"/>
                    <a:satMod val="350000"/>
                  </a:schemeClr>
                </a:gs>
              </a:gsLst>
            </a:gradFill>
            <a:ln w="38100">
              <a:solidFill>
                <a:srgbClr val="A2000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C5422CD-5D58-D540-A869-5C0FAE9CE685}"/>
                </a:ext>
              </a:extLst>
            </p:cNvPr>
            <p:cNvSpPr txBox="1"/>
            <p:nvPr/>
          </p:nvSpPr>
          <p:spPr>
            <a:xfrm>
              <a:off x="5579208" y="1310578"/>
              <a:ext cx="1683152" cy="742972"/>
            </a:xfrm>
            <a:prstGeom prst="rect">
              <a:avLst/>
            </a:prstGeom>
            <a:noFill/>
          </p:spPr>
          <p:txBody>
            <a:bodyPr wrap="square" rtlCol="0">
              <a:spAutoFit/>
            </a:bodyPr>
            <a:lstStyle/>
            <a:p>
              <a:pPr algn="ctr"/>
              <a:r>
                <a:rPr lang="en-US" sz="1400" b="1" u="sng" dirty="0">
                  <a:solidFill>
                    <a:schemeClr val="bg1"/>
                  </a:solidFill>
                </a:rPr>
                <a:t>Thesis Research</a:t>
              </a:r>
            </a:p>
          </p:txBody>
        </p:sp>
        <p:sp>
          <p:nvSpPr>
            <p:cNvPr id="33" name="TextBox 32">
              <a:extLst>
                <a:ext uri="{FF2B5EF4-FFF2-40B4-BE49-F238E27FC236}">
                  <a16:creationId xmlns:a16="http://schemas.microsoft.com/office/drawing/2014/main" id="{652FA248-C90A-5A46-98C7-7C7DA900A4C5}"/>
                </a:ext>
              </a:extLst>
            </p:cNvPr>
            <p:cNvSpPr txBox="1"/>
            <p:nvPr/>
          </p:nvSpPr>
          <p:spPr>
            <a:xfrm>
              <a:off x="1572859" y="3137085"/>
              <a:ext cx="1188666" cy="437043"/>
            </a:xfrm>
            <a:prstGeom prst="rect">
              <a:avLst/>
            </a:prstGeom>
            <a:noFill/>
          </p:spPr>
          <p:txBody>
            <a:bodyPr wrap="none" rtlCol="0">
              <a:spAutoFit/>
            </a:bodyPr>
            <a:lstStyle/>
            <a:p>
              <a:pPr algn="ctr"/>
              <a:r>
                <a:rPr lang="en-US" sz="1400" b="1" u="sng" dirty="0">
                  <a:solidFill>
                    <a:schemeClr val="bg1"/>
                  </a:solidFill>
                </a:rPr>
                <a:t>Classes</a:t>
              </a:r>
            </a:p>
          </p:txBody>
        </p:sp>
        <p:sp>
          <p:nvSpPr>
            <p:cNvPr id="34" name="TextBox 33">
              <a:extLst>
                <a:ext uri="{FF2B5EF4-FFF2-40B4-BE49-F238E27FC236}">
                  <a16:creationId xmlns:a16="http://schemas.microsoft.com/office/drawing/2014/main" id="{628A2031-1685-E54F-A9DC-EFF688B5865A}"/>
                </a:ext>
              </a:extLst>
            </p:cNvPr>
            <p:cNvSpPr txBox="1"/>
            <p:nvPr/>
          </p:nvSpPr>
          <p:spPr>
            <a:xfrm>
              <a:off x="5787754" y="4814896"/>
              <a:ext cx="1266058" cy="742972"/>
            </a:xfrm>
            <a:prstGeom prst="rect">
              <a:avLst/>
            </a:prstGeom>
            <a:noFill/>
          </p:spPr>
          <p:txBody>
            <a:bodyPr wrap="none" rtlCol="0">
              <a:spAutoFit/>
            </a:bodyPr>
            <a:lstStyle/>
            <a:p>
              <a:pPr algn="ctr"/>
              <a:r>
                <a:rPr lang="en-US" sz="1400" b="1" u="sng" dirty="0">
                  <a:solidFill>
                    <a:schemeClr val="bg1"/>
                  </a:solidFill>
                </a:rPr>
                <a:t>Thesis</a:t>
              </a:r>
            </a:p>
            <a:p>
              <a:pPr algn="ctr"/>
              <a:r>
                <a:rPr lang="en-US" sz="1400" b="1" u="sng" dirty="0">
                  <a:solidFill>
                    <a:schemeClr val="bg1"/>
                  </a:solidFill>
                </a:rPr>
                <a:t>Defense</a:t>
              </a:r>
            </a:p>
          </p:txBody>
        </p:sp>
        <p:sp>
          <p:nvSpPr>
            <p:cNvPr id="35" name="TextBox 34">
              <a:extLst>
                <a:ext uri="{FF2B5EF4-FFF2-40B4-BE49-F238E27FC236}">
                  <a16:creationId xmlns:a16="http://schemas.microsoft.com/office/drawing/2014/main" id="{41BF357D-33D8-5D4F-840D-FBB14ED91BBE}"/>
                </a:ext>
              </a:extLst>
            </p:cNvPr>
            <p:cNvSpPr txBox="1"/>
            <p:nvPr/>
          </p:nvSpPr>
          <p:spPr>
            <a:xfrm>
              <a:off x="6288620" y="2984120"/>
              <a:ext cx="1375320" cy="742972"/>
            </a:xfrm>
            <a:prstGeom prst="rect">
              <a:avLst/>
            </a:prstGeom>
            <a:noFill/>
          </p:spPr>
          <p:txBody>
            <a:bodyPr wrap="none" rtlCol="0">
              <a:spAutoFit/>
            </a:bodyPr>
            <a:lstStyle/>
            <a:p>
              <a:pPr algn="ctr"/>
              <a:r>
                <a:rPr lang="en-US" sz="1400" b="1" u="sng" dirty="0">
                  <a:solidFill>
                    <a:schemeClr val="bg1"/>
                  </a:solidFill>
                </a:rPr>
                <a:t>Other</a:t>
              </a:r>
            </a:p>
            <a:p>
              <a:pPr algn="ctr"/>
              <a:r>
                <a:rPr lang="en-US" sz="1400" b="1" u="sng" dirty="0">
                  <a:solidFill>
                    <a:schemeClr val="bg1"/>
                  </a:solidFill>
                </a:rPr>
                <a:t>Scientists</a:t>
              </a:r>
            </a:p>
          </p:txBody>
        </p:sp>
        <p:sp>
          <p:nvSpPr>
            <p:cNvPr id="36" name="Oval 35">
              <a:extLst>
                <a:ext uri="{FF2B5EF4-FFF2-40B4-BE49-F238E27FC236}">
                  <a16:creationId xmlns:a16="http://schemas.microsoft.com/office/drawing/2014/main" id="{A4FED99F-EBBF-0D41-B98A-00CC2A8573E8}"/>
                </a:ext>
              </a:extLst>
            </p:cNvPr>
            <p:cNvSpPr>
              <a:spLocks noChangeAspect="1"/>
            </p:cNvSpPr>
            <p:nvPr/>
          </p:nvSpPr>
          <p:spPr>
            <a:xfrm>
              <a:off x="3482252" y="2264282"/>
              <a:ext cx="2182648" cy="2182648"/>
            </a:xfrm>
            <a:prstGeom prst="ellipse">
              <a:avLst/>
            </a:prstGeom>
            <a:gradFill>
              <a:gsLst>
                <a:gs pos="44000">
                  <a:srgbClr val="001C5D"/>
                </a:gs>
                <a:gs pos="100000">
                  <a:schemeClr val="accent1">
                    <a:tint val="50000"/>
                    <a:shade val="100000"/>
                    <a:satMod val="350000"/>
                  </a:schemeClr>
                </a:gs>
              </a:gsLst>
              <a:lin ang="16200000" scaled="0"/>
            </a:gradFill>
            <a:ln w="38100">
              <a:solidFill>
                <a:srgbClr val="A2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B77670C7-6166-DC49-A79C-3C26AB9BDFC7}"/>
                </a:ext>
              </a:extLst>
            </p:cNvPr>
            <p:cNvSpPr txBox="1"/>
            <p:nvPr/>
          </p:nvSpPr>
          <p:spPr>
            <a:xfrm>
              <a:off x="3488783" y="2984120"/>
              <a:ext cx="2169587" cy="742972"/>
            </a:xfrm>
            <a:prstGeom prst="rect">
              <a:avLst/>
            </a:prstGeom>
            <a:noFill/>
          </p:spPr>
          <p:txBody>
            <a:bodyPr wrap="square" rtlCol="0">
              <a:spAutoFit/>
            </a:bodyPr>
            <a:lstStyle/>
            <a:p>
              <a:pPr algn="ctr"/>
              <a:r>
                <a:rPr lang="en-US" sz="1400" b="1" u="sng" dirty="0">
                  <a:solidFill>
                    <a:schemeClr val="bg1"/>
                  </a:solidFill>
                </a:rPr>
                <a:t>You as experimentalist</a:t>
              </a:r>
            </a:p>
          </p:txBody>
        </p:sp>
        <p:sp>
          <p:nvSpPr>
            <p:cNvPr id="38" name="TextBox 37">
              <a:extLst>
                <a:ext uri="{FF2B5EF4-FFF2-40B4-BE49-F238E27FC236}">
                  <a16:creationId xmlns:a16="http://schemas.microsoft.com/office/drawing/2014/main" id="{90A96668-1A00-1845-BAE3-9434FA687EEE}"/>
                </a:ext>
              </a:extLst>
            </p:cNvPr>
            <p:cNvSpPr txBox="1"/>
            <p:nvPr/>
          </p:nvSpPr>
          <p:spPr>
            <a:xfrm>
              <a:off x="3760723" y="5471736"/>
              <a:ext cx="1625708" cy="742972"/>
            </a:xfrm>
            <a:prstGeom prst="rect">
              <a:avLst/>
            </a:prstGeom>
            <a:noFill/>
          </p:spPr>
          <p:txBody>
            <a:bodyPr wrap="none" rtlCol="0">
              <a:spAutoFit/>
            </a:bodyPr>
            <a:lstStyle/>
            <a:p>
              <a:pPr algn="ctr"/>
              <a:r>
                <a:rPr lang="en-US" sz="1400" b="1" u="sng" dirty="0">
                  <a:solidFill>
                    <a:schemeClr val="bg1"/>
                  </a:solidFill>
                </a:rPr>
                <a:t>Preliminary</a:t>
              </a:r>
            </a:p>
            <a:p>
              <a:pPr algn="ctr"/>
              <a:r>
                <a:rPr lang="en-US" sz="1400" b="1" u="sng" dirty="0">
                  <a:solidFill>
                    <a:schemeClr val="bg1"/>
                  </a:solidFill>
                </a:rPr>
                <a:t>Exams</a:t>
              </a:r>
            </a:p>
          </p:txBody>
        </p:sp>
        <p:sp>
          <p:nvSpPr>
            <p:cNvPr id="39" name="TextBox 38">
              <a:extLst>
                <a:ext uri="{FF2B5EF4-FFF2-40B4-BE49-F238E27FC236}">
                  <a16:creationId xmlns:a16="http://schemas.microsoft.com/office/drawing/2014/main" id="{5B018CB5-8C8F-A44A-9F18-DA93377D2E7D}"/>
                </a:ext>
              </a:extLst>
            </p:cNvPr>
            <p:cNvSpPr txBox="1"/>
            <p:nvPr/>
          </p:nvSpPr>
          <p:spPr>
            <a:xfrm>
              <a:off x="1894688" y="1307701"/>
              <a:ext cx="1814638" cy="742972"/>
            </a:xfrm>
            <a:prstGeom prst="rect">
              <a:avLst/>
            </a:prstGeom>
            <a:noFill/>
          </p:spPr>
          <p:txBody>
            <a:bodyPr wrap="none" rtlCol="0">
              <a:spAutoFit/>
            </a:bodyPr>
            <a:lstStyle/>
            <a:p>
              <a:pPr algn="ctr"/>
              <a:r>
                <a:rPr lang="en-US" sz="1400" b="1" u="sng" dirty="0">
                  <a:solidFill>
                    <a:schemeClr val="bg1"/>
                  </a:solidFill>
                </a:rPr>
                <a:t>RCR and SRR</a:t>
              </a:r>
            </a:p>
            <a:p>
              <a:pPr algn="ctr"/>
              <a:r>
                <a:rPr lang="en-US" sz="1400" b="1" u="sng" dirty="0">
                  <a:solidFill>
                    <a:schemeClr val="bg1"/>
                  </a:solidFill>
                </a:rPr>
                <a:t>Training</a:t>
              </a:r>
            </a:p>
          </p:txBody>
        </p:sp>
        <p:sp>
          <p:nvSpPr>
            <p:cNvPr id="40" name="TextBox 39">
              <a:extLst>
                <a:ext uri="{FF2B5EF4-FFF2-40B4-BE49-F238E27FC236}">
                  <a16:creationId xmlns:a16="http://schemas.microsoft.com/office/drawing/2014/main" id="{84538C29-B324-E349-9B21-0C28D13A751B}"/>
                </a:ext>
              </a:extLst>
            </p:cNvPr>
            <p:cNvSpPr txBox="1"/>
            <p:nvPr/>
          </p:nvSpPr>
          <p:spPr>
            <a:xfrm>
              <a:off x="2108657" y="4814896"/>
              <a:ext cx="1386700" cy="742972"/>
            </a:xfrm>
            <a:prstGeom prst="rect">
              <a:avLst/>
            </a:prstGeom>
            <a:noFill/>
          </p:spPr>
          <p:txBody>
            <a:bodyPr wrap="none" rtlCol="0">
              <a:spAutoFit/>
            </a:bodyPr>
            <a:lstStyle/>
            <a:p>
              <a:pPr algn="ctr"/>
              <a:r>
                <a:rPr lang="en-US" sz="1400" b="1" u="sng" dirty="0">
                  <a:solidFill>
                    <a:schemeClr val="bg1"/>
                  </a:solidFill>
                </a:rPr>
                <a:t>Lab</a:t>
              </a:r>
            </a:p>
            <a:p>
              <a:pPr algn="ctr"/>
              <a:r>
                <a:rPr lang="en-US" sz="1400" b="1" u="sng" dirty="0">
                  <a:solidFill>
                    <a:schemeClr val="bg1"/>
                  </a:solidFill>
                </a:rPr>
                <a:t>Rotations</a:t>
              </a:r>
            </a:p>
          </p:txBody>
        </p:sp>
        <p:sp>
          <p:nvSpPr>
            <p:cNvPr id="41" name="TextBox 40">
              <a:extLst>
                <a:ext uri="{FF2B5EF4-FFF2-40B4-BE49-F238E27FC236}">
                  <a16:creationId xmlns:a16="http://schemas.microsoft.com/office/drawing/2014/main" id="{4A8C217C-05A2-364A-89C7-2D452B9CEC2F}"/>
                </a:ext>
              </a:extLst>
            </p:cNvPr>
            <p:cNvSpPr txBox="1"/>
            <p:nvPr/>
          </p:nvSpPr>
          <p:spPr>
            <a:xfrm>
              <a:off x="3912095" y="588589"/>
              <a:ext cx="1322964" cy="742972"/>
            </a:xfrm>
            <a:prstGeom prst="rect">
              <a:avLst/>
            </a:prstGeom>
            <a:noFill/>
          </p:spPr>
          <p:txBody>
            <a:bodyPr wrap="none" rtlCol="0">
              <a:spAutoFit/>
            </a:bodyPr>
            <a:lstStyle/>
            <a:p>
              <a:pPr algn="ctr"/>
              <a:r>
                <a:rPr lang="en-US" sz="1400" b="1" u="sng" dirty="0">
                  <a:solidFill>
                    <a:schemeClr val="bg1"/>
                  </a:solidFill>
                </a:rPr>
                <a:t>Self-</a:t>
              </a:r>
            </a:p>
            <a:p>
              <a:pPr algn="ctr"/>
              <a:r>
                <a:rPr lang="en-US" sz="1400" b="1" u="sng" dirty="0">
                  <a:solidFill>
                    <a:schemeClr val="bg1"/>
                  </a:solidFill>
                </a:rPr>
                <a:t>Learning</a:t>
              </a:r>
            </a:p>
          </p:txBody>
        </p:sp>
      </p:grpSp>
      <p:sp>
        <p:nvSpPr>
          <p:cNvPr id="44" name="Slide Number Placeholder 5">
            <a:extLst>
              <a:ext uri="{FF2B5EF4-FFF2-40B4-BE49-F238E27FC236}">
                <a16:creationId xmlns:a16="http://schemas.microsoft.com/office/drawing/2014/main" id="{763021FB-EF8E-1840-8508-B686C3548170}"/>
              </a:ext>
            </a:extLst>
          </p:cNvPr>
          <p:cNvSpPr txBox="1">
            <a:spLocks/>
          </p:cNvSpPr>
          <p:nvPr/>
        </p:nvSpPr>
        <p:spPr>
          <a:xfrm>
            <a:off x="9842500" y="64008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4A37A-AFC2-4A01-80A1-FC20F2C0D5BB}" type="slidenum">
              <a:rPr lang="en-US">
                <a:solidFill>
                  <a:srgbClr val="002060"/>
                </a:solidFill>
              </a:rPr>
              <a:pPr/>
              <a:t>12</a:t>
            </a:fld>
            <a:endParaRPr lang="en-US" dirty="0">
              <a:solidFill>
                <a:srgbClr val="002060"/>
              </a:solidFill>
            </a:endParaRPr>
          </a:p>
        </p:txBody>
      </p:sp>
      <p:pic>
        <p:nvPicPr>
          <p:cNvPr id="45" name="Picture 44">
            <a:extLst>
              <a:ext uri="{FF2B5EF4-FFF2-40B4-BE49-F238E27FC236}">
                <a16:creationId xmlns:a16="http://schemas.microsoft.com/office/drawing/2014/main" id="{14B55037-3F72-714E-82A5-5B899F1003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690" y="6228371"/>
            <a:ext cx="1692166" cy="457200"/>
          </a:xfrm>
          <a:prstGeom prst="rect">
            <a:avLst/>
          </a:prstGeom>
        </p:spPr>
      </p:pic>
    </p:spTree>
    <p:extLst>
      <p:ext uri="{BB962C8B-B14F-4D97-AF65-F5344CB8AC3E}">
        <p14:creationId xmlns:p14="http://schemas.microsoft.com/office/powerpoint/2010/main" val="2038955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E0A90-6F9F-E943-8339-57CCC6C9D562}"/>
              </a:ext>
            </a:extLst>
          </p:cNvPr>
          <p:cNvSpPr>
            <a:spLocks noGrp="1"/>
          </p:cNvSpPr>
          <p:nvPr>
            <p:ph type="title"/>
          </p:nvPr>
        </p:nvSpPr>
        <p:spPr/>
        <p:txBody>
          <a:bodyPr/>
          <a:lstStyle/>
          <a:p>
            <a:r>
              <a:rPr lang="en-US" dirty="0"/>
              <a:t>BGS RCR/SRR Website</a:t>
            </a:r>
          </a:p>
        </p:txBody>
      </p:sp>
      <p:pic>
        <p:nvPicPr>
          <p:cNvPr id="5" name="Content Placeholder 4">
            <a:extLst>
              <a:ext uri="{FF2B5EF4-FFF2-40B4-BE49-F238E27FC236}">
                <a16:creationId xmlns:a16="http://schemas.microsoft.com/office/drawing/2014/main" id="{76E628CC-9016-3D44-B22C-9809DBC9F41C}"/>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814066" y="1752600"/>
            <a:ext cx="8549135" cy="4800600"/>
          </a:xfrm>
          <a:effectLst>
            <a:outerShdw blurRad="50800" dist="38100" dir="2700000" algn="tl" rotWithShape="0">
              <a:prstClr val="black">
                <a:alpha val="40000"/>
              </a:prstClr>
            </a:outerShdw>
          </a:effectLst>
        </p:spPr>
      </p:pic>
      <p:sp>
        <p:nvSpPr>
          <p:cNvPr id="4" name="Left Arrow 3">
            <a:extLst>
              <a:ext uri="{FF2B5EF4-FFF2-40B4-BE49-F238E27FC236}">
                <a16:creationId xmlns:a16="http://schemas.microsoft.com/office/drawing/2014/main" id="{C3E286A2-366F-1548-9781-CA136E50D7BD}"/>
              </a:ext>
            </a:extLst>
          </p:cNvPr>
          <p:cNvSpPr/>
          <p:nvPr/>
        </p:nvSpPr>
        <p:spPr>
          <a:xfrm>
            <a:off x="3276600" y="4000500"/>
            <a:ext cx="609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a:extLst>
              <a:ext uri="{FF2B5EF4-FFF2-40B4-BE49-F238E27FC236}">
                <a16:creationId xmlns:a16="http://schemas.microsoft.com/office/drawing/2014/main" id="{7C2E5052-D5B9-D845-A531-A7B9903C62FA}"/>
              </a:ext>
            </a:extLst>
          </p:cNvPr>
          <p:cNvSpPr/>
          <p:nvPr/>
        </p:nvSpPr>
        <p:spPr>
          <a:xfrm>
            <a:off x="3276600" y="4457701"/>
            <a:ext cx="609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EF80242E-BC40-D842-9643-30AF1C1D6585}"/>
              </a:ext>
            </a:extLst>
          </p:cNvPr>
          <p:cNvSpPr txBox="1">
            <a:spLocks/>
          </p:cNvSpPr>
          <p:nvPr/>
        </p:nvSpPr>
        <p:spPr>
          <a:xfrm>
            <a:off x="9842500" y="64008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4A37A-AFC2-4A01-80A1-FC20F2C0D5BB}" type="slidenum">
              <a:rPr lang="en-US">
                <a:solidFill>
                  <a:srgbClr val="002060"/>
                </a:solidFill>
              </a:rPr>
              <a:pPr/>
              <a:t>13</a:t>
            </a:fld>
            <a:endParaRPr lang="en-US" dirty="0">
              <a:solidFill>
                <a:srgbClr val="002060"/>
              </a:solidFill>
            </a:endParaRPr>
          </a:p>
        </p:txBody>
      </p:sp>
    </p:spTree>
    <p:extLst>
      <p:ext uri="{BB962C8B-B14F-4D97-AF65-F5344CB8AC3E}">
        <p14:creationId xmlns:p14="http://schemas.microsoft.com/office/powerpoint/2010/main" val="70123595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Training in RCR/SRR</a:t>
            </a:r>
          </a:p>
        </p:txBody>
      </p:sp>
      <p:sp>
        <p:nvSpPr>
          <p:cNvPr id="4" name="TextBox 3">
            <a:extLst>
              <a:ext uri="{FF2B5EF4-FFF2-40B4-BE49-F238E27FC236}">
                <a16:creationId xmlns:a16="http://schemas.microsoft.com/office/drawing/2014/main" id="{8FA4A0B7-347E-114F-B46B-A09105F842D3}"/>
              </a:ext>
            </a:extLst>
          </p:cNvPr>
          <p:cNvSpPr txBox="1"/>
          <p:nvPr/>
        </p:nvSpPr>
        <p:spPr>
          <a:xfrm>
            <a:off x="2900421" y="3710863"/>
            <a:ext cx="184731" cy="369332"/>
          </a:xfrm>
          <a:prstGeom prst="rect">
            <a:avLst/>
          </a:prstGeom>
          <a:noFill/>
        </p:spPr>
        <p:txBody>
          <a:bodyPr wrap="none" rtlCol="0">
            <a:spAutoFit/>
          </a:bodyPr>
          <a:lstStyle/>
          <a:p>
            <a:endParaRPr lang="en-US" dirty="0"/>
          </a:p>
        </p:txBody>
      </p:sp>
      <p:sp>
        <p:nvSpPr>
          <p:cNvPr id="8" name="Slide Number Placeholder 5">
            <a:extLst>
              <a:ext uri="{FF2B5EF4-FFF2-40B4-BE49-F238E27FC236}">
                <a16:creationId xmlns:a16="http://schemas.microsoft.com/office/drawing/2014/main" id="{C6BB313A-69B7-D94C-BC0C-00999D9F2911}"/>
              </a:ext>
            </a:extLst>
          </p:cNvPr>
          <p:cNvSpPr txBox="1">
            <a:spLocks/>
          </p:cNvSpPr>
          <p:nvPr/>
        </p:nvSpPr>
        <p:spPr>
          <a:xfrm>
            <a:off x="9842500" y="64008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4A37A-AFC2-4A01-80A1-FC20F2C0D5BB}" type="slidenum">
              <a:rPr lang="en-US">
                <a:solidFill>
                  <a:srgbClr val="002060"/>
                </a:solidFill>
              </a:rPr>
              <a:pPr/>
              <a:t>14</a:t>
            </a:fld>
            <a:endParaRPr lang="en-US" dirty="0">
              <a:solidFill>
                <a:srgbClr val="002060"/>
              </a:solidFill>
            </a:endParaRPr>
          </a:p>
        </p:txBody>
      </p:sp>
      <p:grpSp>
        <p:nvGrpSpPr>
          <p:cNvPr id="9" name="Group 8">
            <a:extLst>
              <a:ext uri="{FF2B5EF4-FFF2-40B4-BE49-F238E27FC236}">
                <a16:creationId xmlns:a16="http://schemas.microsoft.com/office/drawing/2014/main" id="{B5541313-FA5D-B644-94F3-491EEB6D2425}"/>
              </a:ext>
            </a:extLst>
          </p:cNvPr>
          <p:cNvGrpSpPr/>
          <p:nvPr/>
        </p:nvGrpSpPr>
        <p:grpSpPr>
          <a:xfrm>
            <a:off x="567217" y="5562987"/>
            <a:ext cx="6966450" cy="1021932"/>
            <a:chOff x="-587289" y="2998646"/>
            <a:chExt cx="6757416" cy="1408176"/>
          </a:xfrm>
          <a:effectLst>
            <a:outerShdw blurRad="50800" dist="38100" dir="2700000" algn="tl" rotWithShape="0">
              <a:prstClr val="black">
                <a:alpha val="40000"/>
              </a:prstClr>
            </a:outerShdw>
          </a:effectLst>
        </p:grpSpPr>
        <p:grpSp>
          <p:nvGrpSpPr>
            <p:cNvPr id="10" name="Group 9">
              <a:extLst>
                <a:ext uri="{FF2B5EF4-FFF2-40B4-BE49-F238E27FC236}">
                  <a16:creationId xmlns:a16="http://schemas.microsoft.com/office/drawing/2014/main" id="{AB3B182D-5497-C54D-A0EF-F495A8143C0B}"/>
                </a:ext>
              </a:extLst>
            </p:cNvPr>
            <p:cNvGrpSpPr/>
            <p:nvPr/>
          </p:nvGrpSpPr>
          <p:grpSpPr>
            <a:xfrm>
              <a:off x="-587289" y="2998646"/>
              <a:ext cx="6757416" cy="1408176"/>
              <a:chOff x="-811081" y="2820817"/>
              <a:chExt cx="6757416" cy="1408176"/>
            </a:xfrm>
          </p:grpSpPr>
          <p:sp>
            <p:nvSpPr>
              <p:cNvPr id="14" name="Rectangle 13">
                <a:extLst>
                  <a:ext uri="{FF2B5EF4-FFF2-40B4-BE49-F238E27FC236}">
                    <a16:creationId xmlns:a16="http://schemas.microsoft.com/office/drawing/2014/main" id="{089BD8B2-7F87-2148-82F8-9F7D7BEAB2FF}"/>
                  </a:ext>
                </a:extLst>
              </p:cNvPr>
              <p:cNvSpPr/>
              <p:nvPr/>
            </p:nvSpPr>
            <p:spPr>
              <a:xfrm>
                <a:off x="-811081" y="2820817"/>
                <a:ext cx="6757416" cy="1408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1460008-07F2-DE40-912D-046F92A03626}"/>
                  </a:ext>
                </a:extLst>
              </p:cNvPr>
              <p:cNvSpPr txBox="1"/>
              <p:nvPr/>
            </p:nvSpPr>
            <p:spPr>
              <a:xfrm>
                <a:off x="-587154" y="3687916"/>
                <a:ext cx="4088152" cy="508923"/>
              </a:xfrm>
              <a:prstGeom prst="rect">
                <a:avLst/>
              </a:prstGeom>
              <a:noFill/>
            </p:spPr>
            <p:txBody>
              <a:bodyPr wrap="none" rtlCol="0">
                <a:spAutoFit/>
              </a:bodyPr>
              <a:lstStyle/>
              <a:p>
                <a:r>
                  <a:rPr lang="en-US" dirty="0">
                    <a:solidFill>
                      <a:srgbClr val="002060"/>
                    </a:solidFill>
                  </a:rPr>
                  <a:t>RCR- and SRR-focused lab meetings</a:t>
                </a:r>
              </a:p>
            </p:txBody>
          </p:sp>
        </p:grpSp>
        <p:sp>
          <p:nvSpPr>
            <p:cNvPr id="12" name="Rectangle 11">
              <a:extLst>
                <a:ext uri="{FF2B5EF4-FFF2-40B4-BE49-F238E27FC236}">
                  <a16:creationId xmlns:a16="http://schemas.microsoft.com/office/drawing/2014/main" id="{CCF0DD16-6016-BA42-B380-F51006A4B840}"/>
                </a:ext>
              </a:extLst>
            </p:cNvPr>
            <p:cNvSpPr/>
            <p:nvPr/>
          </p:nvSpPr>
          <p:spPr>
            <a:xfrm>
              <a:off x="-585793" y="2998646"/>
              <a:ext cx="6754425" cy="703097"/>
            </a:xfrm>
            <a:prstGeom prst="rect">
              <a:avLst/>
            </a:prstGeom>
            <a:solidFill>
              <a:srgbClr val="952A7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FAD8416-69EF-AB45-B38E-C02A4396A33B}"/>
              </a:ext>
            </a:extLst>
          </p:cNvPr>
          <p:cNvGrpSpPr/>
          <p:nvPr/>
        </p:nvGrpSpPr>
        <p:grpSpPr>
          <a:xfrm>
            <a:off x="567217" y="4379632"/>
            <a:ext cx="6943757" cy="1021932"/>
            <a:chOff x="3140424" y="-1364433"/>
            <a:chExt cx="6757416" cy="1408176"/>
          </a:xfrm>
          <a:effectLst>
            <a:outerShdw blurRad="50800" dist="38100" dir="2700000" algn="tl" rotWithShape="0">
              <a:prstClr val="black">
                <a:alpha val="40000"/>
              </a:prstClr>
            </a:outerShdw>
          </a:effectLst>
        </p:grpSpPr>
        <p:grpSp>
          <p:nvGrpSpPr>
            <p:cNvPr id="24" name="Group 23">
              <a:extLst>
                <a:ext uri="{FF2B5EF4-FFF2-40B4-BE49-F238E27FC236}">
                  <a16:creationId xmlns:a16="http://schemas.microsoft.com/office/drawing/2014/main" id="{8B2EC12E-A396-0146-9D01-4903AF9425A4}"/>
                </a:ext>
              </a:extLst>
            </p:cNvPr>
            <p:cNvGrpSpPr/>
            <p:nvPr/>
          </p:nvGrpSpPr>
          <p:grpSpPr>
            <a:xfrm>
              <a:off x="3140424" y="-1364433"/>
              <a:ext cx="6757416" cy="1408176"/>
              <a:chOff x="-811081" y="2820817"/>
              <a:chExt cx="6757416" cy="1408176"/>
            </a:xfrm>
          </p:grpSpPr>
          <p:sp>
            <p:nvSpPr>
              <p:cNvPr id="28" name="Rectangle 27">
                <a:extLst>
                  <a:ext uri="{FF2B5EF4-FFF2-40B4-BE49-F238E27FC236}">
                    <a16:creationId xmlns:a16="http://schemas.microsoft.com/office/drawing/2014/main" id="{E3150C29-3549-4941-84D3-AC240143B9C8}"/>
                  </a:ext>
                </a:extLst>
              </p:cNvPr>
              <p:cNvSpPr/>
              <p:nvPr/>
            </p:nvSpPr>
            <p:spPr>
              <a:xfrm>
                <a:off x="-811081" y="2820817"/>
                <a:ext cx="6757416" cy="1408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438F46C2-28A8-D44D-A328-759118392B16}"/>
                  </a:ext>
                </a:extLst>
              </p:cNvPr>
              <p:cNvSpPr txBox="1"/>
              <p:nvPr/>
            </p:nvSpPr>
            <p:spPr>
              <a:xfrm>
                <a:off x="-587154" y="3687916"/>
                <a:ext cx="4026633" cy="508923"/>
              </a:xfrm>
              <a:prstGeom prst="rect">
                <a:avLst/>
              </a:prstGeom>
              <a:noFill/>
            </p:spPr>
            <p:txBody>
              <a:bodyPr wrap="none" rtlCol="0">
                <a:spAutoFit/>
              </a:bodyPr>
              <a:lstStyle/>
              <a:p>
                <a:r>
                  <a:rPr lang="en-US" dirty="0">
                    <a:solidFill>
                      <a:srgbClr val="002060"/>
                    </a:solidFill>
                  </a:rPr>
                  <a:t>Workshop-based using case studies</a:t>
                </a:r>
              </a:p>
            </p:txBody>
          </p:sp>
        </p:grpSp>
        <p:sp>
          <p:nvSpPr>
            <p:cNvPr id="26" name="Rectangle 25">
              <a:extLst>
                <a:ext uri="{FF2B5EF4-FFF2-40B4-BE49-F238E27FC236}">
                  <a16:creationId xmlns:a16="http://schemas.microsoft.com/office/drawing/2014/main" id="{69E0FF64-E55E-E443-826A-FB9E9669A138}"/>
                </a:ext>
              </a:extLst>
            </p:cNvPr>
            <p:cNvSpPr/>
            <p:nvPr/>
          </p:nvSpPr>
          <p:spPr>
            <a:xfrm>
              <a:off x="3140424" y="-1364433"/>
              <a:ext cx="6754425" cy="703097"/>
            </a:xfrm>
            <a:prstGeom prst="rect">
              <a:avLst/>
            </a:prstGeom>
            <a:solidFill>
              <a:srgbClr val="47A4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ABD97E33-D320-B74C-B568-C28B18CA9FDA}"/>
              </a:ext>
            </a:extLst>
          </p:cNvPr>
          <p:cNvGrpSpPr/>
          <p:nvPr/>
        </p:nvGrpSpPr>
        <p:grpSpPr>
          <a:xfrm>
            <a:off x="565687" y="1841411"/>
            <a:ext cx="6918169" cy="1021932"/>
            <a:chOff x="-585794" y="-1311371"/>
            <a:chExt cx="6757416" cy="1408176"/>
          </a:xfrm>
        </p:grpSpPr>
        <p:sp>
          <p:nvSpPr>
            <p:cNvPr id="35" name="Rectangle 34">
              <a:extLst>
                <a:ext uri="{FF2B5EF4-FFF2-40B4-BE49-F238E27FC236}">
                  <a16:creationId xmlns:a16="http://schemas.microsoft.com/office/drawing/2014/main" id="{4B869A55-895A-7240-947C-0F665C0B05BC}"/>
                </a:ext>
              </a:extLst>
            </p:cNvPr>
            <p:cNvSpPr/>
            <p:nvPr/>
          </p:nvSpPr>
          <p:spPr>
            <a:xfrm>
              <a:off x="-585794" y="-1311371"/>
              <a:ext cx="6757416" cy="1408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C202FAA-0BD7-034E-BD6A-4734DC66B04C}"/>
                </a:ext>
              </a:extLst>
            </p:cNvPr>
            <p:cNvSpPr txBox="1"/>
            <p:nvPr/>
          </p:nvSpPr>
          <p:spPr>
            <a:xfrm>
              <a:off x="-361867" y="-1052590"/>
              <a:ext cx="4728894" cy="890615"/>
            </a:xfrm>
            <a:prstGeom prst="rect">
              <a:avLst/>
            </a:prstGeom>
            <a:noFill/>
          </p:spPr>
          <p:txBody>
            <a:bodyPr wrap="none" rtlCol="0">
              <a:spAutoFit/>
            </a:bodyPr>
            <a:lstStyle/>
            <a:p>
              <a:r>
                <a:rPr lang="en-US" sz="3600" dirty="0">
                  <a:solidFill>
                    <a:srgbClr val="002060"/>
                  </a:solidFill>
                  <a:latin typeface="Century Gothic" charset="0"/>
                </a:rPr>
                <a:t>Career-long learning</a:t>
              </a:r>
              <a:endParaRPr lang="en-US" sz="3600" dirty="0">
                <a:solidFill>
                  <a:srgbClr val="002060"/>
                </a:solidFill>
              </a:endParaRPr>
            </a:p>
          </p:txBody>
        </p:sp>
      </p:grpSp>
      <p:grpSp>
        <p:nvGrpSpPr>
          <p:cNvPr id="3" name="Group 2">
            <a:extLst>
              <a:ext uri="{FF2B5EF4-FFF2-40B4-BE49-F238E27FC236}">
                <a16:creationId xmlns:a16="http://schemas.microsoft.com/office/drawing/2014/main" id="{7F203340-E438-4946-AE95-F400E33218FB}"/>
              </a:ext>
            </a:extLst>
          </p:cNvPr>
          <p:cNvGrpSpPr/>
          <p:nvPr/>
        </p:nvGrpSpPr>
        <p:grpSpPr>
          <a:xfrm>
            <a:off x="567217" y="3196276"/>
            <a:ext cx="6918169" cy="1021932"/>
            <a:chOff x="567217" y="3196276"/>
            <a:chExt cx="6918169" cy="1021932"/>
          </a:xfrm>
        </p:grpSpPr>
        <p:grpSp>
          <p:nvGrpSpPr>
            <p:cNvPr id="16" name="Group 15">
              <a:extLst>
                <a:ext uri="{FF2B5EF4-FFF2-40B4-BE49-F238E27FC236}">
                  <a16:creationId xmlns:a16="http://schemas.microsoft.com/office/drawing/2014/main" id="{79636B2F-DECA-4242-9ABA-60B86B937515}"/>
                </a:ext>
              </a:extLst>
            </p:cNvPr>
            <p:cNvGrpSpPr/>
            <p:nvPr/>
          </p:nvGrpSpPr>
          <p:grpSpPr>
            <a:xfrm>
              <a:off x="567217" y="3196276"/>
              <a:ext cx="6918169" cy="1021932"/>
              <a:chOff x="-585794" y="-1486140"/>
              <a:chExt cx="6757416" cy="1408176"/>
            </a:xfrm>
          </p:grpSpPr>
          <p:grpSp>
            <p:nvGrpSpPr>
              <p:cNvPr id="17" name="Group 16">
                <a:extLst>
                  <a:ext uri="{FF2B5EF4-FFF2-40B4-BE49-F238E27FC236}">
                    <a16:creationId xmlns:a16="http://schemas.microsoft.com/office/drawing/2014/main" id="{D7E43A48-EEE8-F142-B428-2A5254191A65}"/>
                  </a:ext>
                </a:extLst>
              </p:cNvPr>
              <p:cNvGrpSpPr/>
              <p:nvPr/>
            </p:nvGrpSpPr>
            <p:grpSpPr>
              <a:xfrm>
                <a:off x="-585794" y="-1486140"/>
                <a:ext cx="6757416" cy="1408176"/>
                <a:chOff x="288849" y="-1567257"/>
                <a:chExt cx="6757416" cy="1408176"/>
              </a:xfrm>
            </p:grpSpPr>
            <p:sp>
              <p:nvSpPr>
                <p:cNvPr id="19" name="Rectangle 18">
                  <a:extLst>
                    <a:ext uri="{FF2B5EF4-FFF2-40B4-BE49-F238E27FC236}">
                      <a16:creationId xmlns:a16="http://schemas.microsoft.com/office/drawing/2014/main" id="{9DAB3E87-CBE2-2147-BB72-90F072D05917}"/>
                    </a:ext>
                  </a:extLst>
                </p:cNvPr>
                <p:cNvSpPr/>
                <p:nvPr/>
              </p:nvSpPr>
              <p:spPr>
                <a:xfrm>
                  <a:off x="288849" y="-1567257"/>
                  <a:ext cx="6757416" cy="1408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8B5E6CF-C59D-D143-BEF9-828384736434}"/>
                    </a:ext>
                  </a:extLst>
                </p:cNvPr>
                <p:cNvSpPr/>
                <p:nvPr/>
              </p:nvSpPr>
              <p:spPr>
                <a:xfrm>
                  <a:off x="290345" y="-1567257"/>
                  <a:ext cx="6754425" cy="703097"/>
                </a:xfrm>
                <a:prstGeom prst="rect">
                  <a:avLst/>
                </a:prstGeom>
                <a:solidFill>
                  <a:srgbClr val="B24A5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9E09AF9F-2467-5248-91B0-13E78FD0AAD2}"/>
                  </a:ext>
                </a:extLst>
              </p:cNvPr>
              <p:cNvSpPr txBox="1"/>
              <p:nvPr/>
            </p:nvSpPr>
            <p:spPr>
              <a:xfrm>
                <a:off x="-361867" y="-619041"/>
                <a:ext cx="3333806" cy="508923"/>
              </a:xfrm>
              <a:prstGeom prst="rect">
                <a:avLst/>
              </a:prstGeom>
              <a:noFill/>
            </p:spPr>
            <p:txBody>
              <a:bodyPr wrap="none" rtlCol="0">
                <a:spAutoFit/>
              </a:bodyPr>
              <a:lstStyle/>
              <a:p>
                <a:r>
                  <a:rPr lang="en-US" dirty="0">
                    <a:solidFill>
                      <a:srgbClr val="002060"/>
                    </a:solidFill>
                    <a:latin typeface="Century Gothic" charset="0"/>
                  </a:rPr>
                  <a:t>On-line instruction (Workday)</a:t>
                </a:r>
                <a:endParaRPr lang="en-US" dirty="0">
                  <a:solidFill>
                    <a:srgbClr val="002060"/>
                  </a:solidFill>
                </a:endParaRPr>
              </a:p>
            </p:txBody>
          </p:sp>
        </p:grpSp>
        <p:pic>
          <p:nvPicPr>
            <p:cNvPr id="6" name="Picture 5">
              <a:extLst>
                <a:ext uri="{FF2B5EF4-FFF2-40B4-BE49-F238E27FC236}">
                  <a16:creationId xmlns:a16="http://schemas.microsoft.com/office/drawing/2014/main" id="{18133703-DB77-384A-A858-504DCD3FBE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56868" y="3268273"/>
              <a:ext cx="3181235" cy="899835"/>
            </a:xfrm>
            <a:prstGeom prst="rect">
              <a:avLst/>
            </a:prstGeom>
            <a:effectLst>
              <a:outerShdw blurRad="50800" dist="38100" dir="2700000" algn="tl" rotWithShape="0">
                <a:prstClr val="black">
                  <a:alpha val="40000"/>
                </a:prstClr>
              </a:outerShdw>
            </a:effectLst>
          </p:spPr>
        </p:pic>
      </p:grpSp>
    </p:spTree>
    <p:custDataLst>
      <p:tags r:id="rId1"/>
    </p:custDataLst>
    <p:extLst>
      <p:ext uri="{BB962C8B-B14F-4D97-AF65-F5344CB8AC3E}">
        <p14:creationId xmlns:p14="http://schemas.microsoft.com/office/powerpoint/2010/main" val="206345669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dissolv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4112764-AE65-6C4E-BE36-BF67A4CE748A}"/>
              </a:ext>
            </a:extLst>
          </p:cNvPr>
          <p:cNvSpPr/>
          <p:nvPr/>
        </p:nvSpPr>
        <p:spPr>
          <a:xfrm>
            <a:off x="7033443" y="169524"/>
            <a:ext cx="4342967" cy="1525933"/>
          </a:xfrm>
          <a:prstGeom prst="rect">
            <a:avLst/>
          </a:prstGeom>
          <a:solidFill>
            <a:srgbClr val="DF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305C906-EBDA-044F-86CD-2FE40F3607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7503" y="1787813"/>
            <a:ext cx="3657600" cy="36576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3F295CEB-385B-DC43-8E0B-4A00511FE392}"/>
              </a:ext>
            </a:extLst>
          </p:cNvPr>
          <p:cNvSpPr>
            <a:spLocks noGrp="1"/>
          </p:cNvSpPr>
          <p:nvPr>
            <p:ph type="title" idx="4294967295"/>
          </p:nvPr>
        </p:nvSpPr>
        <p:spPr>
          <a:xfrm>
            <a:off x="627503" y="412584"/>
            <a:ext cx="2906112" cy="1039812"/>
          </a:xfrm>
          <a:solidFill>
            <a:schemeClr val="bg1"/>
          </a:solidFill>
          <a:effectLst>
            <a:outerShdw blurRad="50800" dist="38100" dir="2700000" algn="tl" rotWithShape="0">
              <a:prstClr val="black">
                <a:alpha val="40000"/>
              </a:prstClr>
            </a:outerShdw>
          </a:effectLst>
        </p:spPr>
        <p:txBody>
          <a:bodyPr/>
          <a:lstStyle/>
          <a:p>
            <a:r>
              <a:rPr lang="en-US" dirty="0">
                <a:solidFill>
                  <a:srgbClr val="001D5F"/>
                </a:solidFill>
              </a:rPr>
              <a:t>Courses</a:t>
            </a:r>
          </a:p>
        </p:txBody>
      </p:sp>
      <p:grpSp>
        <p:nvGrpSpPr>
          <p:cNvPr id="3" name="Group 2">
            <a:extLst>
              <a:ext uri="{FF2B5EF4-FFF2-40B4-BE49-F238E27FC236}">
                <a16:creationId xmlns:a16="http://schemas.microsoft.com/office/drawing/2014/main" id="{FF1AD519-61D5-9B41-B1CE-A8604BCB12BE}"/>
              </a:ext>
            </a:extLst>
          </p:cNvPr>
          <p:cNvGrpSpPr/>
          <p:nvPr/>
        </p:nvGrpSpPr>
        <p:grpSpPr>
          <a:xfrm>
            <a:off x="5944009" y="609324"/>
            <a:ext cx="5165694" cy="5900800"/>
            <a:chOff x="5045106" y="609324"/>
            <a:chExt cx="5165694" cy="5900800"/>
          </a:xfrm>
        </p:grpSpPr>
        <p:pic>
          <p:nvPicPr>
            <p:cNvPr id="10" name="Picture 9">
              <a:extLst>
                <a:ext uri="{FF2B5EF4-FFF2-40B4-BE49-F238E27FC236}">
                  <a16:creationId xmlns:a16="http://schemas.microsoft.com/office/drawing/2014/main" id="{73D822A6-C15D-AD49-9C5B-403D1590AB93}"/>
                </a:ext>
              </a:extLst>
            </p:cNvPr>
            <p:cNvPicPr/>
            <p:nvPr/>
          </p:nvPicPr>
          <p:blipFill>
            <a:blip r:embed="rId4" cstate="email">
              <a:extLst>
                <a:ext uri="{28A0092B-C50C-407E-A947-70E740481C1C}">
                  <a14:useLocalDpi xmlns:a14="http://schemas.microsoft.com/office/drawing/2010/main"/>
                </a:ext>
              </a:extLst>
            </a:blip>
            <a:stretch>
              <a:fillRect/>
            </a:stretch>
          </p:blipFill>
          <p:spPr>
            <a:xfrm>
              <a:off x="6231660" y="2033850"/>
              <a:ext cx="2792587" cy="1728148"/>
            </a:xfrm>
            <a:prstGeom prst="rect">
              <a:avLst/>
            </a:prstGeom>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id="{5F0561B8-7CFB-D24C-8AAB-B8365B1FA5EC}"/>
                </a:ext>
              </a:extLst>
            </p:cNvPr>
            <p:cNvSpPr/>
            <p:nvPr/>
          </p:nvSpPr>
          <p:spPr>
            <a:xfrm>
              <a:off x="6189098" y="1554469"/>
              <a:ext cx="2877711" cy="369332"/>
            </a:xfrm>
            <a:prstGeom prst="rect">
              <a:avLst/>
            </a:prstGeom>
          </p:spPr>
          <p:txBody>
            <a:bodyPr wrap="none">
              <a:spAutoFit/>
            </a:bodyPr>
            <a:lstStyle/>
            <a:p>
              <a:r>
                <a:rPr lang="en-US" b="1" dirty="0">
                  <a:solidFill>
                    <a:srgbClr val="001C5D"/>
                  </a:solidFill>
                  <a:latin typeface="Helvetica" pitchFamily="2" charset="0"/>
                </a:rPr>
                <a:t>Example Exam Question</a:t>
              </a:r>
            </a:p>
          </p:txBody>
        </p:sp>
        <p:sp>
          <p:nvSpPr>
            <p:cNvPr id="12" name="Rectangle 11">
              <a:extLst>
                <a:ext uri="{FF2B5EF4-FFF2-40B4-BE49-F238E27FC236}">
                  <a16:creationId xmlns:a16="http://schemas.microsoft.com/office/drawing/2014/main" id="{27E14088-F883-C44C-9318-E095564D237B}"/>
                </a:ext>
              </a:extLst>
            </p:cNvPr>
            <p:cNvSpPr/>
            <p:nvPr/>
          </p:nvSpPr>
          <p:spPr>
            <a:xfrm>
              <a:off x="5045106" y="4201800"/>
              <a:ext cx="5165694" cy="2308324"/>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en-US" b="1" dirty="0">
                  <a:solidFill>
                    <a:srgbClr val="001C5D"/>
                  </a:solidFill>
                  <a:latin typeface="Helvetica" pitchFamily="2" charset="0"/>
                </a:rPr>
                <a:t>Given an observation</a:t>
              </a:r>
            </a:p>
            <a:p>
              <a:pPr lvl="1">
                <a:buFont typeface="Arial" panose="020B0604020202020204" pitchFamily="34" charset="0"/>
                <a:buChar char="•"/>
              </a:pPr>
              <a:r>
                <a:rPr lang="en-US" dirty="0">
                  <a:solidFill>
                    <a:srgbClr val="001C5D"/>
                  </a:solidFill>
                  <a:latin typeface="Helvetica" pitchFamily="2" charset="0"/>
                </a:rPr>
                <a:t>describe/interpret data</a:t>
              </a:r>
            </a:p>
            <a:p>
              <a:pPr lvl="1">
                <a:buFont typeface="Arial" panose="020B0604020202020204" pitchFamily="34" charset="0"/>
                <a:buChar char="•"/>
              </a:pPr>
              <a:r>
                <a:rPr lang="en-US" dirty="0">
                  <a:solidFill>
                    <a:srgbClr val="001C5D"/>
                  </a:solidFill>
                  <a:latin typeface="Helvetica" pitchFamily="2" charset="0"/>
                </a:rPr>
                <a:t>formulate a hypothesis</a:t>
              </a:r>
            </a:p>
            <a:p>
              <a:pPr lvl="1">
                <a:buFont typeface="Arial" panose="020B0604020202020204" pitchFamily="34" charset="0"/>
                <a:buChar char="•"/>
              </a:pPr>
              <a:r>
                <a:rPr lang="en-US" dirty="0">
                  <a:solidFill>
                    <a:srgbClr val="001C5D"/>
                  </a:solidFill>
                  <a:latin typeface="Helvetica" pitchFamily="2" charset="0"/>
                </a:rPr>
                <a:t>describe experiments to test the hypothesis</a:t>
              </a:r>
            </a:p>
            <a:p>
              <a:pPr lvl="1">
                <a:buFont typeface="Arial" panose="020B0604020202020204" pitchFamily="34" charset="0"/>
                <a:buChar char="•"/>
              </a:pPr>
              <a:r>
                <a:rPr lang="en-US" dirty="0">
                  <a:solidFill>
                    <a:srgbClr val="001C5D"/>
                  </a:solidFill>
                  <a:latin typeface="Helvetica" pitchFamily="2" charset="0"/>
                </a:rPr>
                <a:t>describe controls</a:t>
              </a:r>
            </a:p>
            <a:p>
              <a:pPr lvl="1">
                <a:buFont typeface="Arial" panose="020B0604020202020204" pitchFamily="34" charset="0"/>
                <a:buChar char="•"/>
              </a:pPr>
              <a:r>
                <a:rPr lang="en-US" dirty="0">
                  <a:solidFill>
                    <a:srgbClr val="001C5D"/>
                  </a:solidFill>
                  <a:latin typeface="Helvetica" pitchFamily="2" charset="0"/>
                </a:rPr>
                <a:t>make predictions</a:t>
              </a:r>
            </a:p>
            <a:p>
              <a:pPr lvl="1">
                <a:buFont typeface="Arial" panose="020B0604020202020204" pitchFamily="34" charset="0"/>
                <a:buChar char="•"/>
              </a:pPr>
              <a:r>
                <a:rPr lang="en-US" dirty="0">
                  <a:solidFill>
                    <a:srgbClr val="001C5D"/>
                  </a:solidFill>
                  <a:latin typeface="Helvetica" pitchFamily="2" charset="0"/>
                </a:rPr>
                <a:t>summarize the results and analysis</a:t>
              </a:r>
            </a:p>
            <a:p>
              <a:pPr lvl="1">
                <a:buFont typeface="Arial" panose="020B0604020202020204" pitchFamily="34" charset="0"/>
                <a:buChar char="•"/>
              </a:pPr>
              <a:r>
                <a:rPr lang="en-US" dirty="0">
                  <a:solidFill>
                    <a:srgbClr val="001C5D"/>
                  </a:solidFill>
                  <a:latin typeface="Helvetica" pitchFamily="2" charset="0"/>
                </a:rPr>
                <a:t>make own conclusions</a:t>
              </a:r>
            </a:p>
          </p:txBody>
        </p:sp>
        <p:sp>
          <p:nvSpPr>
            <p:cNvPr id="14" name="TextBox 13">
              <a:extLst>
                <a:ext uri="{FF2B5EF4-FFF2-40B4-BE49-F238E27FC236}">
                  <a16:creationId xmlns:a16="http://schemas.microsoft.com/office/drawing/2014/main" id="{9EEA4207-3834-D140-96D8-177794190270}"/>
                </a:ext>
              </a:extLst>
            </p:cNvPr>
            <p:cNvSpPr txBox="1"/>
            <p:nvPr/>
          </p:nvSpPr>
          <p:spPr>
            <a:xfrm>
              <a:off x="5548431" y="609324"/>
              <a:ext cx="4159045" cy="64633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US" b="1" dirty="0">
                  <a:solidFill>
                    <a:srgbClr val="001C5D"/>
                  </a:solidFill>
                  <a:latin typeface="Helvetica" pitchFamily="2" charset="0"/>
                </a:rPr>
                <a:t>You will be asked about the experimental basis of knowledge!</a:t>
              </a:r>
              <a:endParaRPr lang="en-US" dirty="0">
                <a:solidFill>
                  <a:srgbClr val="001C5D"/>
                </a:solidFill>
              </a:endParaRPr>
            </a:p>
          </p:txBody>
        </p:sp>
      </p:grpSp>
      <p:sp>
        <p:nvSpPr>
          <p:cNvPr id="13" name="Slide Number Placeholder 5">
            <a:extLst>
              <a:ext uri="{FF2B5EF4-FFF2-40B4-BE49-F238E27FC236}">
                <a16:creationId xmlns:a16="http://schemas.microsoft.com/office/drawing/2014/main" id="{31CD777D-997C-EF41-A081-53983A7E2BB0}"/>
              </a:ext>
            </a:extLst>
          </p:cNvPr>
          <p:cNvSpPr txBox="1">
            <a:spLocks/>
          </p:cNvSpPr>
          <p:nvPr/>
        </p:nvSpPr>
        <p:spPr>
          <a:xfrm>
            <a:off x="9842500" y="64008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4A37A-AFC2-4A01-80A1-FC20F2C0D5BB}" type="slidenum">
              <a:rPr lang="en-US">
                <a:solidFill>
                  <a:srgbClr val="002060"/>
                </a:solidFill>
              </a:rPr>
              <a:pPr/>
              <a:t>15</a:t>
            </a:fld>
            <a:endParaRPr lang="en-US" dirty="0">
              <a:solidFill>
                <a:srgbClr val="002060"/>
              </a:solidFill>
            </a:endParaRPr>
          </a:p>
        </p:txBody>
      </p:sp>
    </p:spTree>
    <p:extLst>
      <p:ext uri="{BB962C8B-B14F-4D97-AF65-F5344CB8AC3E}">
        <p14:creationId xmlns:p14="http://schemas.microsoft.com/office/powerpoint/2010/main" val="103877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6BDAA-8058-BE42-86CF-FBA60BD655FA}"/>
              </a:ext>
            </a:extLst>
          </p:cNvPr>
          <p:cNvSpPr>
            <a:spLocks noGrp="1"/>
          </p:cNvSpPr>
          <p:nvPr>
            <p:ph type="title"/>
          </p:nvPr>
        </p:nvSpPr>
        <p:spPr/>
        <p:txBody>
          <a:bodyPr/>
          <a:lstStyle/>
          <a:p>
            <a:r>
              <a:rPr lang="en-US" dirty="0"/>
              <a:t>C4R Curriculum</a:t>
            </a:r>
          </a:p>
        </p:txBody>
      </p:sp>
      <p:pic>
        <p:nvPicPr>
          <p:cNvPr id="5" name="Picture 4">
            <a:extLst>
              <a:ext uri="{FF2B5EF4-FFF2-40B4-BE49-F238E27FC236}">
                <a16:creationId xmlns:a16="http://schemas.microsoft.com/office/drawing/2014/main" id="{F7ADCD2D-E589-1F4A-B30C-F80422F7A4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25464" y="5868390"/>
            <a:ext cx="2400300" cy="673100"/>
          </a:xfrm>
          <a:prstGeom prst="rect">
            <a:avLst/>
          </a:prstGeom>
        </p:spPr>
      </p:pic>
      <p:grpSp>
        <p:nvGrpSpPr>
          <p:cNvPr id="8" name="Group 7">
            <a:extLst>
              <a:ext uri="{FF2B5EF4-FFF2-40B4-BE49-F238E27FC236}">
                <a16:creationId xmlns:a16="http://schemas.microsoft.com/office/drawing/2014/main" id="{84D56AB0-34FC-764C-A9A5-082470600160}"/>
              </a:ext>
            </a:extLst>
          </p:cNvPr>
          <p:cNvGrpSpPr/>
          <p:nvPr/>
        </p:nvGrpSpPr>
        <p:grpSpPr>
          <a:xfrm>
            <a:off x="1950129" y="2882685"/>
            <a:ext cx="6028841" cy="3657600"/>
            <a:chOff x="1950129" y="2882685"/>
            <a:chExt cx="6028841" cy="3657600"/>
          </a:xfrm>
        </p:grpSpPr>
        <p:pic>
          <p:nvPicPr>
            <p:cNvPr id="4" name="Google Shape;54;p13">
              <a:extLst>
                <a:ext uri="{FF2B5EF4-FFF2-40B4-BE49-F238E27FC236}">
                  <a16:creationId xmlns:a16="http://schemas.microsoft.com/office/drawing/2014/main" id="{D229B57A-8013-E846-B436-34855FBD7642}"/>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950129" y="2882685"/>
              <a:ext cx="6028841" cy="3657600"/>
            </a:xfrm>
            <a:prstGeom prst="rect">
              <a:avLst/>
            </a:prstGeom>
            <a:noFill/>
            <a:ln>
              <a:noFill/>
            </a:ln>
          </p:spPr>
        </p:pic>
        <p:sp>
          <p:nvSpPr>
            <p:cNvPr id="6" name="TextBox 5">
              <a:extLst>
                <a:ext uri="{FF2B5EF4-FFF2-40B4-BE49-F238E27FC236}">
                  <a16:creationId xmlns:a16="http://schemas.microsoft.com/office/drawing/2014/main" id="{A0F7462D-B290-014B-93AC-3E3B224397CB}"/>
                </a:ext>
              </a:extLst>
            </p:cNvPr>
            <p:cNvSpPr txBox="1"/>
            <p:nvPr/>
          </p:nvSpPr>
          <p:spPr>
            <a:xfrm>
              <a:off x="1950129" y="6170953"/>
              <a:ext cx="1704313" cy="369332"/>
            </a:xfrm>
            <a:prstGeom prst="rect">
              <a:avLst/>
            </a:prstGeom>
            <a:noFill/>
          </p:spPr>
          <p:txBody>
            <a:bodyPr wrap="none" rtlCol="0">
              <a:spAutoFit/>
            </a:bodyPr>
            <a:lstStyle/>
            <a:p>
              <a:r>
                <a:rPr lang="en-US" b="1" dirty="0">
                  <a:solidFill>
                    <a:schemeClr val="bg1"/>
                  </a:solidFill>
                </a:rPr>
                <a:t>https://c4r.io/</a:t>
              </a:r>
            </a:p>
          </p:txBody>
        </p:sp>
      </p:grpSp>
      <p:sp>
        <p:nvSpPr>
          <p:cNvPr id="7" name="Slide Number Placeholder 5">
            <a:extLst>
              <a:ext uri="{FF2B5EF4-FFF2-40B4-BE49-F238E27FC236}">
                <a16:creationId xmlns:a16="http://schemas.microsoft.com/office/drawing/2014/main" id="{2AF541C9-BC8F-E849-8D81-CFB056760237}"/>
              </a:ext>
            </a:extLst>
          </p:cNvPr>
          <p:cNvSpPr txBox="1">
            <a:spLocks/>
          </p:cNvSpPr>
          <p:nvPr/>
        </p:nvSpPr>
        <p:spPr>
          <a:xfrm>
            <a:off x="9842500" y="64008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4A37A-AFC2-4A01-80A1-FC20F2C0D5BB}" type="slidenum">
              <a:rPr lang="en-US">
                <a:solidFill>
                  <a:srgbClr val="002060"/>
                </a:solidFill>
              </a:rPr>
              <a:pPr/>
              <a:t>16</a:t>
            </a:fld>
            <a:endParaRPr lang="en-US" dirty="0">
              <a:solidFill>
                <a:srgbClr val="002060"/>
              </a:solidFill>
            </a:endParaRPr>
          </a:p>
        </p:txBody>
      </p:sp>
    </p:spTree>
    <p:extLst>
      <p:ext uri="{BB962C8B-B14F-4D97-AF65-F5344CB8AC3E}">
        <p14:creationId xmlns:p14="http://schemas.microsoft.com/office/powerpoint/2010/main" val="2829442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95CEB-385B-DC43-8E0B-4A00511FE392}"/>
              </a:ext>
            </a:extLst>
          </p:cNvPr>
          <p:cNvSpPr>
            <a:spLocks noGrp="1"/>
          </p:cNvSpPr>
          <p:nvPr>
            <p:ph type="title"/>
          </p:nvPr>
        </p:nvSpPr>
        <p:spPr/>
        <p:txBody>
          <a:bodyPr/>
          <a:lstStyle/>
          <a:p>
            <a:r>
              <a:rPr lang="en-US" dirty="0">
                <a:solidFill>
                  <a:srgbClr val="001D5F"/>
                </a:solidFill>
              </a:rPr>
              <a:t>Candidacy Exams</a:t>
            </a:r>
          </a:p>
        </p:txBody>
      </p:sp>
      <p:sp>
        <p:nvSpPr>
          <p:cNvPr id="12" name="Rectangle 11">
            <a:extLst>
              <a:ext uri="{FF2B5EF4-FFF2-40B4-BE49-F238E27FC236}">
                <a16:creationId xmlns:a16="http://schemas.microsoft.com/office/drawing/2014/main" id="{27E14088-F883-C44C-9318-E095564D237B}"/>
              </a:ext>
            </a:extLst>
          </p:cNvPr>
          <p:cNvSpPr/>
          <p:nvPr/>
        </p:nvSpPr>
        <p:spPr>
          <a:xfrm>
            <a:off x="2968964" y="3456544"/>
            <a:ext cx="6223000" cy="3126818"/>
          </a:xfrm>
          <a:prstGeom prst="rect">
            <a:avLst/>
          </a:prstGeom>
          <a:solidFill>
            <a:srgbClr val="F6FAFD"/>
          </a:solidFill>
          <a:effectLst>
            <a:outerShdw blurRad="50800" dist="38100" dir="2700000" algn="tl" rotWithShape="0">
              <a:prstClr val="black">
                <a:alpha val="40000"/>
              </a:prstClr>
            </a:outerShdw>
          </a:effectLst>
        </p:spPr>
        <p:txBody>
          <a:bodyPr wrap="square">
            <a:spAutoFit/>
          </a:bodyPr>
          <a:lstStyle/>
          <a:p>
            <a:pPr marL="239713" algn="ctr">
              <a:lnSpc>
                <a:spcPct val="110000"/>
              </a:lnSpc>
            </a:pPr>
            <a:r>
              <a:rPr lang="en-US" b="1" dirty="0">
                <a:solidFill>
                  <a:srgbClr val="001D5F"/>
                </a:solidFill>
                <a:latin typeface="Helvetica" pitchFamily="2" charset="0"/>
                <a:ea typeface="Helvetica" charset="0"/>
                <a:cs typeface="Helvetica" charset="0"/>
              </a:rPr>
              <a:t>What will you do?</a:t>
            </a:r>
          </a:p>
          <a:p>
            <a:pPr marL="239713" algn="ctr">
              <a:lnSpc>
                <a:spcPct val="110000"/>
              </a:lnSpc>
            </a:pPr>
            <a:r>
              <a:rPr lang="en-US" b="1" dirty="0">
                <a:solidFill>
                  <a:srgbClr val="001D5F"/>
                </a:solidFill>
                <a:latin typeface="Helvetica" pitchFamily="2" charset="0"/>
                <a:ea typeface="Helvetica" charset="0"/>
                <a:cs typeface="Helvetica" charset="0"/>
              </a:rPr>
              <a:t>Why will you do it?</a:t>
            </a:r>
          </a:p>
          <a:p>
            <a:pPr marL="239713" algn="ctr">
              <a:lnSpc>
                <a:spcPct val="110000"/>
              </a:lnSpc>
            </a:pPr>
            <a:r>
              <a:rPr lang="en-US" b="1" dirty="0">
                <a:solidFill>
                  <a:srgbClr val="001D5F"/>
                </a:solidFill>
                <a:latin typeface="Helvetica" pitchFamily="2" charset="0"/>
                <a:ea typeface="Helvetica" charset="0"/>
                <a:cs typeface="Helvetica" charset="0"/>
              </a:rPr>
              <a:t>Where will you do it?</a:t>
            </a:r>
          </a:p>
          <a:p>
            <a:pPr marL="239713" algn="ctr">
              <a:lnSpc>
                <a:spcPct val="110000"/>
              </a:lnSpc>
            </a:pPr>
            <a:r>
              <a:rPr lang="en-US" b="1" dirty="0">
                <a:solidFill>
                  <a:srgbClr val="001D5F"/>
                </a:solidFill>
                <a:latin typeface="Helvetica" pitchFamily="2" charset="0"/>
                <a:ea typeface="Helvetica" charset="0"/>
                <a:cs typeface="Helvetica" charset="0"/>
              </a:rPr>
              <a:t>Who will help you?</a:t>
            </a:r>
          </a:p>
          <a:p>
            <a:pPr marL="239713" algn="ctr">
              <a:lnSpc>
                <a:spcPct val="110000"/>
              </a:lnSpc>
            </a:pPr>
            <a:r>
              <a:rPr lang="en-US" b="1" dirty="0">
                <a:solidFill>
                  <a:srgbClr val="001D5F"/>
                </a:solidFill>
                <a:latin typeface="Helvetica" pitchFamily="2" charset="0"/>
                <a:ea typeface="Helvetica" charset="0"/>
                <a:cs typeface="Helvetica" charset="0"/>
              </a:rPr>
              <a:t>How will you do it?</a:t>
            </a:r>
          </a:p>
          <a:p>
            <a:pPr marL="239713" algn="ctr">
              <a:lnSpc>
                <a:spcPct val="110000"/>
              </a:lnSpc>
            </a:pPr>
            <a:r>
              <a:rPr lang="en-US" b="1" dirty="0">
                <a:solidFill>
                  <a:srgbClr val="001D5F"/>
                </a:solidFill>
                <a:latin typeface="Helvetica" pitchFamily="2" charset="0"/>
                <a:ea typeface="Helvetica" charset="0"/>
                <a:cs typeface="Helvetica" charset="0"/>
              </a:rPr>
              <a:t>How well do you have to do it?</a:t>
            </a:r>
          </a:p>
          <a:p>
            <a:pPr marL="239713" algn="ctr">
              <a:lnSpc>
                <a:spcPct val="110000"/>
              </a:lnSpc>
            </a:pPr>
            <a:r>
              <a:rPr lang="en-US" b="1" dirty="0">
                <a:solidFill>
                  <a:srgbClr val="001D5F"/>
                </a:solidFill>
                <a:latin typeface="Helvetica" pitchFamily="2" charset="0"/>
                <a:ea typeface="Helvetica" charset="0"/>
                <a:cs typeface="Helvetica" charset="0"/>
              </a:rPr>
              <a:t>When will you do it?</a:t>
            </a:r>
          </a:p>
          <a:p>
            <a:pPr marL="239713" algn="ctr">
              <a:lnSpc>
                <a:spcPct val="110000"/>
              </a:lnSpc>
            </a:pPr>
            <a:r>
              <a:rPr lang="en-US" b="1" dirty="0">
                <a:solidFill>
                  <a:srgbClr val="001D5F"/>
                </a:solidFill>
                <a:latin typeface="Helvetica" pitchFamily="2" charset="0"/>
                <a:ea typeface="Helvetica" charset="0"/>
                <a:cs typeface="Helvetica" charset="0"/>
              </a:rPr>
              <a:t>How many times will you do it?</a:t>
            </a:r>
          </a:p>
          <a:p>
            <a:pPr marL="239713" algn="ctr">
              <a:lnSpc>
                <a:spcPct val="110000"/>
              </a:lnSpc>
            </a:pPr>
            <a:r>
              <a:rPr lang="en-US" b="1" dirty="0">
                <a:solidFill>
                  <a:srgbClr val="001D5F"/>
                </a:solidFill>
                <a:latin typeface="Helvetica" pitchFamily="2" charset="0"/>
                <a:ea typeface="Helvetica" charset="0"/>
                <a:cs typeface="Helvetica" charset="0"/>
              </a:rPr>
              <a:t>How will you interpret the data?</a:t>
            </a:r>
          </a:p>
          <a:p>
            <a:pPr marL="239713" algn="ctr">
              <a:lnSpc>
                <a:spcPct val="110000"/>
              </a:lnSpc>
            </a:pPr>
            <a:r>
              <a:rPr lang="en-US" b="1" dirty="0">
                <a:solidFill>
                  <a:srgbClr val="001D5F"/>
                </a:solidFill>
                <a:latin typeface="Helvetica" pitchFamily="2" charset="0"/>
                <a:ea typeface="Helvetica" charset="0"/>
                <a:cs typeface="Helvetica" charset="0"/>
              </a:rPr>
              <a:t>What will happen if you see only a slight difference?</a:t>
            </a:r>
          </a:p>
        </p:txBody>
      </p:sp>
      <p:sp>
        <p:nvSpPr>
          <p:cNvPr id="14" name="TextBox 13">
            <a:extLst>
              <a:ext uri="{FF2B5EF4-FFF2-40B4-BE49-F238E27FC236}">
                <a16:creationId xmlns:a16="http://schemas.microsoft.com/office/drawing/2014/main" id="{9EEA4207-3834-D140-96D8-177794190270}"/>
              </a:ext>
            </a:extLst>
          </p:cNvPr>
          <p:cNvSpPr txBox="1"/>
          <p:nvPr/>
        </p:nvSpPr>
        <p:spPr>
          <a:xfrm>
            <a:off x="568171" y="1990507"/>
            <a:ext cx="5074455" cy="92333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US" b="1" dirty="0">
                <a:solidFill>
                  <a:srgbClr val="002060"/>
                </a:solidFill>
                <a:latin typeface="Helvetica" pitchFamily="2" charset="0"/>
              </a:rPr>
              <a:t>Two years from now you will face your preliminary exam where you will submit and defend a detailed plan about research.</a:t>
            </a:r>
          </a:p>
        </p:txBody>
      </p:sp>
      <p:sp>
        <p:nvSpPr>
          <p:cNvPr id="6" name="Slide Number Placeholder 5">
            <a:extLst>
              <a:ext uri="{FF2B5EF4-FFF2-40B4-BE49-F238E27FC236}">
                <a16:creationId xmlns:a16="http://schemas.microsoft.com/office/drawing/2014/main" id="{C6D782D0-5C5E-0D4B-831E-3C900D50E2D7}"/>
              </a:ext>
            </a:extLst>
          </p:cNvPr>
          <p:cNvSpPr txBox="1">
            <a:spLocks/>
          </p:cNvSpPr>
          <p:nvPr/>
        </p:nvSpPr>
        <p:spPr>
          <a:xfrm>
            <a:off x="9842500" y="64008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4A37A-AFC2-4A01-80A1-FC20F2C0D5BB}" type="slidenum">
              <a:rPr lang="en-US">
                <a:solidFill>
                  <a:srgbClr val="002060"/>
                </a:solidFill>
              </a:rPr>
              <a:pPr/>
              <a:t>17</a:t>
            </a:fld>
            <a:endParaRPr lang="en-US" dirty="0">
              <a:solidFill>
                <a:srgbClr val="002060"/>
              </a:solidFill>
            </a:endParaRPr>
          </a:p>
        </p:txBody>
      </p:sp>
    </p:spTree>
    <p:extLst>
      <p:ext uri="{BB962C8B-B14F-4D97-AF65-F5344CB8AC3E}">
        <p14:creationId xmlns:p14="http://schemas.microsoft.com/office/powerpoint/2010/main" val="21082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6FCD1-DBAA-6448-A293-44A6E1D8495C}"/>
              </a:ext>
            </a:extLst>
          </p:cNvPr>
          <p:cNvSpPr>
            <a:spLocks noGrp="1"/>
          </p:cNvSpPr>
          <p:nvPr>
            <p:ph type="title"/>
          </p:nvPr>
        </p:nvSpPr>
        <p:spPr/>
        <p:txBody>
          <a:bodyPr>
            <a:normAutofit fontScale="90000"/>
          </a:bodyPr>
          <a:lstStyle/>
          <a:p>
            <a:r>
              <a:rPr lang="en-US" dirty="0"/>
              <a:t>UPENN:  </a:t>
            </a:r>
            <a:r>
              <a:rPr lang="en-US" dirty="0" err="1"/>
              <a:t>LabArchives</a:t>
            </a:r>
            <a:br>
              <a:rPr lang="en-US" dirty="0"/>
            </a:br>
            <a:r>
              <a:rPr lang="en-US" dirty="0"/>
              <a:t>- electronic Notebooks -</a:t>
            </a:r>
          </a:p>
        </p:txBody>
      </p:sp>
      <p:pic>
        <p:nvPicPr>
          <p:cNvPr id="4" name="Picture 3">
            <a:extLst>
              <a:ext uri="{FF2B5EF4-FFF2-40B4-BE49-F238E27FC236}">
                <a16:creationId xmlns:a16="http://schemas.microsoft.com/office/drawing/2014/main" id="{8AD50353-CD6F-F847-B75D-0D45ACD105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29648" y="1766570"/>
            <a:ext cx="4181153" cy="3651250"/>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164CFCD7-4492-514A-B3D1-161583A6B653}"/>
              </a:ext>
            </a:extLst>
          </p:cNvPr>
          <p:cNvSpPr txBox="1"/>
          <p:nvPr/>
        </p:nvSpPr>
        <p:spPr>
          <a:xfrm>
            <a:off x="4510101" y="6077635"/>
            <a:ext cx="7220246" cy="646331"/>
          </a:xfrm>
          <a:prstGeom prst="rect">
            <a:avLst/>
          </a:prstGeom>
          <a:noFill/>
        </p:spPr>
        <p:txBody>
          <a:bodyPr wrap="none" rtlCol="0">
            <a:spAutoFit/>
          </a:bodyPr>
          <a:lstStyle/>
          <a:p>
            <a:r>
              <a:rPr lang="en-US" b="1" i="1" dirty="0">
                <a:solidFill>
                  <a:srgbClr val="002060"/>
                </a:solidFill>
                <a:hlinkClick r:id="rId4">
                  <a:extLst>
                    <a:ext uri="{A12FA001-AC4F-418D-AE19-62706E023703}">
                      <ahyp:hlinkClr xmlns:ahyp="http://schemas.microsoft.com/office/drawing/2018/hyperlinkcolor" val="tx"/>
                    </a:ext>
                  </a:extLst>
                </a:hlinkClick>
              </a:rPr>
              <a:t>https://research.upenn.edu/resource/labarchives/</a:t>
            </a:r>
            <a:endParaRPr lang="en-US" b="1" i="1" dirty="0">
              <a:solidFill>
                <a:srgbClr val="002060"/>
              </a:solidFill>
            </a:endParaRPr>
          </a:p>
          <a:p>
            <a:r>
              <a:rPr lang="en-US" b="1" i="1" dirty="0">
                <a:solidFill>
                  <a:srgbClr val="002060"/>
                </a:solidFill>
              </a:rPr>
              <a:t>https://</a:t>
            </a:r>
            <a:r>
              <a:rPr lang="en-US" b="1" i="1" dirty="0" err="1">
                <a:solidFill>
                  <a:srgbClr val="002060"/>
                </a:solidFill>
              </a:rPr>
              <a:t>research.upenn.edu</a:t>
            </a:r>
            <a:r>
              <a:rPr lang="en-US" b="1" i="1" dirty="0">
                <a:solidFill>
                  <a:srgbClr val="002060"/>
                </a:solidFill>
              </a:rPr>
              <a:t>/support-topic/data-management/</a:t>
            </a:r>
          </a:p>
        </p:txBody>
      </p:sp>
      <p:pic>
        <p:nvPicPr>
          <p:cNvPr id="6" name="Picture 5">
            <a:extLst>
              <a:ext uri="{FF2B5EF4-FFF2-40B4-BE49-F238E27FC236}">
                <a16:creationId xmlns:a16="http://schemas.microsoft.com/office/drawing/2014/main" id="{A5116FB7-CF91-9A40-B7EC-4D7ED3BC29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50128" y="1968500"/>
            <a:ext cx="3543300" cy="86360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E4C1EAF4-672C-C64F-B6A5-9D03B5210CD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77386" y="3008572"/>
            <a:ext cx="3088784" cy="3017641"/>
          </a:xfrm>
          <a:prstGeom prst="rect">
            <a:avLst/>
          </a:prstGeom>
          <a:effectLst>
            <a:outerShdw blurRad="50800" dist="38100" dir="2700000" algn="tl" rotWithShape="0">
              <a:prstClr val="black">
                <a:alpha val="40000"/>
              </a:prstClr>
            </a:outerShdw>
          </a:effectLst>
        </p:spPr>
      </p:pic>
      <p:sp>
        <p:nvSpPr>
          <p:cNvPr id="9" name="Slide Number Placeholder 5">
            <a:extLst>
              <a:ext uri="{FF2B5EF4-FFF2-40B4-BE49-F238E27FC236}">
                <a16:creationId xmlns:a16="http://schemas.microsoft.com/office/drawing/2014/main" id="{49C8972A-2DDC-9F47-A801-F1F8DA2FADD4}"/>
              </a:ext>
            </a:extLst>
          </p:cNvPr>
          <p:cNvSpPr txBox="1">
            <a:spLocks/>
          </p:cNvSpPr>
          <p:nvPr/>
        </p:nvSpPr>
        <p:spPr>
          <a:xfrm>
            <a:off x="9842500" y="64008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4A37A-AFC2-4A01-80A1-FC20F2C0D5BB}" type="slidenum">
              <a:rPr lang="en-US">
                <a:solidFill>
                  <a:srgbClr val="002060"/>
                </a:solidFill>
              </a:rPr>
              <a:pPr/>
              <a:t>18</a:t>
            </a:fld>
            <a:endParaRPr lang="en-US" dirty="0">
              <a:solidFill>
                <a:srgbClr val="002060"/>
              </a:solidFill>
            </a:endParaRPr>
          </a:p>
        </p:txBody>
      </p:sp>
      <p:sp>
        <p:nvSpPr>
          <p:cNvPr id="3" name="TextBox 2">
            <a:extLst>
              <a:ext uri="{FF2B5EF4-FFF2-40B4-BE49-F238E27FC236}">
                <a16:creationId xmlns:a16="http://schemas.microsoft.com/office/drawing/2014/main" id="{4CC76CCC-77AD-8F4B-80C4-3B027F5C55B2}"/>
              </a:ext>
            </a:extLst>
          </p:cNvPr>
          <p:cNvSpPr txBox="1"/>
          <p:nvPr/>
        </p:nvSpPr>
        <p:spPr>
          <a:xfrm>
            <a:off x="9996407" y="5656881"/>
            <a:ext cx="1106393" cy="369332"/>
          </a:xfrm>
          <a:prstGeom prst="rect">
            <a:avLst/>
          </a:prstGeom>
          <a:noFill/>
        </p:spPr>
        <p:txBody>
          <a:bodyPr wrap="none" rtlCol="0">
            <a:spAutoFit/>
          </a:bodyPr>
          <a:lstStyle/>
          <a:p>
            <a:r>
              <a:rPr lang="en-US" dirty="0">
                <a:solidFill>
                  <a:srgbClr val="002060"/>
                </a:solidFill>
              </a:rPr>
              <a:t>No cost</a:t>
            </a:r>
            <a:r>
              <a:rPr lang="en-US" dirty="0"/>
              <a:t>!</a:t>
            </a:r>
          </a:p>
        </p:txBody>
      </p:sp>
      <p:sp>
        <p:nvSpPr>
          <p:cNvPr id="8" name="TextBox 7">
            <a:extLst>
              <a:ext uri="{FF2B5EF4-FFF2-40B4-BE49-F238E27FC236}">
                <a16:creationId xmlns:a16="http://schemas.microsoft.com/office/drawing/2014/main" id="{A321D927-455D-C848-917B-B97B2D8B05CD}"/>
              </a:ext>
            </a:extLst>
          </p:cNvPr>
          <p:cNvSpPr txBox="1"/>
          <p:nvPr/>
        </p:nvSpPr>
        <p:spPr>
          <a:xfrm>
            <a:off x="247973" y="5656881"/>
            <a:ext cx="1289135" cy="923330"/>
          </a:xfrm>
          <a:prstGeom prst="rect">
            <a:avLst/>
          </a:prstGeom>
          <a:noFill/>
        </p:spPr>
        <p:txBody>
          <a:bodyPr wrap="none" rtlCol="0">
            <a:spAutoFit/>
          </a:bodyPr>
          <a:lstStyle/>
          <a:p>
            <a:r>
              <a:rPr lang="en-US" dirty="0">
                <a:solidFill>
                  <a:srgbClr val="002060"/>
                </a:solidFill>
              </a:rPr>
              <a:t>Also</a:t>
            </a:r>
          </a:p>
          <a:p>
            <a:r>
              <a:rPr lang="en-US" dirty="0" err="1">
                <a:solidFill>
                  <a:srgbClr val="002060"/>
                </a:solidFill>
              </a:rPr>
              <a:t>Benchling</a:t>
            </a:r>
            <a:endParaRPr lang="en-US" dirty="0">
              <a:solidFill>
                <a:srgbClr val="002060"/>
              </a:solidFill>
            </a:endParaRPr>
          </a:p>
          <a:p>
            <a:r>
              <a:rPr lang="en-US" dirty="0">
                <a:solidFill>
                  <a:srgbClr val="002060"/>
                </a:solidFill>
              </a:rPr>
              <a:t>OneNote</a:t>
            </a:r>
          </a:p>
        </p:txBody>
      </p:sp>
    </p:spTree>
    <p:extLst>
      <p:ext uri="{BB962C8B-B14F-4D97-AF65-F5344CB8AC3E}">
        <p14:creationId xmlns:p14="http://schemas.microsoft.com/office/powerpoint/2010/main" val="579015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DC5A5-B9C6-1A43-B4CD-897FFBFEC512}"/>
              </a:ext>
            </a:extLst>
          </p:cNvPr>
          <p:cNvSpPr>
            <a:spLocks noGrp="1"/>
          </p:cNvSpPr>
          <p:nvPr>
            <p:ph type="title"/>
          </p:nvPr>
        </p:nvSpPr>
        <p:spPr/>
        <p:txBody>
          <a:bodyPr/>
          <a:lstStyle/>
          <a:p>
            <a:r>
              <a:rPr lang="en-US" dirty="0"/>
              <a:t>Laboratory Notebooks</a:t>
            </a:r>
          </a:p>
        </p:txBody>
      </p:sp>
      <p:sp>
        <p:nvSpPr>
          <p:cNvPr id="4" name="TextBox 3">
            <a:extLst>
              <a:ext uri="{FF2B5EF4-FFF2-40B4-BE49-F238E27FC236}">
                <a16:creationId xmlns:a16="http://schemas.microsoft.com/office/drawing/2014/main" id="{BB74D249-CCB3-8B40-B043-047A93D1E226}"/>
              </a:ext>
            </a:extLst>
          </p:cNvPr>
          <p:cNvSpPr txBox="1"/>
          <p:nvPr/>
        </p:nvSpPr>
        <p:spPr>
          <a:xfrm>
            <a:off x="215900" y="6309764"/>
            <a:ext cx="1976823" cy="369332"/>
          </a:xfrm>
          <a:prstGeom prst="rect">
            <a:avLst/>
          </a:prstGeom>
          <a:noFill/>
        </p:spPr>
        <p:txBody>
          <a:bodyPr wrap="none" rtlCol="0">
            <a:spAutoFit/>
          </a:bodyPr>
          <a:lstStyle/>
          <a:p>
            <a:r>
              <a:rPr lang="en-US" b="1" i="1" dirty="0">
                <a:solidFill>
                  <a:schemeClr val="bg1"/>
                </a:solidFill>
                <a:cs typeface="Helvetica"/>
              </a:rPr>
              <a:t>Resources/Tools</a:t>
            </a:r>
          </a:p>
        </p:txBody>
      </p:sp>
      <p:sp>
        <p:nvSpPr>
          <p:cNvPr id="6" name="Slide Number Placeholder 5">
            <a:extLst>
              <a:ext uri="{FF2B5EF4-FFF2-40B4-BE49-F238E27FC236}">
                <a16:creationId xmlns:a16="http://schemas.microsoft.com/office/drawing/2014/main" id="{AF00DE28-5203-E347-A7CB-E71DE8451226}"/>
              </a:ext>
            </a:extLst>
          </p:cNvPr>
          <p:cNvSpPr txBox="1">
            <a:spLocks/>
          </p:cNvSpPr>
          <p:nvPr/>
        </p:nvSpPr>
        <p:spPr>
          <a:xfrm>
            <a:off x="9842500" y="64008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4A37A-AFC2-4A01-80A1-FC20F2C0D5BB}" type="slidenum">
              <a:rPr lang="en-US">
                <a:solidFill>
                  <a:srgbClr val="002060"/>
                </a:solidFill>
              </a:rPr>
              <a:pPr/>
              <a:t>19</a:t>
            </a:fld>
            <a:endParaRPr lang="en-US" dirty="0">
              <a:solidFill>
                <a:srgbClr val="002060"/>
              </a:solidFill>
            </a:endParaRPr>
          </a:p>
        </p:txBody>
      </p:sp>
      <p:grpSp>
        <p:nvGrpSpPr>
          <p:cNvPr id="3" name="Group 2">
            <a:extLst>
              <a:ext uri="{FF2B5EF4-FFF2-40B4-BE49-F238E27FC236}">
                <a16:creationId xmlns:a16="http://schemas.microsoft.com/office/drawing/2014/main" id="{E3F1C078-D008-6549-8C91-665A66D8DDB2}"/>
              </a:ext>
            </a:extLst>
          </p:cNvPr>
          <p:cNvGrpSpPr>
            <a:grpSpLocks noChangeAspect="1"/>
          </p:cNvGrpSpPr>
          <p:nvPr/>
        </p:nvGrpSpPr>
        <p:grpSpPr>
          <a:xfrm>
            <a:off x="568171" y="1822411"/>
            <a:ext cx="4389120" cy="4521696"/>
            <a:chOff x="409529" y="1822413"/>
            <a:chExt cx="6987140" cy="7198185"/>
          </a:xfrm>
        </p:grpSpPr>
        <p:grpSp>
          <p:nvGrpSpPr>
            <p:cNvPr id="9" name="Group 8">
              <a:extLst>
                <a:ext uri="{FF2B5EF4-FFF2-40B4-BE49-F238E27FC236}">
                  <a16:creationId xmlns:a16="http://schemas.microsoft.com/office/drawing/2014/main" id="{87370757-E97F-AF42-BC73-3FF4F388699F}"/>
                </a:ext>
              </a:extLst>
            </p:cNvPr>
            <p:cNvGrpSpPr/>
            <p:nvPr/>
          </p:nvGrpSpPr>
          <p:grpSpPr>
            <a:xfrm>
              <a:off x="409529" y="4591996"/>
              <a:ext cx="6966450" cy="1070227"/>
              <a:chOff x="-587289" y="2998646"/>
              <a:chExt cx="6757416" cy="1474724"/>
            </a:xfrm>
            <a:effectLst>
              <a:outerShdw blurRad="50800" dist="38100" dir="2700000" algn="tl" rotWithShape="0">
                <a:prstClr val="black">
                  <a:alpha val="40000"/>
                </a:prstClr>
              </a:outerShdw>
            </a:effectLst>
          </p:grpSpPr>
          <p:grpSp>
            <p:nvGrpSpPr>
              <p:cNvPr id="10" name="Group 9">
                <a:extLst>
                  <a:ext uri="{FF2B5EF4-FFF2-40B4-BE49-F238E27FC236}">
                    <a16:creationId xmlns:a16="http://schemas.microsoft.com/office/drawing/2014/main" id="{F89416B0-37E7-1549-9BA4-E734FE50FFC7}"/>
                  </a:ext>
                </a:extLst>
              </p:cNvPr>
              <p:cNvGrpSpPr/>
              <p:nvPr/>
            </p:nvGrpSpPr>
            <p:grpSpPr>
              <a:xfrm>
                <a:off x="-587289" y="2998646"/>
                <a:ext cx="6757416" cy="1474724"/>
                <a:chOff x="-811081" y="2820817"/>
                <a:chExt cx="6757416" cy="1474724"/>
              </a:xfrm>
            </p:grpSpPr>
            <p:sp>
              <p:nvSpPr>
                <p:cNvPr id="15" name="Rectangle 14">
                  <a:extLst>
                    <a:ext uri="{FF2B5EF4-FFF2-40B4-BE49-F238E27FC236}">
                      <a16:creationId xmlns:a16="http://schemas.microsoft.com/office/drawing/2014/main" id="{F5CCB931-A8F1-824E-A941-73E70F3DD928}"/>
                    </a:ext>
                  </a:extLst>
                </p:cNvPr>
                <p:cNvSpPr/>
                <p:nvPr/>
              </p:nvSpPr>
              <p:spPr>
                <a:xfrm>
                  <a:off x="-811081" y="2820817"/>
                  <a:ext cx="6757416" cy="1408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TextBox 15">
                  <a:extLst>
                    <a:ext uri="{FF2B5EF4-FFF2-40B4-BE49-F238E27FC236}">
                      <a16:creationId xmlns:a16="http://schemas.microsoft.com/office/drawing/2014/main" id="{358B5AD0-A6C4-E847-A6FE-7A23F54A8384}"/>
                    </a:ext>
                  </a:extLst>
                </p:cNvPr>
                <p:cNvSpPr txBox="1"/>
                <p:nvPr/>
              </p:nvSpPr>
              <p:spPr>
                <a:xfrm>
                  <a:off x="-587154" y="3687917"/>
                  <a:ext cx="5431275" cy="607624"/>
                </a:xfrm>
                <a:prstGeom prst="rect">
                  <a:avLst/>
                </a:prstGeom>
                <a:noFill/>
              </p:spPr>
              <p:txBody>
                <a:bodyPr wrap="none" rtlCol="0">
                  <a:spAutoFit/>
                </a:bodyPr>
                <a:lstStyle/>
                <a:p>
                  <a:r>
                    <a:rPr lang="en-US" sz="1200" dirty="0">
                      <a:solidFill>
                        <a:srgbClr val="002060"/>
                      </a:solidFill>
                    </a:rPr>
                    <a:t>Include details: lot numbers, expiration dates</a:t>
                  </a:r>
                </a:p>
              </p:txBody>
            </p:sp>
          </p:grpSp>
          <p:grpSp>
            <p:nvGrpSpPr>
              <p:cNvPr id="11" name="Group 10">
                <a:extLst>
                  <a:ext uri="{FF2B5EF4-FFF2-40B4-BE49-F238E27FC236}">
                    <a16:creationId xmlns:a16="http://schemas.microsoft.com/office/drawing/2014/main" id="{5FBB1C3E-C26A-6E4B-BDFF-76587BF370D8}"/>
                  </a:ext>
                </a:extLst>
              </p:cNvPr>
              <p:cNvGrpSpPr/>
              <p:nvPr/>
            </p:nvGrpSpPr>
            <p:grpSpPr>
              <a:xfrm>
                <a:off x="-585793" y="2998646"/>
                <a:ext cx="6754425" cy="863366"/>
                <a:chOff x="378616" y="1899218"/>
                <a:chExt cx="6754425" cy="863366"/>
              </a:xfrm>
              <a:effectLst>
                <a:outerShdw blurRad="50800" dist="38100" dir="2700000" algn="tl" rotWithShape="0">
                  <a:prstClr val="black">
                    <a:alpha val="40000"/>
                  </a:prstClr>
                </a:outerShdw>
              </a:effectLst>
            </p:grpSpPr>
            <p:sp>
              <p:nvSpPr>
                <p:cNvPr id="13" name="Rectangle 12">
                  <a:extLst>
                    <a:ext uri="{FF2B5EF4-FFF2-40B4-BE49-F238E27FC236}">
                      <a16:creationId xmlns:a16="http://schemas.microsoft.com/office/drawing/2014/main" id="{E81792FB-0099-2046-9FFD-5AB9797CBDAC}"/>
                    </a:ext>
                  </a:extLst>
                </p:cNvPr>
                <p:cNvSpPr/>
                <p:nvPr/>
              </p:nvSpPr>
              <p:spPr>
                <a:xfrm>
                  <a:off x="378616" y="1899218"/>
                  <a:ext cx="6754425" cy="703097"/>
                </a:xfrm>
                <a:prstGeom prst="rect">
                  <a:avLst/>
                </a:prstGeom>
                <a:solidFill>
                  <a:srgbClr val="952A7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TextBox 13">
                  <a:extLst>
                    <a:ext uri="{FF2B5EF4-FFF2-40B4-BE49-F238E27FC236}">
                      <a16:creationId xmlns:a16="http://schemas.microsoft.com/office/drawing/2014/main" id="{3A6CE79B-1C81-034B-B11F-BB1B1BCC6E82}"/>
                    </a:ext>
                  </a:extLst>
                </p:cNvPr>
                <p:cNvSpPr txBox="1"/>
                <p:nvPr/>
              </p:nvSpPr>
              <p:spPr>
                <a:xfrm>
                  <a:off x="475924" y="2019934"/>
                  <a:ext cx="1879238" cy="742650"/>
                </a:xfrm>
                <a:prstGeom prst="rect">
                  <a:avLst/>
                </a:prstGeom>
                <a:noFill/>
              </p:spPr>
              <p:txBody>
                <a:bodyPr wrap="none" rtlCol="0">
                  <a:spAutoFit/>
                </a:bodyPr>
                <a:lstStyle/>
                <a:p>
                  <a:r>
                    <a:rPr lang="en-US" sz="1600" b="1" dirty="0">
                      <a:solidFill>
                        <a:schemeClr val="bg1"/>
                      </a:solidFill>
                    </a:rPr>
                    <a:t>Procedure</a:t>
                  </a:r>
                </a:p>
              </p:txBody>
            </p:sp>
          </p:grpSp>
        </p:grpSp>
        <p:grpSp>
          <p:nvGrpSpPr>
            <p:cNvPr id="17" name="Group 16">
              <a:extLst>
                <a:ext uri="{FF2B5EF4-FFF2-40B4-BE49-F238E27FC236}">
                  <a16:creationId xmlns:a16="http://schemas.microsoft.com/office/drawing/2014/main" id="{D689A4FE-5AE6-0848-BC52-908DF4A14CEC}"/>
                </a:ext>
              </a:extLst>
            </p:cNvPr>
            <p:cNvGrpSpPr/>
            <p:nvPr/>
          </p:nvGrpSpPr>
          <p:grpSpPr>
            <a:xfrm>
              <a:off x="409529" y="1822413"/>
              <a:ext cx="6918169" cy="1070227"/>
              <a:chOff x="-585794" y="-1486140"/>
              <a:chExt cx="6757416" cy="1474724"/>
            </a:xfrm>
          </p:grpSpPr>
          <p:grpSp>
            <p:nvGrpSpPr>
              <p:cNvPr id="18" name="Group 17">
                <a:extLst>
                  <a:ext uri="{FF2B5EF4-FFF2-40B4-BE49-F238E27FC236}">
                    <a16:creationId xmlns:a16="http://schemas.microsoft.com/office/drawing/2014/main" id="{065BAD26-18DD-B34C-865C-5877840BE125}"/>
                  </a:ext>
                </a:extLst>
              </p:cNvPr>
              <p:cNvGrpSpPr/>
              <p:nvPr/>
            </p:nvGrpSpPr>
            <p:grpSpPr>
              <a:xfrm>
                <a:off x="-585794" y="-1486140"/>
                <a:ext cx="6757416" cy="1408176"/>
                <a:chOff x="288849" y="-1567257"/>
                <a:chExt cx="6757416" cy="1408176"/>
              </a:xfrm>
            </p:grpSpPr>
            <p:sp>
              <p:nvSpPr>
                <p:cNvPr id="20" name="Rectangle 19">
                  <a:extLst>
                    <a:ext uri="{FF2B5EF4-FFF2-40B4-BE49-F238E27FC236}">
                      <a16:creationId xmlns:a16="http://schemas.microsoft.com/office/drawing/2014/main" id="{F4756F1E-A70B-514E-ACCB-89BC640C4339}"/>
                    </a:ext>
                  </a:extLst>
                </p:cNvPr>
                <p:cNvSpPr/>
                <p:nvPr/>
              </p:nvSpPr>
              <p:spPr>
                <a:xfrm>
                  <a:off x="288849" y="-1567257"/>
                  <a:ext cx="6757416" cy="1408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1" name="Group 20">
                  <a:extLst>
                    <a:ext uri="{FF2B5EF4-FFF2-40B4-BE49-F238E27FC236}">
                      <a16:creationId xmlns:a16="http://schemas.microsoft.com/office/drawing/2014/main" id="{291BE773-B271-2E44-A442-3D239FFE688A}"/>
                    </a:ext>
                  </a:extLst>
                </p:cNvPr>
                <p:cNvGrpSpPr/>
                <p:nvPr/>
              </p:nvGrpSpPr>
              <p:grpSpPr>
                <a:xfrm>
                  <a:off x="290345" y="-1567257"/>
                  <a:ext cx="6754425" cy="863366"/>
                  <a:chOff x="378616" y="1899218"/>
                  <a:chExt cx="6754425" cy="863366"/>
                </a:xfrm>
                <a:solidFill>
                  <a:srgbClr val="C00000"/>
                </a:solidFill>
                <a:effectLst>
                  <a:outerShdw blurRad="50800" dist="38100" dir="2700000" algn="tl" rotWithShape="0">
                    <a:prstClr val="black">
                      <a:alpha val="40000"/>
                    </a:prstClr>
                  </a:outerShdw>
                </a:effectLst>
              </p:grpSpPr>
              <p:sp>
                <p:nvSpPr>
                  <p:cNvPr id="22" name="Rectangle 21">
                    <a:extLst>
                      <a:ext uri="{FF2B5EF4-FFF2-40B4-BE49-F238E27FC236}">
                        <a16:creationId xmlns:a16="http://schemas.microsoft.com/office/drawing/2014/main" id="{25B3C073-AE4B-8D43-9BF6-C63D1F8B7FBC}"/>
                      </a:ext>
                    </a:extLst>
                  </p:cNvPr>
                  <p:cNvSpPr/>
                  <p:nvPr/>
                </p:nvSpPr>
                <p:spPr>
                  <a:xfrm>
                    <a:off x="378616" y="1899218"/>
                    <a:ext cx="6754425" cy="703097"/>
                  </a:xfrm>
                  <a:prstGeom prst="rect">
                    <a:avLst/>
                  </a:prstGeom>
                  <a:solidFill>
                    <a:srgbClr val="B24A5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 name="TextBox 22">
                    <a:extLst>
                      <a:ext uri="{FF2B5EF4-FFF2-40B4-BE49-F238E27FC236}">
                        <a16:creationId xmlns:a16="http://schemas.microsoft.com/office/drawing/2014/main" id="{C6D6DE13-12AE-F948-9E41-57C3E442FE11}"/>
                      </a:ext>
                    </a:extLst>
                  </p:cNvPr>
                  <p:cNvSpPr txBox="1"/>
                  <p:nvPr/>
                </p:nvSpPr>
                <p:spPr>
                  <a:xfrm>
                    <a:off x="475924" y="2019934"/>
                    <a:ext cx="2971633" cy="742650"/>
                  </a:xfrm>
                  <a:prstGeom prst="rect">
                    <a:avLst/>
                  </a:prstGeom>
                  <a:noFill/>
                </p:spPr>
                <p:txBody>
                  <a:bodyPr wrap="none" rtlCol="0">
                    <a:spAutoFit/>
                  </a:bodyPr>
                  <a:lstStyle/>
                  <a:p>
                    <a:r>
                      <a:rPr lang="en-US" sz="1600" b="1" dirty="0">
                        <a:solidFill>
                          <a:schemeClr val="bg1"/>
                        </a:solidFill>
                      </a:rPr>
                      <a:t>Table of Contents</a:t>
                    </a:r>
                  </a:p>
                </p:txBody>
              </p:sp>
            </p:grpSp>
          </p:grpSp>
          <p:sp>
            <p:nvSpPr>
              <p:cNvPr id="19" name="TextBox 18">
                <a:extLst>
                  <a:ext uri="{FF2B5EF4-FFF2-40B4-BE49-F238E27FC236}">
                    <a16:creationId xmlns:a16="http://schemas.microsoft.com/office/drawing/2014/main" id="{3F96C887-99D6-6C4A-B91C-0F2E899C2A61}"/>
                  </a:ext>
                </a:extLst>
              </p:cNvPr>
              <p:cNvSpPr txBox="1"/>
              <p:nvPr/>
            </p:nvSpPr>
            <p:spPr>
              <a:xfrm>
                <a:off x="-361867" y="-619040"/>
                <a:ext cx="5304669" cy="607624"/>
              </a:xfrm>
              <a:prstGeom prst="rect">
                <a:avLst/>
              </a:prstGeom>
              <a:noFill/>
            </p:spPr>
            <p:txBody>
              <a:bodyPr wrap="none" rtlCol="0">
                <a:spAutoFit/>
              </a:bodyPr>
              <a:lstStyle/>
              <a:p>
                <a:r>
                  <a:rPr lang="en-US" sz="1200" dirty="0">
                    <a:solidFill>
                      <a:srgbClr val="002060"/>
                    </a:solidFill>
                  </a:rPr>
                  <a:t>ID #’s for each experiment; link to data files</a:t>
                </a:r>
              </a:p>
            </p:txBody>
          </p:sp>
        </p:grpSp>
        <p:grpSp>
          <p:nvGrpSpPr>
            <p:cNvPr id="24" name="Group 23">
              <a:extLst>
                <a:ext uri="{FF2B5EF4-FFF2-40B4-BE49-F238E27FC236}">
                  <a16:creationId xmlns:a16="http://schemas.microsoft.com/office/drawing/2014/main" id="{5BF108B9-3FAF-5F46-8948-1D6E959F12DA}"/>
                </a:ext>
              </a:extLst>
            </p:cNvPr>
            <p:cNvGrpSpPr/>
            <p:nvPr/>
          </p:nvGrpSpPr>
          <p:grpSpPr>
            <a:xfrm>
              <a:off x="409529" y="2941872"/>
              <a:ext cx="6943757" cy="1578777"/>
              <a:chOff x="3140424" y="-1364434"/>
              <a:chExt cx="6757416" cy="2175483"/>
            </a:xfrm>
            <a:effectLst>
              <a:outerShdw blurRad="50800" dist="38100" dir="2700000" algn="tl" rotWithShape="0">
                <a:prstClr val="black">
                  <a:alpha val="40000"/>
                </a:prstClr>
              </a:outerShdw>
            </a:effectLst>
          </p:grpSpPr>
          <p:grpSp>
            <p:nvGrpSpPr>
              <p:cNvPr id="25" name="Group 24">
                <a:extLst>
                  <a:ext uri="{FF2B5EF4-FFF2-40B4-BE49-F238E27FC236}">
                    <a16:creationId xmlns:a16="http://schemas.microsoft.com/office/drawing/2014/main" id="{02ACC0BD-2DB5-E240-B8F7-7184EA684D40}"/>
                  </a:ext>
                </a:extLst>
              </p:cNvPr>
              <p:cNvGrpSpPr/>
              <p:nvPr/>
            </p:nvGrpSpPr>
            <p:grpSpPr>
              <a:xfrm>
                <a:off x="3140424" y="-1364434"/>
                <a:ext cx="6757416" cy="2175483"/>
                <a:chOff x="-811081" y="2820816"/>
                <a:chExt cx="6757416" cy="2175483"/>
              </a:xfrm>
            </p:grpSpPr>
            <p:sp>
              <p:nvSpPr>
                <p:cNvPr id="29" name="Rectangle 28">
                  <a:extLst>
                    <a:ext uri="{FF2B5EF4-FFF2-40B4-BE49-F238E27FC236}">
                      <a16:creationId xmlns:a16="http://schemas.microsoft.com/office/drawing/2014/main" id="{D5F3E150-A977-9148-B1F1-9DD77286F28D}"/>
                    </a:ext>
                  </a:extLst>
                </p:cNvPr>
                <p:cNvSpPr/>
                <p:nvPr/>
              </p:nvSpPr>
              <p:spPr>
                <a:xfrm>
                  <a:off x="-811081" y="2820816"/>
                  <a:ext cx="6757416" cy="2137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 name="TextBox 29">
                  <a:extLst>
                    <a:ext uri="{FF2B5EF4-FFF2-40B4-BE49-F238E27FC236}">
                      <a16:creationId xmlns:a16="http://schemas.microsoft.com/office/drawing/2014/main" id="{09A25B34-5F22-1447-A4C6-7B8AB2D8F644}"/>
                    </a:ext>
                  </a:extLst>
                </p:cNvPr>
                <p:cNvSpPr txBox="1"/>
                <p:nvPr/>
              </p:nvSpPr>
              <p:spPr>
                <a:xfrm>
                  <a:off x="-587155" y="3578510"/>
                  <a:ext cx="5980466" cy="1417789"/>
                </a:xfrm>
                <a:prstGeom prst="rect">
                  <a:avLst/>
                </a:prstGeom>
                <a:noFill/>
              </p:spPr>
              <p:txBody>
                <a:bodyPr wrap="none" rtlCol="0">
                  <a:spAutoFit/>
                </a:bodyPr>
                <a:lstStyle/>
                <a:p>
                  <a:r>
                    <a:rPr lang="en-US" sz="1200" dirty="0">
                      <a:solidFill>
                        <a:srgbClr val="002060"/>
                      </a:solidFill>
                    </a:rPr>
                    <a:t>Daily entries, dated, indelible, readable</a:t>
                  </a:r>
                </a:p>
                <a:p>
                  <a:r>
                    <a:rPr lang="en-US" sz="1200" dirty="0">
                      <a:solidFill>
                        <a:srgbClr val="002060"/>
                      </a:solidFill>
                    </a:rPr>
                    <a:t>Document extensively:  omitting data is dishonest</a:t>
                  </a:r>
                </a:p>
                <a:p>
                  <a:r>
                    <a:rPr lang="en-US" sz="1200" dirty="0">
                      <a:solidFill>
                        <a:srgbClr val="002060"/>
                      </a:solidFill>
                    </a:rPr>
                    <a:t>Context:  purpose and expectations</a:t>
                  </a:r>
                </a:p>
              </p:txBody>
            </p:sp>
          </p:grpSp>
          <p:grpSp>
            <p:nvGrpSpPr>
              <p:cNvPr id="26" name="Group 25">
                <a:extLst>
                  <a:ext uri="{FF2B5EF4-FFF2-40B4-BE49-F238E27FC236}">
                    <a16:creationId xmlns:a16="http://schemas.microsoft.com/office/drawing/2014/main" id="{86F0085A-A431-3646-A53B-2AD36518F2CE}"/>
                  </a:ext>
                </a:extLst>
              </p:cNvPr>
              <p:cNvGrpSpPr/>
              <p:nvPr/>
            </p:nvGrpSpPr>
            <p:grpSpPr>
              <a:xfrm>
                <a:off x="3140424" y="-1364433"/>
                <a:ext cx="6754425" cy="863366"/>
                <a:chOff x="353541" y="1899218"/>
                <a:chExt cx="6754425" cy="863366"/>
              </a:xfrm>
              <a:solidFill>
                <a:srgbClr val="47A4D9"/>
              </a:solidFill>
              <a:effectLst>
                <a:outerShdw blurRad="50800" dist="38100" dir="2700000" algn="tl" rotWithShape="0">
                  <a:prstClr val="black">
                    <a:alpha val="40000"/>
                  </a:prstClr>
                </a:outerShdw>
              </a:effectLst>
            </p:grpSpPr>
            <p:sp>
              <p:nvSpPr>
                <p:cNvPr id="27" name="Rectangle 26">
                  <a:extLst>
                    <a:ext uri="{FF2B5EF4-FFF2-40B4-BE49-F238E27FC236}">
                      <a16:creationId xmlns:a16="http://schemas.microsoft.com/office/drawing/2014/main" id="{B5A86BA3-3BEE-C044-89F2-77DDD51DDF86}"/>
                    </a:ext>
                  </a:extLst>
                </p:cNvPr>
                <p:cNvSpPr/>
                <p:nvPr/>
              </p:nvSpPr>
              <p:spPr>
                <a:xfrm>
                  <a:off x="353541" y="1899218"/>
                  <a:ext cx="6754425" cy="70309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 name="TextBox 27">
                  <a:extLst>
                    <a:ext uri="{FF2B5EF4-FFF2-40B4-BE49-F238E27FC236}">
                      <a16:creationId xmlns:a16="http://schemas.microsoft.com/office/drawing/2014/main" id="{12F2062E-4741-2D47-8054-D873EBA94A67}"/>
                    </a:ext>
                  </a:extLst>
                </p:cNvPr>
                <p:cNvSpPr txBox="1"/>
                <p:nvPr/>
              </p:nvSpPr>
              <p:spPr>
                <a:xfrm>
                  <a:off x="475923" y="2019934"/>
                  <a:ext cx="4646893" cy="742650"/>
                </a:xfrm>
                <a:prstGeom prst="rect">
                  <a:avLst/>
                </a:prstGeom>
                <a:noFill/>
              </p:spPr>
              <p:txBody>
                <a:bodyPr wrap="none" rtlCol="0">
                  <a:spAutoFit/>
                </a:bodyPr>
                <a:lstStyle/>
                <a:p>
                  <a:r>
                    <a:rPr lang="en-US" sz="1600" b="1" dirty="0">
                      <a:solidFill>
                        <a:schemeClr val="bg1"/>
                      </a:solidFill>
                    </a:rPr>
                    <a:t>Document each experiment</a:t>
                  </a:r>
                </a:p>
              </p:txBody>
            </p:sp>
          </p:grpSp>
        </p:grpSp>
        <p:grpSp>
          <p:nvGrpSpPr>
            <p:cNvPr id="31" name="Group 30">
              <a:extLst>
                <a:ext uri="{FF2B5EF4-FFF2-40B4-BE49-F238E27FC236}">
                  <a16:creationId xmlns:a16="http://schemas.microsoft.com/office/drawing/2014/main" id="{C1A4DCDE-EB6E-E345-BFA3-51152D61E8AF}"/>
                </a:ext>
              </a:extLst>
            </p:cNvPr>
            <p:cNvGrpSpPr/>
            <p:nvPr/>
          </p:nvGrpSpPr>
          <p:grpSpPr>
            <a:xfrm>
              <a:off x="409529" y="5711454"/>
              <a:ext cx="6987140" cy="1070227"/>
              <a:chOff x="-495531" y="4463513"/>
              <a:chExt cx="6757416" cy="1474724"/>
            </a:xfrm>
            <a:effectLst>
              <a:outerShdw blurRad="50800" dist="38100" dir="2700000" algn="tl" rotWithShape="0">
                <a:prstClr val="black">
                  <a:alpha val="40000"/>
                </a:prstClr>
              </a:outerShdw>
            </a:effectLst>
          </p:grpSpPr>
          <p:grpSp>
            <p:nvGrpSpPr>
              <p:cNvPr id="32" name="Group 31">
                <a:extLst>
                  <a:ext uri="{FF2B5EF4-FFF2-40B4-BE49-F238E27FC236}">
                    <a16:creationId xmlns:a16="http://schemas.microsoft.com/office/drawing/2014/main" id="{A0785E98-6533-BD46-BA90-A7E7B0A1293D}"/>
                  </a:ext>
                </a:extLst>
              </p:cNvPr>
              <p:cNvGrpSpPr/>
              <p:nvPr/>
            </p:nvGrpSpPr>
            <p:grpSpPr>
              <a:xfrm>
                <a:off x="-495531" y="4463513"/>
                <a:ext cx="6757416" cy="1474724"/>
                <a:chOff x="-811081" y="2820817"/>
                <a:chExt cx="6757416" cy="1474724"/>
              </a:xfrm>
            </p:grpSpPr>
            <p:sp>
              <p:nvSpPr>
                <p:cNvPr id="36" name="Rectangle 35">
                  <a:extLst>
                    <a:ext uri="{FF2B5EF4-FFF2-40B4-BE49-F238E27FC236}">
                      <a16:creationId xmlns:a16="http://schemas.microsoft.com/office/drawing/2014/main" id="{36E1843A-5753-F14C-8885-BB819124C347}"/>
                    </a:ext>
                  </a:extLst>
                </p:cNvPr>
                <p:cNvSpPr/>
                <p:nvPr/>
              </p:nvSpPr>
              <p:spPr>
                <a:xfrm>
                  <a:off x="-811081" y="2820817"/>
                  <a:ext cx="6757416" cy="1408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 name="TextBox 36">
                  <a:extLst>
                    <a:ext uri="{FF2B5EF4-FFF2-40B4-BE49-F238E27FC236}">
                      <a16:creationId xmlns:a16="http://schemas.microsoft.com/office/drawing/2014/main" id="{8787E712-E1D9-A045-990D-33876C636E78}"/>
                    </a:ext>
                  </a:extLst>
                </p:cNvPr>
                <p:cNvSpPr txBox="1"/>
                <p:nvPr/>
              </p:nvSpPr>
              <p:spPr>
                <a:xfrm>
                  <a:off x="-587155" y="3687917"/>
                  <a:ext cx="5918654" cy="607624"/>
                </a:xfrm>
                <a:prstGeom prst="rect">
                  <a:avLst/>
                </a:prstGeom>
                <a:noFill/>
              </p:spPr>
              <p:txBody>
                <a:bodyPr wrap="none" rtlCol="0">
                  <a:spAutoFit/>
                </a:bodyPr>
                <a:lstStyle/>
                <a:p>
                  <a:r>
                    <a:rPr lang="en-US" sz="1200" dirty="0">
                      <a:solidFill>
                        <a:srgbClr val="002060"/>
                      </a:solidFill>
                    </a:rPr>
                    <a:t>Follow best practices for recording and archiving</a:t>
                  </a:r>
                </a:p>
              </p:txBody>
            </p:sp>
          </p:grpSp>
          <p:grpSp>
            <p:nvGrpSpPr>
              <p:cNvPr id="33" name="Group 32">
                <a:extLst>
                  <a:ext uri="{FF2B5EF4-FFF2-40B4-BE49-F238E27FC236}">
                    <a16:creationId xmlns:a16="http://schemas.microsoft.com/office/drawing/2014/main" id="{91085489-5CD5-CD4D-A231-CC22ABC907D8}"/>
                  </a:ext>
                </a:extLst>
              </p:cNvPr>
              <p:cNvGrpSpPr/>
              <p:nvPr/>
            </p:nvGrpSpPr>
            <p:grpSpPr>
              <a:xfrm>
                <a:off x="-495531" y="4463513"/>
                <a:ext cx="6754425" cy="863366"/>
                <a:chOff x="378616" y="1899218"/>
                <a:chExt cx="6754425" cy="863366"/>
              </a:xfrm>
              <a:effectLst>
                <a:outerShdw blurRad="50800" dist="38100" dir="2700000" algn="tl" rotWithShape="0">
                  <a:prstClr val="black">
                    <a:alpha val="40000"/>
                  </a:prstClr>
                </a:outerShdw>
              </a:effectLst>
            </p:grpSpPr>
            <p:sp>
              <p:nvSpPr>
                <p:cNvPr id="34" name="Rectangle 33">
                  <a:extLst>
                    <a:ext uri="{FF2B5EF4-FFF2-40B4-BE49-F238E27FC236}">
                      <a16:creationId xmlns:a16="http://schemas.microsoft.com/office/drawing/2014/main" id="{C327474E-0C67-0546-B737-CF53CFFEEC55}"/>
                    </a:ext>
                  </a:extLst>
                </p:cNvPr>
                <p:cNvSpPr/>
                <p:nvPr/>
              </p:nvSpPr>
              <p:spPr>
                <a:xfrm>
                  <a:off x="378616" y="1899218"/>
                  <a:ext cx="6754425" cy="703097"/>
                </a:xfrm>
                <a:prstGeom prst="rect">
                  <a:avLst/>
                </a:prstGeom>
                <a:solidFill>
                  <a:srgbClr val="BDA46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 name="TextBox 34">
                  <a:extLst>
                    <a:ext uri="{FF2B5EF4-FFF2-40B4-BE49-F238E27FC236}">
                      <a16:creationId xmlns:a16="http://schemas.microsoft.com/office/drawing/2014/main" id="{EA6CDDE7-03EA-0041-AFDC-B498CA8A9731}"/>
                    </a:ext>
                  </a:extLst>
                </p:cNvPr>
                <p:cNvSpPr txBox="1"/>
                <p:nvPr/>
              </p:nvSpPr>
              <p:spPr>
                <a:xfrm>
                  <a:off x="475924" y="2019934"/>
                  <a:ext cx="1306042" cy="742650"/>
                </a:xfrm>
                <a:prstGeom prst="rect">
                  <a:avLst/>
                </a:prstGeom>
                <a:noFill/>
              </p:spPr>
              <p:txBody>
                <a:bodyPr wrap="none" rtlCol="0">
                  <a:spAutoFit/>
                </a:bodyPr>
                <a:lstStyle/>
                <a:p>
                  <a:r>
                    <a:rPr lang="en-US" sz="1600" b="1" dirty="0">
                      <a:solidFill>
                        <a:schemeClr val="bg1"/>
                      </a:solidFill>
                    </a:rPr>
                    <a:t>Results</a:t>
                  </a:r>
                </a:p>
              </p:txBody>
            </p:sp>
          </p:grpSp>
        </p:grpSp>
        <p:grpSp>
          <p:nvGrpSpPr>
            <p:cNvPr id="38" name="Group 37">
              <a:extLst>
                <a:ext uri="{FF2B5EF4-FFF2-40B4-BE49-F238E27FC236}">
                  <a16:creationId xmlns:a16="http://schemas.microsoft.com/office/drawing/2014/main" id="{8E45957A-735A-5945-8450-3BE0D2755BD4}"/>
                </a:ext>
              </a:extLst>
            </p:cNvPr>
            <p:cNvGrpSpPr/>
            <p:nvPr/>
          </p:nvGrpSpPr>
          <p:grpSpPr>
            <a:xfrm>
              <a:off x="409529" y="6830913"/>
              <a:ext cx="6984047" cy="1070227"/>
              <a:chOff x="-585794" y="-1486140"/>
              <a:chExt cx="6757416" cy="1474724"/>
            </a:xfrm>
          </p:grpSpPr>
          <p:grpSp>
            <p:nvGrpSpPr>
              <p:cNvPr id="39" name="Group 38">
                <a:extLst>
                  <a:ext uri="{FF2B5EF4-FFF2-40B4-BE49-F238E27FC236}">
                    <a16:creationId xmlns:a16="http://schemas.microsoft.com/office/drawing/2014/main" id="{BD515C52-A7C3-B241-A10D-FCA19D15C473}"/>
                  </a:ext>
                </a:extLst>
              </p:cNvPr>
              <p:cNvGrpSpPr/>
              <p:nvPr/>
            </p:nvGrpSpPr>
            <p:grpSpPr>
              <a:xfrm>
                <a:off x="-585794" y="-1486140"/>
                <a:ext cx="6757416" cy="1408176"/>
                <a:chOff x="288849" y="-1567257"/>
                <a:chExt cx="6757416" cy="1408176"/>
              </a:xfrm>
            </p:grpSpPr>
            <p:sp>
              <p:nvSpPr>
                <p:cNvPr id="41" name="Rectangle 40">
                  <a:extLst>
                    <a:ext uri="{FF2B5EF4-FFF2-40B4-BE49-F238E27FC236}">
                      <a16:creationId xmlns:a16="http://schemas.microsoft.com/office/drawing/2014/main" id="{1464400C-26AF-E94B-9481-CE1F1CEB0DF8}"/>
                    </a:ext>
                  </a:extLst>
                </p:cNvPr>
                <p:cNvSpPr/>
                <p:nvPr/>
              </p:nvSpPr>
              <p:spPr>
                <a:xfrm>
                  <a:off x="288849" y="-1567257"/>
                  <a:ext cx="6757416" cy="1408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42" name="Group 41">
                  <a:extLst>
                    <a:ext uri="{FF2B5EF4-FFF2-40B4-BE49-F238E27FC236}">
                      <a16:creationId xmlns:a16="http://schemas.microsoft.com/office/drawing/2014/main" id="{19903C95-1F3C-514D-8FAE-A1C27C3F0CCC}"/>
                    </a:ext>
                  </a:extLst>
                </p:cNvPr>
                <p:cNvGrpSpPr/>
                <p:nvPr/>
              </p:nvGrpSpPr>
              <p:grpSpPr>
                <a:xfrm>
                  <a:off x="290345" y="-1567257"/>
                  <a:ext cx="6754425" cy="863366"/>
                  <a:chOff x="378616" y="1899218"/>
                  <a:chExt cx="6754425" cy="863366"/>
                </a:xfrm>
                <a:solidFill>
                  <a:srgbClr val="C00000"/>
                </a:solidFill>
                <a:effectLst>
                  <a:outerShdw blurRad="50800" dist="38100" dir="2700000" algn="tl" rotWithShape="0">
                    <a:prstClr val="black">
                      <a:alpha val="40000"/>
                    </a:prstClr>
                  </a:outerShdw>
                </a:effectLst>
              </p:grpSpPr>
              <p:sp>
                <p:nvSpPr>
                  <p:cNvPr id="43" name="Rectangle 42">
                    <a:extLst>
                      <a:ext uri="{FF2B5EF4-FFF2-40B4-BE49-F238E27FC236}">
                        <a16:creationId xmlns:a16="http://schemas.microsoft.com/office/drawing/2014/main" id="{6E4E0E57-83B9-304B-844F-E821961E2A9E}"/>
                      </a:ext>
                    </a:extLst>
                  </p:cNvPr>
                  <p:cNvSpPr/>
                  <p:nvPr/>
                </p:nvSpPr>
                <p:spPr>
                  <a:xfrm>
                    <a:off x="378616" y="1899218"/>
                    <a:ext cx="6754425" cy="703097"/>
                  </a:xfrm>
                  <a:prstGeom prst="rect">
                    <a:avLst/>
                  </a:prstGeom>
                  <a:solidFill>
                    <a:srgbClr val="B24A5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4" name="TextBox 43">
                    <a:extLst>
                      <a:ext uri="{FF2B5EF4-FFF2-40B4-BE49-F238E27FC236}">
                        <a16:creationId xmlns:a16="http://schemas.microsoft.com/office/drawing/2014/main" id="{41AA7D48-6572-D048-BA29-7682B5716E17}"/>
                      </a:ext>
                    </a:extLst>
                  </p:cNvPr>
                  <p:cNvSpPr txBox="1"/>
                  <p:nvPr/>
                </p:nvSpPr>
                <p:spPr>
                  <a:xfrm>
                    <a:off x="475924" y="2019934"/>
                    <a:ext cx="4454660" cy="742650"/>
                  </a:xfrm>
                  <a:prstGeom prst="rect">
                    <a:avLst/>
                  </a:prstGeom>
                  <a:noFill/>
                </p:spPr>
                <p:txBody>
                  <a:bodyPr wrap="none" rtlCol="0">
                    <a:spAutoFit/>
                  </a:bodyPr>
                  <a:lstStyle/>
                  <a:p>
                    <a:r>
                      <a:rPr lang="en-US" sz="1600" b="1" dirty="0">
                        <a:solidFill>
                          <a:schemeClr val="bg1"/>
                        </a:solidFill>
                      </a:rPr>
                      <a:t>Discussion/future directions</a:t>
                    </a:r>
                  </a:p>
                </p:txBody>
              </p:sp>
            </p:grpSp>
          </p:grpSp>
          <p:sp>
            <p:nvSpPr>
              <p:cNvPr id="40" name="TextBox 39">
                <a:extLst>
                  <a:ext uri="{FF2B5EF4-FFF2-40B4-BE49-F238E27FC236}">
                    <a16:creationId xmlns:a16="http://schemas.microsoft.com/office/drawing/2014/main" id="{BD799BA7-8415-FA46-B873-5B4B059AE568}"/>
                  </a:ext>
                </a:extLst>
              </p:cNvPr>
              <p:cNvSpPr txBox="1"/>
              <p:nvPr/>
            </p:nvSpPr>
            <p:spPr>
              <a:xfrm>
                <a:off x="-361867" y="-619040"/>
                <a:ext cx="6294102" cy="607624"/>
              </a:xfrm>
              <a:prstGeom prst="rect">
                <a:avLst/>
              </a:prstGeom>
              <a:noFill/>
            </p:spPr>
            <p:txBody>
              <a:bodyPr wrap="none" rtlCol="0">
                <a:spAutoFit/>
              </a:bodyPr>
              <a:lstStyle/>
              <a:p>
                <a:r>
                  <a:rPr lang="en-US" sz="1200" dirty="0">
                    <a:solidFill>
                      <a:srgbClr val="002060"/>
                    </a:solidFill>
                  </a:rPr>
                  <a:t>Let the data speak for itself and avoid improper bias</a:t>
                </a:r>
              </a:p>
            </p:txBody>
          </p:sp>
        </p:grpSp>
        <p:grpSp>
          <p:nvGrpSpPr>
            <p:cNvPr id="45" name="Group 44">
              <a:extLst>
                <a:ext uri="{FF2B5EF4-FFF2-40B4-BE49-F238E27FC236}">
                  <a16:creationId xmlns:a16="http://schemas.microsoft.com/office/drawing/2014/main" id="{C5EC2E98-6620-F643-8AAF-AFB8AAA58FF1}"/>
                </a:ext>
              </a:extLst>
            </p:cNvPr>
            <p:cNvGrpSpPr/>
            <p:nvPr/>
          </p:nvGrpSpPr>
          <p:grpSpPr>
            <a:xfrm>
              <a:off x="409529" y="7950371"/>
              <a:ext cx="6982502" cy="1070227"/>
              <a:chOff x="-585794" y="-1486140"/>
              <a:chExt cx="6757416" cy="1474724"/>
            </a:xfrm>
          </p:grpSpPr>
          <p:grpSp>
            <p:nvGrpSpPr>
              <p:cNvPr id="46" name="Group 45">
                <a:extLst>
                  <a:ext uri="{FF2B5EF4-FFF2-40B4-BE49-F238E27FC236}">
                    <a16:creationId xmlns:a16="http://schemas.microsoft.com/office/drawing/2014/main" id="{8452CF4C-F099-094B-BF9F-33C9293A246A}"/>
                  </a:ext>
                </a:extLst>
              </p:cNvPr>
              <p:cNvGrpSpPr/>
              <p:nvPr/>
            </p:nvGrpSpPr>
            <p:grpSpPr>
              <a:xfrm>
                <a:off x="-585794" y="-1486140"/>
                <a:ext cx="6757416" cy="1408176"/>
                <a:chOff x="288849" y="-1567257"/>
                <a:chExt cx="6757416" cy="1408176"/>
              </a:xfrm>
            </p:grpSpPr>
            <p:sp>
              <p:nvSpPr>
                <p:cNvPr id="48" name="Rectangle 47">
                  <a:extLst>
                    <a:ext uri="{FF2B5EF4-FFF2-40B4-BE49-F238E27FC236}">
                      <a16:creationId xmlns:a16="http://schemas.microsoft.com/office/drawing/2014/main" id="{AE543A34-59D6-5549-AEE1-7D2D8F3A78EF}"/>
                    </a:ext>
                  </a:extLst>
                </p:cNvPr>
                <p:cNvSpPr/>
                <p:nvPr/>
              </p:nvSpPr>
              <p:spPr>
                <a:xfrm>
                  <a:off x="288849" y="-1567257"/>
                  <a:ext cx="6757416" cy="1408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49" name="Group 48">
                  <a:extLst>
                    <a:ext uri="{FF2B5EF4-FFF2-40B4-BE49-F238E27FC236}">
                      <a16:creationId xmlns:a16="http://schemas.microsoft.com/office/drawing/2014/main" id="{6C52C1C7-229B-6C4B-BCFA-84D5E5D938CA}"/>
                    </a:ext>
                  </a:extLst>
                </p:cNvPr>
                <p:cNvGrpSpPr/>
                <p:nvPr/>
              </p:nvGrpSpPr>
              <p:grpSpPr>
                <a:xfrm>
                  <a:off x="290345" y="-1567257"/>
                  <a:ext cx="6754425" cy="863366"/>
                  <a:chOff x="378616" y="1899218"/>
                  <a:chExt cx="6754425" cy="863366"/>
                </a:xfrm>
                <a:solidFill>
                  <a:srgbClr val="C00000"/>
                </a:solidFill>
                <a:effectLst>
                  <a:outerShdw blurRad="50800" dist="38100" dir="2700000" algn="tl" rotWithShape="0">
                    <a:prstClr val="black">
                      <a:alpha val="40000"/>
                    </a:prstClr>
                  </a:outerShdw>
                </a:effectLst>
              </p:grpSpPr>
              <p:sp>
                <p:nvSpPr>
                  <p:cNvPr id="50" name="Rectangle 49">
                    <a:extLst>
                      <a:ext uri="{FF2B5EF4-FFF2-40B4-BE49-F238E27FC236}">
                        <a16:creationId xmlns:a16="http://schemas.microsoft.com/office/drawing/2014/main" id="{5A9F77F7-A255-3C4A-A13F-5675DA690ADB}"/>
                      </a:ext>
                    </a:extLst>
                  </p:cNvPr>
                  <p:cNvSpPr/>
                  <p:nvPr/>
                </p:nvSpPr>
                <p:spPr>
                  <a:xfrm>
                    <a:off x="378616" y="1899218"/>
                    <a:ext cx="6754425" cy="703097"/>
                  </a:xfrm>
                  <a:prstGeom prst="rect">
                    <a:avLst/>
                  </a:prstGeom>
                  <a:solidFill>
                    <a:srgbClr val="48A5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1" name="TextBox 50">
                    <a:extLst>
                      <a:ext uri="{FF2B5EF4-FFF2-40B4-BE49-F238E27FC236}">
                        <a16:creationId xmlns:a16="http://schemas.microsoft.com/office/drawing/2014/main" id="{25E24347-1C39-B541-BE0D-F0A345B91776}"/>
                      </a:ext>
                    </a:extLst>
                  </p:cNvPr>
                  <p:cNvSpPr txBox="1"/>
                  <p:nvPr/>
                </p:nvSpPr>
                <p:spPr>
                  <a:xfrm>
                    <a:off x="475924" y="2019934"/>
                    <a:ext cx="2531830" cy="742650"/>
                  </a:xfrm>
                  <a:prstGeom prst="rect">
                    <a:avLst/>
                  </a:prstGeom>
                  <a:noFill/>
                </p:spPr>
                <p:txBody>
                  <a:bodyPr wrap="none" rtlCol="0">
                    <a:spAutoFit/>
                  </a:bodyPr>
                  <a:lstStyle/>
                  <a:p>
                    <a:r>
                      <a:rPr lang="en-US" sz="1600" b="1" dirty="0">
                        <a:solidFill>
                          <a:schemeClr val="bg1"/>
                        </a:solidFill>
                      </a:rPr>
                      <a:t>Authentication</a:t>
                    </a:r>
                  </a:p>
                </p:txBody>
              </p:sp>
            </p:grpSp>
          </p:grpSp>
          <p:sp>
            <p:nvSpPr>
              <p:cNvPr id="47" name="TextBox 46">
                <a:extLst>
                  <a:ext uri="{FF2B5EF4-FFF2-40B4-BE49-F238E27FC236}">
                    <a16:creationId xmlns:a16="http://schemas.microsoft.com/office/drawing/2014/main" id="{2AD39B25-2EAA-374C-9900-A03FF8C2C3D5}"/>
                  </a:ext>
                </a:extLst>
              </p:cNvPr>
              <p:cNvSpPr txBox="1"/>
              <p:nvPr/>
            </p:nvSpPr>
            <p:spPr>
              <a:xfrm>
                <a:off x="-361867" y="-619040"/>
                <a:ext cx="2623205" cy="607624"/>
              </a:xfrm>
              <a:prstGeom prst="rect">
                <a:avLst/>
              </a:prstGeom>
              <a:noFill/>
            </p:spPr>
            <p:txBody>
              <a:bodyPr wrap="none" rtlCol="0">
                <a:spAutoFit/>
              </a:bodyPr>
              <a:lstStyle/>
              <a:p>
                <a:r>
                  <a:rPr lang="en-US" sz="1200" dirty="0">
                    <a:solidFill>
                      <a:srgbClr val="002060"/>
                    </a:solidFill>
                  </a:rPr>
                  <a:t>Independent review</a:t>
                </a:r>
              </a:p>
            </p:txBody>
          </p:sp>
        </p:grpSp>
      </p:grpSp>
      <p:grpSp>
        <p:nvGrpSpPr>
          <p:cNvPr id="8" name="Group 7">
            <a:extLst>
              <a:ext uri="{FF2B5EF4-FFF2-40B4-BE49-F238E27FC236}">
                <a16:creationId xmlns:a16="http://schemas.microsoft.com/office/drawing/2014/main" id="{595DC7A5-3CA6-7741-9876-A7E3AA6C8A4A}"/>
              </a:ext>
            </a:extLst>
          </p:cNvPr>
          <p:cNvGrpSpPr/>
          <p:nvPr/>
        </p:nvGrpSpPr>
        <p:grpSpPr>
          <a:xfrm>
            <a:off x="6873423" y="1877442"/>
            <a:ext cx="4376123" cy="672286"/>
            <a:chOff x="6500289" y="4383023"/>
            <a:chExt cx="4376123" cy="672286"/>
          </a:xfrm>
          <a:effectLst>
            <a:outerShdw blurRad="50800" dist="38100" dir="2700000" algn="tl" rotWithShape="0">
              <a:prstClr val="black">
                <a:alpha val="40000"/>
              </a:prstClr>
            </a:outerShdw>
          </a:effectLst>
        </p:grpSpPr>
        <p:sp>
          <p:nvSpPr>
            <p:cNvPr id="58" name="Rectangle 57">
              <a:extLst>
                <a:ext uri="{FF2B5EF4-FFF2-40B4-BE49-F238E27FC236}">
                  <a16:creationId xmlns:a16="http://schemas.microsoft.com/office/drawing/2014/main" id="{A1B1F353-678D-5240-9EBF-DB4FEB1D54D6}"/>
                </a:ext>
              </a:extLst>
            </p:cNvPr>
            <p:cNvSpPr/>
            <p:nvPr/>
          </p:nvSpPr>
          <p:spPr>
            <a:xfrm>
              <a:off x="6500289" y="4383023"/>
              <a:ext cx="4376123" cy="641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9" name="TextBox 58">
              <a:extLst>
                <a:ext uri="{FF2B5EF4-FFF2-40B4-BE49-F238E27FC236}">
                  <a16:creationId xmlns:a16="http://schemas.microsoft.com/office/drawing/2014/main" id="{E4B144DC-D46C-3A45-940E-19175897755A}"/>
                </a:ext>
              </a:extLst>
            </p:cNvPr>
            <p:cNvSpPr txBox="1"/>
            <p:nvPr/>
          </p:nvSpPr>
          <p:spPr>
            <a:xfrm>
              <a:off x="6645305" y="4778310"/>
              <a:ext cx="1669047" cy="276999"/>
            </a:xfrm>
            <a:prstGeom prst="rect">
              <a:avLst/>
            </a:prstGeom>
            <a:noFill/>
          </p:spPr>
          <p:txBody>
            <a:bodyPr wrap="none" rtlCol="0">
              <a:spAutoFit/>
            </a:bodyPr>
            <a:lstStyle/>
            <a:p>
              <a:r>
                <a:rPr lang="en-US" sz="1200" dirty="0">
                  <a:solidFill>
                    <a:srgbClr val="002060"/>
                  </a:solidFill>
                </a:rPr>
                <a:t>Storage of reagents</a:t>
              </a:r>
            </a:p>
          </p:txBody>
        </p:sp>
        <p:sp>
          <p:nvSpPr>
            <p:cNvPr id="60" name="Rectangle 59">
              <a:extLst>
                <a:ext uri="{FF2B5EF4-FFF2-40B4-BE49-F238E27FC236}">
                  <a16:creationId xmlns:a16="http://schemas.microsoft.com/office/drawing/2014/main" id="{B4FF1120-9480-704D-8CA1-D5BA3153D3D6}"/>
                </a:ext>
              </a:extLst>
            </p:cNvPr>
            <p:cNvSpPr/>
            <p:nvPr/>
          </p:nvSpPr>
          <p:spPr>
            <a:xfrm>
              <a:off x="6501258" y="4383023"/>
              <a:ext cx="4374186" cy="320523"/>
            </a:xfrm>
            <a:prstGeom prst="rect">
              <a:avLst/>
            </a:prstGeom>
            <a:solidFill>
              <a:srgbClr val="952A7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1" name="TextBox 60">
              <a:extLst>
                <a:ext uri="{FF2B5EF4-FFF2-40B4-BE49-F238E27FC236}">
                  <a16:creationId xmlns:a16="http://schemas.microsoft.com/office/drawing/2014/main" id="{56299F5E-49CB-A343-AC91-6DB7153C0025}"/>
                </a:ext>
              </a:extLst>
            </p:cNvPr>
            <p:cNvSpPr txBox="1"/>
            <p:nvPr/>
          </p:nvSpPr>
          <p:spPr>
            <a:xfrm>
              <a:off x="6564275" y="4438054"/>
              <a:ext cx="970137" cy="338554"/>
            </a:xfrm>
            <a:prstGeom prst="rect">
              <a:avLst/>
            </a:prstGeom>
            <a:noFill/>
          </p:spPr>
          <p:txBody>
            <a:bodyPr wrap="none" rtlCol="0">
              <a:spAutoFit/>
            </a:bodyPr>
            <a:lstStyle/>
            <a:p>
              <a:r>
                <a:rPr lang="en-US" sz="1600" b="1" dirty="0">
                  <a:solidFill>
                    <a:schemeClr val="bg1"/>
                  </a:solidFill>
                </a:rPr>
                <a:t>Indexes</a:t>
              </a:r>
            </a:p>
          </p:txBody>
        </p:sp>
      </p:grpSp>
      <p:sp>
        <p:nvSpPr>
          <p:cNvPr id="57" name="TextBox 56">
            <a:extLst>
              <a:ext uri="{FF2B5EF4-FFF2-40B4-BE49-F238E27FC236}">
                <a16:creationId xmlns:a16="http://schemas.microsoft.com/office/drawing/2014/main" id="{B43CB268-1B38-BD4E-B223-E96FAEF55C20}"/>
              </a:ext>
            </a:extLst>
          </p:cNvPr>
          <p:cNvSpPr txBox="1"/>
          <p:nvPr/>
        </p:nvSpPr>
        <p:spPr>
          <a:xfrm>
            <a:off x="6816340" y="3984015"/>
            <a:ext cx="4490288" cy="92333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US" dirty="0">
                <a:solidFill>
                  <a:srgbClr val="002060"/>
                </a:solidFill>
              </a:rPr>
              <a:t>“Can another lab person understand the protocol, locate my reagents, and replicate my results without my input?”</a:t>
            </a:r>
          </a:p>
        </p:txBody>
      </p:sp>
    </p:spTree>
    <p:extLst>
      <p:ext uri="{BB962C8B-B14F-4D97-AF65-F5344CB8AC3E}">
        <p14:creationId xmlns:p14="http://schemas.microsoft.com/office/powerpoint/2010/main" val="264558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dissolve">
                                      <p:cBhvr>
                                        <p:cTn id="1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E2BA-D6C8-A740-AA3D-180D732E9A41}"/>
              </a:ext>
            </a:extLst>
          </p:cNvPr>
          <p:cNvSpPr>
            <a:spLocks noGrp="1"/>
          </p:cNvSpPr>
          <p:nvPr>
            <p:ph type="title"/>
          </p:nvPr>
        </p:nvSpPr>
        <p:spPr/>
        <p:txBody>
          <a:bodyPr>
            <a:normAutofit/>
          </a:bodyPr>
          <a:lstStyle/>
          <a:p>
            <a:r>
              <a:rPr lang="en-US" dirty="0"/>
              <a:t>Two Sides of Same Coin</a:t>
            </a:r>
            <a:br>
              <a:rPr lang="en-US" dirty="0"/>
            </a:br>
            <a:r>
              <a:rPr lang="en-US" sz="2700" dirty="0"/>
              <a:t>- either side you win -</a:t>
            </a:r>
          </a:p>
        </p:txBody>
      </p:sp>
      <p:sp>
        <p:nvSpPr>
          <p:cNvPr id="6" name="TextBox 5">
            <a:extLst>
              <a:ext uri="{FF2B5EF4-FFF2-40B4-BE49-F238E27FC236}">
                <a16:creationId xmlns:a16="http://schemas.microsoft.com/office/drawing/2014/main" id="{EF83D489-BDE5-7049-B49F-8EF0FE156662}"/>
              </a:ext>
            </a:extLst>
          </p:cNvPr>
          <p:cNvSpPr txBox="1"/>
          <p:nvPr/>
        </p:nvSpPr>
        <p:spPr>
          <a:xfrm>
            <a:off x="1945481" y="5843589"/>
            <a:ext cx="8301038" cy="830997"/>
          </a:xfrm>
          <a:prstGeom prst="rect">
            <a:avLst/>
          </a:prstGeom>
          <a:noFill/>
        </p:spPr>
        <p:txBody>
          <a:bodyPr wrap="square" rtlCol="0">
            <a:spAutoFit/>
          </a:bodyPr>
          <a:lstStyle/>
          <a:p>
            <a:pPr algn="ctr"/>
            <a:r>
              <a:rPr lang="en-US" sz="2400" b="1" dirty="0">
                <a:solidFill>
                  <a:srgbClr val="002060"/>
                </a:solidFill>
              </a:rPr>
              <a:t>Mandate that research be ethically sound and of rigorous methodological quality.</a:t>
            </a:r>
          </a:p>
        </p:txBody>
      </p:sp>
      <p:grpSp>
        <p:nvGrpSpPr>
          <p:cNvPr id="12" name="Group 11">
            <a:extLst>
              <a:ext uri="{FF2B5EF4-FFF2-40B4-BE49-F238E27FC236}">
                <a16:creationId xmlns:a16="http://schemas.microsoft.com/office/drawing/2014/main" id="{6C0102D2-409E-8447-BAFC-AB444E562BC3}"/>
              </a:ext>
            </a:extLst>
          </p:cNvPr>
          <p:cNvGrpSpPr/>
          <p:nvPr/>
        </p:nvGrpSpPr>
        <p:grpSpPr>
          <a:xfrm>
            <a:off x="2794254" y="2191797"/>
            <a:ext cx="6603492" cy="2907792"/>
            <a:chOff x="950096" y="2191797"/>
            <a:chExt cx="6603492" cy="2907792"/>
          </a:xfrm>
          <a:effectLst>
            <a:outerShdw blurRad="50800" dist="38100" dir="2700000" algn="tl" rotWithShape="0">
              <a:prstClr val="black">
                <a:alpha val="40000"/>
              </a:prstClr>
            </a:outerShdw>
          </a:effectLst>
        </p:grpSpPr>
        <p:sp>
          <p:nvSpPr>
            <p:cNvPr id="8" name="Oval 7">
              <a:extLst>
                <a:ext uri="{FF2B5EF4-FFF2-40B4-BE49-F238E27FC236}">
                  <a16:creationId xmlns:a16="http://schemas.microsoft.com/office/drawing/2014/main" id="{A9E72975-AE22-7B4B-B07D-A8D73B251503}"/>
                </a:ext>
              </a:extLst>
            </p:cNvPr>
            <p:cNvSpPr>
              <a:spLocks noChangeAspect="1"/>
            </p:cNvSpPr>
            <p:nvPr/>
          </p:nvSpPr>
          <p:spPr>
            <a:xfrm>
              <a:off x="950096" y="2191797"/>
              <a:ext cx="2907792" cy="2907792"/>
            </a:xfrm>
            <a:prstGeom prst="ellipse">
              <a:avLst/>
            </a:prstGeom>
            <a:gradFill>
              <a:gsLst>
                <a:gs pos="44000">
                  <a:srgbClr val="001C5D"/>
                </a:gs>
                <a:gs pos="100000">
                  <a:schemeClr val="accent1">
                    <a:tint val="50000"/>
                    <a:shade val="100000"/>
                    <a:satMod val="350000"/>
                  </a:schemeClr>
                </a:gs>
              </a:gsLst>
              <a:lin ang="16200000" scaled="0"/>
            </a:gradFill>
            <a:ln w="38100">
              <a:solidFill>
                <a:srgbClr val="A2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D7F56EA-0442-6145-BE62-478251FACDCC}"/>
                </a:ext>
              </a:extLst>
            </p:cNvPr>
            <p:cNvSpPr txBox="1"/>
            <p:nvPr/>
          </p:nvSpPr>
          <p:spPr>
            <a:xfrm>
              <a:off x="1023824" y="2860863"/>
              <a:ext cx="2760337" cy="1569660"/>
            </a:xfrm>
            <a:prstGeom prst="rect">
              <a:avLst/>
            </a:prstGeom>
            <a:noFill/>
          </p:spPr>
          <p:txBody>
            <a:bodyPr wrap="square" rtlCol="0">
              <a:spAutoFit/>
            </a:bodyPr>
            <a:lstStyle/>
            <a:p>
              <a:pPr algn="ctr"/>
              <a:r>
                <a:rPr lang="en-US" sz="2400" b="1" i="1" dirty="0">
                  <a:solidFill>
                    <a:schemeClr val="bg1"/>
                  </a:solidFill>
                </a:rPr>
                <a:t>Responsible Conduct of Research</a:t>
              </a:r>
            </a:p>
            <a:p>
              <a:pPr algn="ctr"/>
              <a:r>
                <a:rPr lang="en-US" sz="2400" b="1" i="1" dirty="0">
                  <a:solidFill>
                    <a:schemeClr val="bg1"/>
                  </a:solidFill>
                </a:rPr>
                <a:t>(RCR)</a:t>
              </a:r>
            </a:p>
          </p:txBody>
        </p:sp>
        <p:sp>
          <p:nvSpPr>
            <p:cNvPr id="10" name="Oval 9">
              <a:extLst>
                <a:ext uri="{FF2B5EF4-FFF2-40B4-BE49-F238E27FC236}">
                  <a16:creationId xmlns:a16="http://schemas.microsoft.com/office/drawing/2014/main" id="{78D66B43-167F-2048-9775-61AB00EE7401}"/>
                </a:ext>
              </a:extLst>
            </p:cNvPr>
            <p:cNvSpPr>
              <a:spLocks noChangeAspect="1"/>
            </p:cNvSpPr>
            <p:nvPr/>
          </p:nvSpPr>
          <p:spPr>
            <a:xfrm>
              <a:off x="4645796" y="2191797"/>
              <a:ext cx="2907792" cy="2907792"/>
            </a:xfrm>
            <a:prstGeom prst="ellipse">
              <a:avLst/>
            </a:prstGeom>
            <a:gradFill>
              <a:gsLst>
                <a:gs pos="44000">
                  <a:srgbClr val="B44A5B"/>
                </a:gs>
                <a:gs pos="100000">
                  <a:srgbClr val="EFEFEF"/>
                </a:gs>
              </a:gsLst>
              <a:lin ang="16200000" scaled="0"/>
            </a:gradFill>
            <a:ln w="38100">
              <a:solidFill>
                <a:srgbClr val="001D5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F930564E-9417-8D40-838C-A2495BE569ED}"/>
                </a:ext>
              </a:extLst>
            </p:cNvPr>
            <p:cNvSpPr txBox="1"/>
            <p:nvPr/>
          </p:nvSpPr>
          <p:spPr>
            <a:xfrm>
              <a:off x="4719524" y="2860863"/>
              <a:ext cx="2760337" cy="1569660"/>
            </a:xfrm>
            <a:prstGeom prst="rect">
              <a:avLst/>
            </a:prstGeom>
            <a:noFill/>
          </p:spPr>
          <p:txBody>
            <a:bodyPr wrap="square" rtlCol="0">
              <a:spAutoFit/>
            </a:bodyPr>
            <a:lstStyle/>
            <a:p>
              <a:pPr algn="ctr"/>
              <a:r>
                <a:rPr lang="en-US" sz="2400" b="1" i="1" dirty="0">
                  <a:solidFill>
                    <a:schemeClr val="bg1"/>
                  </a:solidFill>
                </a:rPr>
                <a:t>Scientific Rigor and Reproducibility</a:t>
              </a:r>
            </a:p>
            <a:p>
              <a:pPr algn="ctr"/>
              <a:r>
                <a:rPr lang="en-US" sz="2400" b="1" i="1" dirty="0">
                  <a:solidFill>
                    <a:schemeClr val="bg1"/>
                  </a:solidFill>
                </a:rPr>
                <a:t>(SRR)</a:t>
              </a:r>
            </a:p>
          </p:txBody>
        </p:sp>
      </p:grpSp>
      <p:pic>
        <p:nvPicPr>
          <p:cNvPr id="13" name="Picture 12">
            <a:extLst>
              <a:ext uri="{FF2B5EF4-FFF2-40B4-BE49-F238E27FC236}">
                <a16:creationId xmlns:a16="http://schemas.microsoft.com/office/drawing/2014/main" id="{A469EEC5-E507-B64E-9E96-A85E503C02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35879" y="1849854"/>
            <a:ext cx="6720242" cy="3931920"/>
          </a:xfrm>
          <a:prstGeom prst="rect">
            <a:avLst/>
          </a:prstGeom>
          <a:effectLst>
            <a:outerShdw blurRad="50800" dist="38100" dir="2700000" algn="tl" rotWithShape="0">
              <a:prstClr val="black">
                <a:alpha val="40000"/>
              </a:prstClr>
            </a:outerShdw>
          </a:effectLst>
        </p:spPr>
      </p:pic>
      <p:sp>
        <p:nvSpPr>
          <p:cNvPr id="14" name="Slide Number Placeholder 5">
            <a:extLst>
              <a:ext uri="{FF2B5EF4-FFF2-40B4-BE49-F238E27FC236}">
                <a16:creationId xmlns:a16="http://schemas.microsoft.com/office/drawing/2014/main" id="{4089BA5D-3ABE-FC4B-A4FD-B7B70F3C1BAF}"/>
              </a:ext>
            </a:extLst>
          </p:cNvPr>
          <p:cNvSpPr txBox="1">
            <a:spLocks/>
          </p:cNvSpPr>
          <p:nvPr/>
        </p:nvSpPr>
        <p:spPr>
          <a:xfrm>
            <a:off x="9842500" y="64008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4A37A-AFC2-4A01-80A1-FC20F2C0D5BB}" type="slidenum">
              <a:rPr lang="en-US">
                <a:solidFill>
                  <a:srgbClr val="002060"/>
                </a:solidFill>
              </a:rPr>
              <a:pPr/>
              <a:t>2</a:t>
            </a:fld>
            <a:endParaRPr lang="en-US" dirty="0">
              <a:solidFill>
                <a:srgbClr val="002060"/>
              </a:solidFill>
            </a:endParaRPr>
          </a:p>
        </p:txBody>
      </p:sp>
    </p:spTree>
    <p:extLst>
      <p:ext uri="{BB962C8B-B14F-4D97-AF65-F5344CB8AC3E}">
        <p14:creationId xmlns:p14="http://schemas.microsoft.com/office/powerpoint/2010/main" val="124763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381197-366E-C542-9085-594DCC77AA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5906" y="197708"/>
            <a:ext cx="3099572" cy="6326659"/>
          </a:xfrm>
          <a:prstGeom prst="rect">
            <a:avLst/>
          </a:prstGeom>
        </p:spPr>
      </p:pic>
      <p:sp>
        <p:nvSpPr>
          <p:cNvPr id="5" name="TextBox 4">
            <a:extLst>
              <a:ext uri="{FF2B5EF4-FFF2-40B4-BE49-F238E27FC236}">
                <a16:creationId xmlns:a16="http://schemas.microsoft.com/office/drawing/2014/main" id="{25F7AFF9-B70E-1A43-B38E-1B816F62242B}"/>
              </a:ext>
            </a:extLst>
          </p:cNvPr>
          <p:cNvSpPr txBox="1"/>
          <p:nvPr/>
        </p:nvSpPr>
        <p:spPr>
          <a:xfrm>
            <a:off x="4497860" y="1260389"/>
            <a:ext cx="1705232" cy="923330"/>
          </a:xfrm>
          <a:prstGeom prst="rect">
            <a:avLst/>
          </a:prstGeom>
          <a:solidFill>
            <a:schemeClr val="bg1"/>
          </a:solidFill>
        </p:spPr>
        <p:txBody>
          <a:bodyPr wrap="square" rtlCol="0">
            <a:spAutoFit/>
          </a:bodyPr>
          <a:lstStyle/>
          <a:p>
            <a:pPr algn="ctr"/>
            <a:r>
              <a:rPr lang="en-US" dirty="0">
                <a:solidFill>
                  <a:srgbClr val="002060"/>
                </a:solidFill>
              </a:rPr>
              <a:t>Separate project folders</a:t>
            </a:r>
          </a:p>
        </p:txBody>
      </p:sp>
      <p:sp>
        <p:nvSpPr>
          <p:cNvPr id="6" name="TextBox 5">
            <a:extLst>
              <a:ext uri="{FF2B5EF4-FFF2-40B4-BE49-F238E27FC236}">
                <a16:creationId xmlns:a16="http://schemas.microsoft.com/office/drawing/2014/main" id="{662003B0-9612-4844-8192-01A2B4F99092}"/>
              </a:ext>
            </a:extLst>
          </p:cNvPr>
          <p:cNvSpPr txBox="1"/>
          <p:nvPr/>
        </p:nvSpPr>
        <p:spPr>
          <a:xfrm>
            <a:off x="4497860" y="3361037"/>
            <a:ext cx="1705232" cy="1200329"/>
          </a:xfrm>
          <a:prstGeom prst="rect">
            <a:avLst/>
          </a:prstGeom>
          <a:solidFill>
            <a:schemeClr val="bg1"/>
          </a:solidFill>
        </p:spPr>
        <p:txBody>
          <a:bodyPr wrap="square" rtlCol="0">
            <a:spAutoFit/>
          </a:bodyPr>
          <a:lstStyle/>
          <a:p>
            <a:pPr algn="ctr"/>
            <a:r>
              <a:rPr lang="en-US" dirty="0">
                <a:solidFill>
                  <a:srgbClr val="002060"/>
                </a:solidFill>
              </a:rPr>
              <a:t>Numerated folders for each experiment</a:t>
            </a:r>
          </a:p>
        </p:txBody>
      </p:sp>
      <p:sp>
        <p:nvSpPr>
          <p:cNvPr id="7" name="TextBox 6">
            <a:extLst>
              <a:ext uri="{FF2B5EF4-FFF2-40B4-BE49-F238E27FC236}">
                <a16:creationId xmlns:a16="http://schemas.microsoft.com/office/drawing/2014/main" id="{FDA2913B-FDC5-2448-93FD-606A1214396C}"/>
              </a:ext>
            </a:extLst>
          </p:cNvPr>
          <p:cNvSpPr txBox="1"/>
          <p:nvPr/>
        </p:nvSpPr>
        <p:spPr>
          <a:xfrm>
            <a:off x="5053914" y="5703336"/>
            <a:ext cx="6606296" cy="369332"/>
          </a:xfrm>
          <a:prstGeom prst="rect">
            <a:avLst/>
          </a:prstGeom>
          <a:solidFill>
            <a:schemeClr val="bg1"/>
          </a:solidFill>
        </p:spPr>
        <p:txBody>
          <a:bodyPr wrap="none" rtlCol="0">
            <a:spAutoFit/>
          </a:bodyPr>
          <a:lstStyle/>
          <a:p>
            <a:r>
              <a:rPr lang="en-US" b="1" dirty="0">
                <a:solidFill>
                  <a:srgbClr val="002060"/>
                </a:solidFill>
              </a:rPr>
              <a:t>you should be able to find your research data in seconds</a:t>
            </a:r>
            <a:endParaRPr lang="en-US" dirty="0">
              <a:solidFill>
                <a:srgbClr val="002060"/>
              </a:solidFill>
            </a:endParaRPr>
          </a:p>
        </p:txBody>
      </p:sp>
      <p:pic>
        <p:nvPicPr>
          <p:cNvPr id="8" name="Picture 7">
            <a:extLst>
              <a:ext uri="{FF2B5EF4-FFF2-40B4-BE49-F238E27FC236}">
                <a16:creationId xmlns:a16="http://schemas.microsoft.com/office/drawing/2014/main" id="{77624CEC-72B7-C244-B86A-1693C5402F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90729" y="1260389"/>
            <a:ext cx="4669481" cy="2648087"/>
          </a:xfrm>
          <a:prstGeom prst="rect">
            <a:avLst/>
          </a:prstGeom>
        </p:spPr>
      </p:pic>
    </p:spTree>
    <p:extLst>
      <p:ext uri="{BB962C8B-B14F-4D97-AF65-F5344CB8AC3E}">
        <p14:creationId xmlns:p14="http://schemas.microsoft.com/office/powerpoint/2010/main" val="1166045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38B2D-B40E-B845-A98C-EE89DDDB4242}"/>
              </a:ext>
            </a:extLst>
          </p:cNvPr>
          <p:cNvSpPr>
            <a:spLocks noGrp="1"/>
          </p:cNvSpPr>
          <p:nvPr>
            <p:ph type="title"/>
          </p:nvPr>
        </p:nvSpPr>
        <p:spPr/>
        <p:txBody>
          <a:bodyPr>
            <a:normAutofit fontScale="90000"/>
          </a:bodyPr>
          <a:lstStyle/>
          <a:p>
            <a:r>
              <a:rPr lang="en-US" dirty="0"/>
              <a:t>NIH:  Data Management and sharing policy (DMSP)</a:t>
            </a:r>
          </a:p>
        </p:txBody>
      </p:sp>
      <p:sp>
        <p:nvSpPr>
          <p:cNvPr id="5" name="TextBox 4">
            <a:extLst>
              <a:ext uri="{FF2B5EF4-FFF2-40B4-BE49-F238E27FC236}">
                <a16:creationId xmlns:a16="http://schemas.microsoft.com/office/drawing/2014/main" id="{513F6F26-098B-9446-9B08-B2556AA7A62F}"/>
              </a:ext>
            </a:extLst>
          </p:cNvPr>
          <p:cNvSpPr txBox="1"/>
          <p:nvPr/>
        </p:nvSpPr>
        <p:spPr>
          <a:xfrm>
            <a:off x="4343400" y="5999750"/>
            <a:ext cx="7709162" cy="369332"/>
          </a:xfrm>
          <a:prstGeom prst="rect">
            <a:avLst/>
          </a:prstGeom>
          <a:noFill/>
        </p:spPr>
        <p:txBody>
          <a:bodyPr wrap="none" rtlCol="0">
            <a:spAutoFit/>
          </a:bodyPr>
          <a:lstStyle/>
          <a:p>
            <a:r>
              <a:rPr lang="en-US" b="1" i="1" dirty="0">
                <a:solidFill>
                  <a:srgbClr val="002060"/>
                </a:solidFill>
              </a:rPr>
              <a:t>https://</a:t>
            </a:r>
            <a:r>
              <a:rPr lang="en-US" b="1" i="1" dirty="0" err="1">
                <a:solidFill>
                  <a:srgbClr val="002060"/>
                </a:solidFill>
              </a:rPr>
              <a:t>www.med.upenn.edu</a:t>
            </a:r>
            <a:r>
              <a:rPr lang="en-US" b="1" i="1" dirty="0">
                <a:solidFill>
                  <a:srgbClr val="002060"/>
                </a:solidFill>
              </a:rPr>
              <a:t>/</a:t>
            </a:r>
            <a:r>
              <a:rPr lang="en-US" b="1" i="1" dirty="0" err="1">
                <a:solidFill>
                  <a:srgbClr val="002060"/>
                </a:solidFill>
              </a:rPr>
              <a:t>evdresearch</a:t>
            </a:r>
            <a:r>
              <a:rPr lang="en-US" b="1" i="1" dirty="0">
                <a:solidFill>
                  <a:srgbClr val="002060"/>
                </a:solidFill>
              </a:rPr>
              <a:t>/</a:t>
            </a:r>
            <a:r>
              <a:rPr lang="en-US" b="1" i="1" dirty="0" err="1">
                <a:solidFill>
                  <a:srgbClr val="002060"/>
                </a:solidFill>
              </a:rPr>
              <a:t>nih</a:t>
            </a:r>
            <a:r>
              <a:rPr lang="en-US" b="1" i="1" dirty="0">
                <a:solidFill>
                  <a:srgbClr val="002060"/>
                </a:solidFill>
              </a:rPr>
              <a:t>-data-management/</a:t>
            </a:r>
            <a:endParaRPr lang="en-US" dirty="0">
              <a:solidFill>
                <a:srgbClr val="002060"/>
              </a:solidFill>
            </a:endParaRPr>
          </a:p>
        </p:txBody>
      </p:sp>
      <p:grpSp>
        <p:nvGrpSpPr>
          <p:cNvPr id="30" name="Group 29">
            <a:extLst>
              <a:ext uri="{FF2B5EF4-FFF2-40B4-BE49-F238E27FC236}">
                <a16:creationId xmlns:a16="http://schemas.microsoft.com/office/drawing/2014/main" id="{549097A2-EE61-0141-BAA7-3B7A34A8E5B2}"/>
              </a:ext>
            </a:extLst>
          </p:cNvPr>
          <p:cNvGrpSpPr/>
          <p:nvPr/>
        </p:nvGrpSpPr>
        <p:grpSpPr>
          <a:xfrm>
            <a:off x="6521356" y="1948363"/>
            <a:ext cx="4495800" cy="3834239"/>
            <a:chOff x="5765800" y="2051396"/>
            <a:chExt cx="4495800" cy="3834239"/>
          </a:xfrm>
          <a:effectLst>
            <a:outerShdw blurRad="50800" dist="38100" dir="2700000" algn="tl" rotWithShape="0">
              <a:prstClr val="black">
                <a:alpha val="40000"/>
              </a:prstClr>
            </a:outerShdw>
          </a:effectLst>
        </p:grpSpPr>
        <p:grpSp>
          <p:nvGrpSpPr>
            <p:cNvPr id="17" name="Group 16">
              <a:extLst>
                <a:ext uri="{FF2B5EF4-FFF2-40B4-BE49-F238E27FC236}">
                  <a16:creationId xmlns:a16="http://schemas.microsoft.com/office/drawing/2014/main" id="{697E363B-C75B-8445-8BE4-000EA13094EA}"/>
                </a:ext>
              </a:extLst>
            </p:cNvPr>
            <p:cNvGrpSpPr/>
            <p:nvPr/>
          </p:nvGrpSpPr>
          <p:grpSpPr>
            <a:xfrm>
              <a:off x="5765800" y="2051396"/>
              <a:ext cx="4495800" cy="889000"/>
              <a:chOff x="889000" y="1945564"/>
              <a:chExt cx="4495800" cy="889000"/>
            </a:xfrm>
          </p:grpSpPr>
          <p:sp>
            <p:nvSpPr>
              <p:cNvPr id="3" name="Rounded Rectangle 2">
                <a:extLst>
                  <a:ext uri="{FF2B5EF4-FFF2-40B4-BE49-F238E27FC236}">
                    <a16:creationId xmlns:a16="http://schemas.microsoft.com/office/drawing/2014/main" id="{C3451D38-077D-5F43-A628-13575DA3595F}"/>
                  </a:ext>
                </a:extLst>
              </p:cNvPr>
              <p:cNvSpPr/>
              <p:nvPr/>
            </p:nvSpPr>
            <p:spPr>
              <a:xfrm>
                <a:off x="889000" y="1945564"/>
                <a:ext cx="4495800" cy="88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4AC82AD-462E-8947-8EEE-6BE99B9AFB94}"/>
                  </a:ext>
                </a:extLst>
              </p:cNvPr>
              <p:cNvSpPr txBox="1"/>
              <p:nvPr/>
            </p:nvSpPr>
            <p:spPr>
              <a:xfrm>
                <a:off x="889000" y="2066899"/>
                <a:ext cx="4495800" cy="646331"/>
              </a:xfrm>
              <a:prstGeom prst="rect">
                <a:avLst/>
              </a:prstGeom>
              <a:noFill/>
            </p:spPr>
            <p:txBody>
              <a:bodyPr wrap="square" rtlCol="0">
                <a:spAutoFit/>
              </a:bodyPr>
              <a:lstStyle/>
              <a:p>
                <a:r>
                  <a:rPr lang="en-US" dirty="0">
                    <a:solidFill>
                      <a:srgbClr val="002060"/>
                    </a:solidFill>
                  </a:rPr>
                  <a:t>Plan &amp; Budget for the Management and Sharing of Data</a:t>
                </a:r>
              </a:p>
            </p:txBody>
          </p:sp>
        </p:grpSp>
        <p:grpSp>
          <p:nvGrpSpPr>
            <p:cNvPr id="16" name="Group 15">
              <a:extLst>
                <a:ext uri="{FF2B5EF4-FFF2-40B4-BE49-F238E27FC236}">
                  <a16:creationId xmlns:a16="http://schemas.microsoft.com/office/drawing/2014/main" id="{E063FA9F-FB53-AC44-9A0C-80DC13E268D9}"/>
                </a:ext>
              </a:extLst>
            </p:cNvPr>
            <p:cNvGrpSpPr/>
            <p:nvPr/>
          </p:nvGrpSpPr>
          <p:grpSpPr>
            <a:xfrm>
              <a:off x="5765800" y="3033142"/>
              <a:ext cx="4495800" cy="889000"/>
              <a:chOff x="968375" y="3046815"/>
              <a:chExt cx="4495800" cy="889000"/>
            </a:xfrm>
          </p:grpSpPr>
          <p:sp>
            <p:nvSpPr>
              <p:cNvPr id="8" name="Rounded Rectangle 7">
                <a:extLst>
                  <a:ext uri="{FF2B5EF4-FFF2-40B4-BE49-F238E27FC236}">
                    <a16:creationId xmlns:a16="http://schemas.microsoft.com/office/drawing/2014/main" id="{7E4A0B15-109C-C346-A40F-6B46D4AF125A}"/>
                  </a:ext>
                </a:extLst>
              </p:cNvPr>
              <p:cNvSpPr/>
              <p:nvPr/>
            </p:nvSpPr>
            <p:spPr>
              <a:xfrm>
                <a:off x="968375" y="3046815"/>
                <a:ext cx="4495800" cy="88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7CABCD0-FEDF-4049-843F-8F5591BEB685}"/>
                  </a:ext>
                </a:extLst>
              </p:cNvPr>
              <p:cNvSpPr txBox="1"/>
              <p:nvPr/>
            </p:nvSpPr>
            <p:spPr>
              <a:xfrm>
                <a:off x="968375" y="3168150"/>
                <a:ext cx="4495800" cy="646331"/>
              </a:xfrm>
              <a:prstGeom prst="rect">
                <a:avLst/>
              </a:prstGeom>
              <a:noFill/>
            </p:spPr>
            <p:txBody>
              <a:bodyPr wrap="square" rtlCol="0">
                <a:spAutoFit/>
              </a:bodyPr>
              <a:lstStyle/>
              <a:p>
                <a:r>
                  <a:rPr lang="en-US" dirty="0">
                    <a:solidFill>
                      <a:srgbClr val="002060"/>
                    </a:solidFill>
                  </a:rPr>
                  <a:t>Submit a DMSP for Review when applying for Funding</a:t>
                </a:r>
              </a:p>
            </p:txBody>
          </p:sp>
        </p:grpSp>
        <p:grpSp>
          <p:nvGrpSpPr>
            <p:cNvPr id="15" name="Group 14">
              <a:extLst>
                <a:ext uri="{FF2B5EF4-FFF2-40B4-BE49-F238E27FC236}">
                  <a16:creationId xmlns:a16="http://schemas.microsoft.com/office/drawing/2014/main" id="{236EAE87-7991-4E43-A809-B05187DF07DD}"/>
                </a:ext>
              </a:extLst>
            </p:cNvPr>
            <p:cNvGrpSpPr/>
            <p:nvPr/>
          </p:nvGrpSpPr>
          <p:grpSpPr>
            <a:xfrm>
              <a:off x="5765800" y="4014888"/>
              <a:ext cx="4495800" cy="889000"/>
              <a:chOff x="968375" y="4216684"/>
              <a:chExt cx="4495800" cy="889000"/>
            </a:xfrm>
          </p:grpSpPr>
          <p:sp>
            <p:nvSpPr>
              <p:cNvPr id="10" name="Rounded Rectangle 9">
                <a:extLst>
                  <a:ext uri="{FF2B5EF4-FFF2-40B4-BE49-F238E27FC236}">
                    <a16:creationId xmlns:a16="http://schemas.microsoft.com/office/drawing/2014/main" id="{F5D78CD6-BEEF-D74C-B679-0E28AAA3BDBC}"/>
                  </a:ext>
                </a:extLst>
              </p:cNvPr>
              <p:cNvSpPr/>
              <p:nvPr/>
            </p:nvSpPr>
            <p:spPr>
              <a:xfrm>
                <a:off x="968375" y="4216684"/>
                <a:ext cx="4495800" cy="88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4015F1C-C7EF-2D44-AE4A-D90ACC8123CC}"/>
                  </a:ext>
                </a:extLst>
              </p:cNvPr>
              <p:cNvSpPr txBox="1"/>
              <p:nvPr/>
            </p:nvSpPr>
            <p:spPr>
              <a:xfrm>
                <a:off x="968375" y="4476518"/>
                <a:ext cx="4495800" cy="369332"/>
              </a:xfrm>
              <a:prstGeom prst="rect">
                <a:avLst/>
              </a:prstGeom>
              <a:noFill/>
            </p:spPr>
            <p:txBody>
              <a:bodyPr wrap="square" rtlCol="0">
                <a:spAutoFit/>
              </a:bodyPr>
              <a:lstStyle/>
              <a:p>
                <a:r>
                  <a:rPr lang="en-US" dirty="0">
                    <a:solidFill>
                      <a:srgbClr val="002060"/>
                    </a:solidFill>
                  </a:rPr>
                  <a:t>Comply with the Approved DMSP</a:t>
                </a:r>
              </a:p>
            </p:txBody>
          </p:sp>
        </p:grpSp>
        <p:grpSp>
          <p:nvGrpSpPr>
            <p:cNvPr id="14" name="Group 13">
              <a:extLst>
                <a:ext uri="{FF2B5EF4-FFF2-40B4-BE49-F238E27FC236}">
                  <a16:creationId xmlns:a16="http://schemas.microsoft.com/office/drawing/2014/main" id="{B30DD576-A22D-C74B-8211-2FED0F128D56}"/>
                </a:ext>
              </a:extLst>
            </p:cNvPr>
            <p:cNvGrpSpPr/>
            <p:nvPr/>
          </p:nvGrpSpPr>
          <p:grpSpPr>
            <a:xfrm>
              <a:off x="5765800" y="4996635"/>
              <a:ext cx="4495800" cy="889000"/>
              <a:chOff x="6657975" y="6334214"/>
              <a:chExt cx="4495800" cy="889000"/>
            </a:xfrm>
          </p:grpSpPr>
          <p:sp>
            <p:nvSpPr>
              <p:cNvPr id="12" name="Rounded Rectangle 11">
                <a:extLst>
                  <a:ext uri="{FF2B5EF4-FFF2-40B4-BE49-F238E27FC236}">
                    <a16:creationId xmlns:a16="http://schemas.microsoft.com/office/drawing/2014/main" id="{0CD32145-C1FE-BD4F-B68E-E46842C50397}"/>
                  </a:ext>
                </a:extLst>
              </p:cNvPr>
              <p:cNvSpPr/>
              <p:nvPr/>
            </p:nvSpPr>
            <p:spPr>
              <a:xfrm>
                <a:off x="6657975" y="6334214"/>
                <a:ext cx="4495800" cy="88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C6E1DD5-D16A-4C4A-966A-884A064ACD35}"/>
                  </a:ext>
                </a:extLst>
              </p:cNvPr>
              <p:cNvSpPr txBox="1"/>
              <p:nvPr/>
            </p:nvSpPr>
            <p:spPr>
              <a:xfrm>
                <a:off x="6657975" y="6455549"/>
                <a:ext cx="4495800" cy="646331"/>
              </a:xfrm>
              <a:prstGeom prst="rect">
                <a:avLst/>
              </a:prstGeom>
              <a:noFill/>
            </p:spPr>
            <p:txBody>
              <a:bodyPr wrap="square" rtlCol="0">
                <a:spAutoFit/>
              </a:bodyPr>
              <a:lstStyle/>
              <a:p>
                <a:r>
                  <a:rPr lang="en-US" dirty="0">
                    <a:solidFill>
                      <a:srgbClr val="002060"/>
                    </a:solidFill>
                  </a:rPr>
                  <a:t>Data Management and Sharing Plan Format</a:t>
                </a:r>
              </a:p>
            </p:txBody>
          </p:sp>
        </p:grpSp>
      </p:grpSp>
      <p:grpSp>
        <p:nvGrpSpPr>
          <p:cNvPr id="29" name="Group 28">
            <a:extLst>
              <a:ext uri="{FF2B5EF4-FFF2-40B4-BE49-F238E27FC236}">
                <a16:creationId xmlns:a16="http://schemas.microsoft.com/office/drawing/2014/main" id="{73ACB05E-1B77-9343-89AC-B34D369496A6}"/>
              </a:ext>
            </a:extLst>
          </p:cNvPr>
          <p:cNvGrpSpPr/>
          <p:nvPr/>
        </p:nvGrpSpPr>
        <p:grpSpPr>
          <a:xfrm>
            <a:off x="1174844" y="2108820"/>
            <a:ext cx="4635312" cy="3513324"/>
            <a:chOff x="419288" y="2372311"/>
            <a:chExt cx="4635312" cy="3513324"/>
          </a:xfrm>
          <a:effectLst>
            <a:outerShdw blurRad="50800" dist="38100" dir="2700000" algn="tl" rotWithShape="0">
              <a:prstClr val="black">
                <a:alpha val="40000"/>
              </a:prstClr>
            </a:outerShdw>
          </a:effectLst>
        </p:grpSpPr>
        <p:sp>
          <p:nvSpPr>
            <p:cNvPr id="26" name="TextBox 25">
              <a:extLst>
                <a:ext uri="{FF2B5EF4-FFF2-40B4-BE49-F238E27FC236}">
                  <a16:creationId xmlns:a16="http://schemas.microsoft.com/office/drawing/2014/main" id="{E1191EE3-C43F-EF4E-BFE8-696A0E7DC812}"/>
                </a:ext>
              </a:extLst>
            </p:cNvPr>
            <p:cNvSpPr txBox="1"/>
            <p:nvPr/>
          </p:nvSpPr>
          <p:spPr>
            <a:xfrm>
              <a:off x="419289" y="2372311"/>
              <a:ext cx="4635311" cy="1200329"/>
            </a:xfrm>
            <a:prstGeom prst="rect">
              <a:avLst/>
            </a:prstGeom>
            <a:solidFill>
              <a:schemeClr val="bg1"/>
            </a:solidFill>
          </p:spPr>
          <p:txBody>
            <a:bodyPr wrap="square" rtlCol="0">
              <a:spAutoFit/>
            </a:bodyPr>
            <a:lstStyle/>
            <a:p>
              <a:r>
                <a:rPr lang="en-US" dirty="0">
                  <a:solidFill>
                    <a:srgbClr val="002060"/>
                  </a:solidFill>
                </a:rPr>
                <a:t>“ALL grant or renewals that generate Scientific Data to include a robust and detailed plan to manage and share data during the funding period”</a:t>
              </a:r>
            </a:p>
          </p:txBody>
        </p:sp>
        <p:sp>
          <p:nvSpPr>
            <p:cNvPr id="27" name="TextBox 26">
              <a:extLst>
                <a:ext uri="{FF2B5EF4-FFF2-40B4-BE49-F238E27FC236}">
                  <a16:creationId xmlns:a16="http://schemas.microsoft.com/office/drawing/2014/main" id="{E9027D65-BBBD-C646-9533-A688D06C1561}"/>
                </a:ext>
              </a:extLst>
            </p:cNvPr>
            <p:cNvSpPr txBox="1"/>
            <p:nvPr/>
          </p:nvSpPr>
          <p:spPr>
            <a:xfrm>
              <a:off x="419288" y="5239304"/>
              <a:ext cx="4635311" cy="646331"/>
            </a:xfrm>
            <a:prstGeom prst="rect">
              <a:avLst/>
            </a:prstGeom>
            <a:solidFill>
              <a:schemeClr val="bg1"/>
            </a:solidFill>
          </p:spPr>
          <p:txBody>
            <a:bodyPr wrap="square" rtlCol="0">
              <a:spAutoFit/>
            </a:bodyPr>
            <a:lstStyle/>
            <a:p>
              <a:r>
                <a:rPr lang="en-US" dirty="0">
                  <a:solidFill>
                    <a:srgbClr val="002060"/>
                  </a:solidFill>
                </a:rPr>
                <a:t>“… reasonable efforts will be made to digitize all scientific data.”</a:t>
              </a:r>
            </a:p>
          </p:txBody>
        </p:sp>
        <p:sp>
          <p:nvSpPr>
            <p:cNvPr id="28" name="TextBox 27">
              <a:extLst>
                <a:ext uri="{FF2B5EF4-FFF2-40B4-BE49-F238E27FC236}">
                  <a16:creationId xmlns:a16="http://schemas.microsoft.com/office/drawing/2014/main" id="{CC58B93B-86B0-B949-8EB2-700091EDFCDB}"/>
                </a:ext>
              </a:extLst>
            </p:cNvPr>
            <p:cNvSpPr txBox="1"/>
            <p:nvPr/>
          </p:nvSpPr>
          <p:spPr>
            <a:xfrm>
              <a:off x="419288" y="4217226"/>
              <a:ext cx="4635311" cy="646331"/>
            </a:xfrm>
            <a:prstGeom prst="rect">
              <a:avLst/>
            </a:prstGeom>
            <a:solidFill>
              <a:schemeClr val="bg1"/>
            </a:solidFill>
          </p:spPr>
          <p:txBody>
            <a:bodyPr wrap="square" rtlCol="0">
              <a:spAutoFit/>
            </a:bodyPr>
            <a:lstStyle/>
            <a:p>
              <a:r>
                <a:rPr lang="en-US" dirty="0">
                  <a:solidFill>
                    <a:srgbClr val="002060"/>
                  </a:solidFill>
                </a:rPr>
                <a:t>datasets, imaging files, etc.  (not lab notebooks) </a:t>
              </a:r>
            </a:p>
          </p:txBody>
        </p:sp>
      </p:grpSp>
      <p:sp>
        <p:nvSpPr>
          <p:cNvPr id="32" name="TextBox 31">
            <a:extLst>
              <a:ext uri="{FF2B5EF4-FFF2-40B4-BE49-F238E27FC236}">
                <a16:creationId xmlns:a16="http://schemas.microsoft.com/office/drawing/2014/main" id="{129C850F-D052-EC42-BCD7-CEF18B751DE0}"/>
              </a:ext>
            </a:extLst>
          </p:cNvPr>
          <p:cNvSpPr txBox="1"/>
          <p:nvPr/>
        </p:nvSpPr>
        <p:spPr>
          <a:xfrm>
            <a:off x="230309" y="6400800"/>
            <a:ext cx="1976823" cy="369332"/>
          </a:xfrm>
          <a:prstGeom prst="rect">
            <a:avLst/>
          </a:prstGeom>
          <a:noFill/>
        </p:spPr>
        <p:txBody>
          <a:bodyPr wrap="none" rtlCol="0">
            <a:spAutoFit/>
          </a:bodyPr>
          <a:lstStyle/>
          <a:p>
            <a:r>
              <a:rPr lang="en-US" b="1" i="1" dirty="0">
                <a:solidFill>
                  <a:schemeClr val="bg1"/>
                </a:solidFill>
                <a:cs typeface="Helvetica"/>
              </a:rPr>
              <a:t>Resources/Tools</a:t>
            </a:r>
          </a:p>
        </p:txBody>
      </p:sp>
      <p:sp>
        <p:nvSpPr>
          <p:cNvPr id="33" name="TextBox 32">
            <a:extLst>
              <a:ext uri="{FF2B5EF4-FFF2-40B4-BE49-F238E27FC236}">
                <a16:creationId xmlns:a16="http://schemas.microsoft.com/office/drawing/2014/main" id="{09A69C32-9EA4-DF4F-A5CF-8C9BC326C7EF}"/>
              </a:ext>
            </a:extLst>
          </p:cNvPr>
          <p:cNvSpPr txBox="1"/>
          <p:nvPr/>
        </p:nvSpPr>
        <p:spPr>
          <a:xfrm>
            <a:off x="6217920" y="6411375"/>
            <a:ext cx="5751896" cy="369332"/>
          </a:xfrm>
          <a:prstGeom prst="rect">
            <a:avLst/>
          </a:prstGeom>
          <a:noFill/>
        </p:spPr>
        <p:txBody>
          <a:bodyPr wrap="none" rtlCol="0">
            <a:spAutoFit/>
          </a:bodyPr>
          <a:lstStyle/>
          <a:p>
            <a:r>
              <a:rPr lang="en-US" b="1" i="1" dirty="0">
                <a:solidFill>
                  <a:srgbClr val="002060"/>
                </a:solidFill>
              </a:rPr>
              <a:t>https://</a:t>
            </a:r>
            <a:r>
              <a:rPr lang="en-US" b="1" i="1" dirty="0" err="1">
                <a:solidFill>
                  <a:srgbClr val="002060"/>
                </a:solidFill>
              </a:rPr>
              <a:t>guides.library.upenn.edu</a:t>
            </a:r>
            <a:r>
              <a:rPr lang="en-US" b="1" i="1" dirty="0">
                <a:solidFill>
                  <a:srgbClr val="002060"/>
                </a:solidFill>
              </a:rPr>
              <a:t>/</a:t>
            </a:r>
            <a:r>
              <a:rPr lang="en-US" b="1" i="1" dirty="0" err="1">
                <a:solidFill>
                  <a:srgbClr val="002060"/>
                </a:solidFill>
              </a:rPr>
              <a:t>dmp</a:t>
            </a:r>
            <a:r>
              <a:rPr lang="en-US" b="1" i="1" dirty="0">
                <a:solidFill>
                  <a:srgbClr val="002060"/>
                </a:solidFill>
              </a:rPr>
              <a:t>/</a:t>
            </a:r>
            <a:r>
              <a:rPr lang="en-US" b="1" i="1" dirty="0" err="1">
                <a:solidFill>
                  <a:srgbClr val="002060"/>
                </a:solidFill>
              </a:rPr>
              <a:t>dmp_penn</a:t>
            </a:r>
            <a:endParaRPr lang="en-US" b="1" i="1" dirty="0">
              <a:solidFill>
                <a:srgbClr val="002060"/>
              </a:solidFill>
            </a:endParaRPr>
          </a:p>
        </p:txBody>
      </p:sp>
      <p:sp>
        <p:nvSpPr>
          <p:cNvPr id="23" name="Slide Number Placeholder 5">
            <a:extLst>
              <a:ext uri="{FF2B5EF4-FFF2-40B4-BE49-F238E27FC236}">
                <a16:creationId xmlns:a16="http://schemas.microsoft.com/office/drawing/2014/main" id="{E17FA9E6-503B-7E4E-B31B-CEDCB25BFD9F}"/>
              </a:ext>
            </a:extLst>
          </p:cNvPr>
          <p:cNvSpPr txBox="1">
            <a:spLocks/>
          </p:cNvSpPr>
          <p:nvPr/>
        </p:nvSpPr>
        <p:spPr>
          <a:xfrm>
            <a:off x="9842500" y="64008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4A37A-AFC2-4A01-80A1-FC20F2C0D5BB}" type="slidenum">
              <a:rPr lang="en-US">
                <a:solidFill>
                  <a:srgbClr val="002060"/>
                </a:solidFill>
              </a:rPr>
              <a:pPr/>
              <a:t>21</a:t>
            </a:fld>
            <a:endParaRPr lang="en-US" dirty="0">
              <a:solidFill>
                <a:srgbClr val="002060"/>
              </a:solidFill>
            </a:endParaRPr>
          </a:p>
        </p:txBody>
      </p:sp>
    </p:spTree>
    <p:extLst>
      <p:ext uri="{BB962C8B-B14F-4D97-AF65-F5344CB8AC3E}">
        <p14:creationId xmlns:p14="http://schemas.microsoft.com/office/powerpoint/2010/main" val="379685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04BCE-E15B-C644-9231-74352E3E50E7}"/>
              </a:ext>
            </a:extLst>
          </p:cNvPr>
          <p:cNvSpPr>
            <a:spLocks noGrp="1"/>
          </p:cNvSpPr>
          <p:nvPr>
            <p:ph type="title"/>
          </p:nvPr>
        </p:nvSpPr>
        <p:spPr/>
        <p:txBody>
          <a:bodyPr>
            <a:normAutofit fontScale="90000"/>
          </a:bodyPr>
          <a:lstStyle/>
          <a:p>
            <a:r>
              <a:rPr lang="en-US" dirty="0"/>
              <a:t>DATA MANAGEMENT is NOT </a:t>
            </a:r>
            <a:r>
              <a:rPr lang="en-US" dirty="0" err="1"/>
              <a:t>SKIPPable</a:t>
            </a:r>
            <a:br>
              <a:rPr lang="en-US" dirty="0"/>
            </a:br>
            <a:r>
              <a:rPr lang="en-US" dirty="0"/>
              <a:t>- FAIR Principles -</a:t>
            </a:r>
          </a:p>
        </p:txBody>
      </p:sp>
      <p:sp>
        <p:nvSpPr>
          <p:cNvPr id="3" name="Content Placeholder 2">
            <a:extLst>
              <a:ext uri="{FF2B5EF4-FFF2-40B4-BE49-F238E27FC236}">
                <a16:creationId xmlns:a16="http://schemas.microsoft.com/office/drawing/2014/main" id="{23DFFBC5-DB2B-FA4F-BFEE-30B8EFA17FC2}"/>
              </a:ext>
            </a:extLst>
          </p:cNvPr>
          <p:cNvSpPr>
            <a:spLocks noGrp="1"/>
          </p:cNvSpPr>
          <p:nvPr>
            <p:ph idx="1"/>
          </p:nvPr>
        </p:nvSpPr>
        <p:spPr/>
        <p:txBody>
          <a:bodyPr>
            <a:normAutofit/>
          </a:bodyPr>
          <a:lstStyle/>
          <a:p>
            <a:pPr marL="114300" indent="0">
              <a:buNone/>
            </a:pPr>
            <a:r>
              <a:rPr lang="en-US" dirty="0">
                <a:solidFill>
                  <a:srgbClr val="002060"/>
                </a:solidFill>
              </a:rPr>
              <a:t>Large data sets, including all metadata, should be deposited in public repositories so that data is</a:t>
            </a:r>
          </a:p>
          <a:p>
            <a:pPr marL="114300" indent="0">
              <a:buNone/>
            </a:pPr>
            <a:endParaRPr lang="en-US" dirty="0">
              <a:solidFill>
                <a:srgbClr val="002060"/>
              </a:solidFill>
            </a:endParaRPr>
          </a:p>
          <a:p>
            <a:endParaRPr lang="en-US" dirty="0">
              <a:solidFill>
                <a:srgbClr val="002060"/>
              </a:solidFill>
            </a:endParaRPr>
          </a:p>
          <a:p>
            <a:pPr marL="114300" indent="0">
              <a:buNone/>
            </a:pPr>
            <a:endParaRPr lang="en-US" dirty="0">
              <a:solidFill>
                <a:srgbClr val="002060"/>
              </a:solidFill>
            </a:endParaRPr>
          </a:p>
          <a:p>
            <a:pPr marL="114300" indent="0">
              <a:buNone/>
            </a:pPr>
            <a:endParaRPr lang="en-US" dirty="0">
              <a:solidFill>
                <a:srgbClr val="002060"/>
              </a:solidFill>
            </a:endParaRPr>
          </a:p>
          <a:p>
            <a:pPr marL="114300" indent="0">
              <a:buNone/>
            </a:pPr>
            <a:endParaRPr lang="en-US" dirty="0">
              <a:solidFill>
                <a:srgbClr val="002060"/>
              </a:solidFill>
            </a:endParaRPr>
          </a:p>
          <a:p>
            <a:pPr marL="114300" indent="0">
              <a:buNone/>
            </a:pPr>
            <a:r>
              <a:rPr lang="en-US" dirty="0">
                <a:solidFill>
                  <a:srgbClr val="002060"/>
                </a:solidFill>
              </a:rPr>
              <a:t>Bioinformatic analytic pipelines and scripts can be shared via data repositories or computational containers such as Singularity</a:t>
            </a:r>
          </a:p>
          <a:p>
            <a:endParaRPr lang="en-US" dirty="0">
              <a:solidFill>
                <a:srgbClr val="002060"/>
              </a:solidFill>
            </a:endParaRPr>
          </a:p>
        </p:txBody>
      </p:sp>
      <p:pic>
        <p:nvPicPr>
          <p:cNvPr id="4" name="Picture 3">
            <a:extLst>
              <a:ext uri="{FF2B5EF4-FFF2-40B4-BE49-F238E27FC236}">
                <a16:creationId xmlns:a16="http://schemas.microsoft.com/office/drawing/2014/main" id="{CAEDD20B-310D-DB49-A29F-C5D463EC65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9807" y="5631965"/>
            <a:ext cx="2628900" cy="596900"/>
          </a:xfrm>
          <a:prstGeom prst="rect">
            <a:avLst/>
          </a:prstGeom>
        </p:spPr>
      </p:pic>
      <p:pic>
        <p:nvPicPr>
          <p:cNvPr id="5" name="Picture 4">
            <a:extLst>
              <a:ext uri="{FF2B5EF4-FFF2-40B4-BE49-F238E27FC236}">
                <a16:creationId xmlns:a16="http://schemas.microsoft.com/office/drawing/2014/main" id="{48D84483-9E46-0043-9A8A-8C2C1F3402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80547" y="5646737"/>
            <a:ext cx="1891822" cy="597887"/>
          </a:xfrm>
          <a:prstGeom prst="rect">
            <a:avLst/>
          </a:prstGeom>
        </p:spPr>
      </p:pic>
      <p:sp>
        <p:nvSpPr>
          <p:cNvPr id="6" name="TextBox 5">
            <a:extLst>
              <a:ext uri="{FF2B5EF4-FFF2-40B4-BE49-F238E27FC236}">
                <a16:creationId xmlns:a16="http://schemas.microsoft.com/office/drawing/2014/main" id="{F33D084E-E903-244C-8CAE-33BCAD2F14BF}"/>
              </a:ext>
            </a:extLst>
          </p:cNvPr>
          <p:cNvSpPr txBox="1"/>
          <p:nvPr/>
        </p:nvSpPr>
        <p:spPr>
          <a:xfrm>
            <a:off x="230309" y="6400800"/>
            <a:ext cx="1976823" cy="369332"/>
          </a:xfrm>
          <a:prstGeom prst="rect">
            <a:avLst/>
          </a:prstGeom>
          <a:noFill/>
        </p:spPr>
        <p:txBody>
          <a:bodyPr wrap="none" rtlCol="0">
            <a:spAutoFit/>
          </a:bodyPr>
          <a:lstStyle/>
          <a:p>
            <a:r>
              <a:rPr lang="en-US" b="1" i="1" dirty="0">
                <a:solidFill>
                  <a:schemeClr val="bg1"/>
                </a:solidFill>
                <a:cs typeface="Helvetica"/>
              </a:rPr>
              <a:t>Resources/Tools</a:t>
            </a:r>
          </a:p>
        </p:txBody>
      </p:sp>
      <p:pic>
        <p:nvPicPr>
          <p:cNvPr id="7" name="Picture 6">
            <a:extLst>
              <a:ext uri="{FF2B5EF4-FFF2-40B4-BE49-F238E27FC236}">
                <a16:creationId xmlns:a16="http://schemas.microsoft.com/office/drawing/2014/main" id="{508B5B99-F5E8-094B-B395-860323E54F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90304" y="3472763"/>
            <a:ext cx="2806700" cy="838200"/>
          </a:xfrm>
          <a:prstGeom prst="rect">
            <a:avLst/>
          </a:prstGeom>
        </p:spPr>
      </p:pic>
      <p:pic>
        <p:nvPicPr>
          <p:cNvPr id="8" name="Picture 7">
            <a:extLst>
              <a:ext uri="{FF2B5EF4-FFF2-40B4-BE49-F238E27FC236}">
                <a16:creationId xmlns:a16="http://schemas.microsoft.com/office/drawing/2014/main" id="{DCBE3EEB-F787-654F-864F-2ADF37ED26E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76004" y="2575326"/>
            <a:ext cx="3035300" cy="635000"/>
          </a:xfrm>
          <a:prstGeom prst="rect">
            <a:avLst/>
          </a:prstGeom>
        </p:spPr>
      </p:pic>
      <p:sp>
        <p:nvSpPr>
          <p:cNvPr id="9" name="TextBox 8">
            <a:extLst>
              <a:ext uri="{FF2B5EF4-FFF2-40B4-BE49-F238E27FC236}">
                <a16:creationId xmlns:a16="http://schemas.microsoft.com/office/drawing/2014/main" id="{7549C5F4-5770-A049-8F4C-5C1C249E5696}"/>
              </a:ext>
            </a:extLst>
          </p:cNvPr>
          <p:cNvSpPr txBox="1"/>
          <p:nvPr/>
        </p:nvSpPr>
        <p:spPr>
          <a:xfrm>
            <a:off x="4980182" y="2687933"/>
            <a:ext cx="2242922" cy="1569660"/>
          </a:xfrm>
          <a:prstGeom prst="rect">
            <a:avLst/>
          </a:prstGeom>
          <a:solidFill>
            <a:schemeClr val="bg1"/>
          </a:solidFill>
        </p:spPr>
        <p:txBody>
          <a:bodyPr wrap="none" rtlCol="0">
            <a:spAutoFit/>
          </a:bodyPr>
          <a:lstStyle/>
          <a:p>
            <a:r>
              <a:rPr lang="en-US" sz="2400" b="1" dirty="0">
                <a:solidFill>
                  <a:srgbClr val="002060"/>
                </a:solidFill>
              </a:rPr>
              <a:t>F</a:t>
            </a:r>
            <a:r>
              <a:rPr lang="en-US" sz="2400" dirty="0">
                <a:solidFill>
                  <a:srgbClr val="C00000"/>
                </a:solidFill>
              </a:rPr>
              <a:t>indable</a:t>
            </a:r>
          </a:p>
          <a:p>
            <a:r>
              <a:rPr lang="en-US" sz="2400" b="1" dirty="0">
                <a:solidFill>
                  <a:srgbClr val="002060"/>
                </a:solidFill>
              </a:rPr>
              <a:t>A</a:t>
            </a:r>
            <a:r>
              <a:rPr lang="en-US" sz="2400" dirty="0">
                <a:solidFill>
                  <a:srgbClr val="C00000"/>
                </a:solidFill>
              </a:rPr>
              <a:t>ccessible</a:t>
            </a:r>
          </a:p>
          <a:p>
            <a:r>
              <a:rPr lang="en-US" sz="2400" b="1" dirty="0">
                <a:solidFill>
                  <a:srgbClr val="002060"/>
                </a:solidFill>
              </a:rPr>
              <a:t>I</a:t>
            </a:r>
            <a:r>
              <a:rPr lang="en-US" sz="2400" dirty="0">
                <a:solidFill>
                  <a:srgbClr val="C00000"/>
                </a:solidFill>
              </a:rPr>
              <a:t>nteroperable</a:t>
            </a:r>
          </a:p>
          <a:p>
            <a:r>
              <a:rPr lang="en-US" sz="2400" b="1" dirty="0">
                <a:solidFill>
                  <a:srgbClr val="002060"/>
                </a:solidFill>
              </a:rPr>
              <a:t>R</a:t>
            </a:r>
            <a:r>
              <a:rPr lang="en-US" sz="2400" dirty="0">
                <a:solidFill>
                  <a:srgbClr val="C00000"/>
                </a:solidFill>
              </a:rPr>
              <a:t>eusable</a:t>
            </a:r>
          </a:p>
        </p:txBody>
      </p:sp>
      <p:pic>
        <p:nvPicPr>
          <p:cNvPr id="10" name="Picture 9">
            <a:extLst>
              <a:ext uri="{FF2B5EF4-FFF2-40B4-BE49-F238E27FC236}">
                <a16:creationId xmlns:a16="http://schemas.microsoft.com/office/drawing/2014/main" id="{46040DA6-F587-3640-A4E4-70B2B46619A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35704" y="5646737"/>
            <a:ext cx="1577999" cy="582128"/>
          </a:xfrm>
          <a:prstGeom prst="rect">
            <a:avLst/>
          </a:prstGeom>
        </p:spPr>
      </p:pic>
      <p:pic>
        <p:nvPicPr>
          <p:cNvPr id="11" name="Picture 10">
            <a:extLst>
              <a:ext uri="{FF2B5EF4-FFF2-40B4-BE49-F238E27FC236}">
                <a16:creationId xmlns:a16="http://schemas.microsoft.com/office/drawing/2014/main" id="{DB01C9AA-A24A-8242-8084-1A4F84004B6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35704" y="6278408"/>
            <a:ext cx="2652518" cy="427472"/>
          </a:xfrm>
          <a:prstGeom prst="rect">
            <a:avLst/>
          </a:prstGeom>
        </p:spPr>
      </p:pic>
      <p:pic>
        <p:nvPicPr>
          <p:cNvPr id="12" name="Picture 11">
            <a:extLst>
              <a:ext uri="{FF2B5EF4-FFF2-40B4-BE49-F238E27FC236}">
                <a16:creationId xmlns:a16="http://schemas.microsoft.com/office/drawing/2014/main" id="{A0B7B07B-6C2B-2746-A5C5-A3A863E7FCE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06653" y="6282910"/>
            <a:ext cx="1950203" cy="428580"/>
          </a:xfrm>
          <a:prstGeom prst="rect">
            <a:avLst/>
          </a:prstGeom>
        </p:spPr>
      </p:pic>
      <p:pic>
        <p:nvPicPr>
          <p:cNvPr id="13" name="Picture 12">
            <a:extLst>
              <a:ext uri="{FF2B5EF4-FFF2-40B4-BE49-F238E27FC236}">
                <a16:creationId xmlns:a16="http://schemas.microsoft.com/office/drawing/2014/main" id="{D502C67D-C088-3841-9987-8116D71D28E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636145" y="5631966"/>
            <a:ext cx="2376750" cy="598794"/>
          </a:xfrm>
          <a:prstGeom prst="rect">
            <a:avLst/>
          </a:prstGeom>
        </p:spPr>
      </p:pic>
      <p:pic>
        <p:nvPicPr>
          <p:cNvPr id="14" name="Picture 13">
            <a:extLst>
              <a:ext uri="{FF2B5EF4-FFF2-40B4-BE49-F238E27FC236}">
                <a16:creationId xmlns:a16="http://schemas.microsoft.com/office/drawing/2014/main" id="{324AA279-690C-C343-B3F2-82FED3B9B3B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93599" y="5631965"/>
            <a:ext cx="1974667" cy="676852"/>
          </a:xfrm>
          <a:prstGeom prst="rect">
            <a:avLst/>
          </a:prstGeom>
        </p:spPr>
      </p:pic>
      <p:sp>
        <p:nvSpPr>
          <p:cNvPr id="15" name="Slide Number Placeholder 5">
            <a:extLst>
              <a:ext uri="{FF2B5EF4-FFF2-40B4-BE49-F238E27FC236}">
                <a16:creationId xmlns:a16="http://schemas.microsoft.com/office/drawing/2014/main" id="{57DED80E-AE08-234C-A673-D743740A6055}"/>
              </a:ext>
            </a:extLst>
          </p:cNvPr>
          <p:cNvSpPr txBox="1">
            <a:spLocks/>
          </p:cNvSpPr>
          <p:nvPr/>
        </p:nvSpPr>
        <p:spPr>
          <a:xfrm>
            <a:off x="9842500" y="64008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4A37A-AFC2-4A01-80A1-FC20F2C0D5BB}" type="slidenum">
              <a:rPr lang="en-US">
                <a:solidFill>
                  <a:srgbClr val="002060"/>
                </a:solidFill>
              </a:rPr>
              <a:pPr/>
              <a:t>22</a:t>
            </a:fld>
            <a:endParaRPr lang="en-US" dirty="0">
              <a:solidFill>
                <a:srgbClr val="002060"/>
              </a:solidFill>
            </a:endParaRPr>
          </a:p>
        </p:txBody>
      </p:sp>
    </p:spTree>
    <p:extLst>
      <p:ext uri="{BB962C8B-B14F-4D97-AF65-F5344CB8AC3E}">
        <p14:creationId xmlns:p14="http://schemas.microsoft.com/office/powerpoint/2010/main" val="3839049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0B0F44-E966-0344-B675-AE7B889A38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7318" y="520982"/>
            <a:ext cx="9717364" cy="5816036"/>
          </a:xfrm>
          <a:prstGeom prst="rect">
            <a:avLst/>
          </a:prstGeom>
          <a:effectLst>
            <a:outerShdw blurRad="50800" dist="38100" dir="2700000" algn="tl" rotWithShape="0">
              <a:prstClr val="black">
                <a:alpha val="40000"/>
              </a:prstClr>
            </a:outerShdw>
          </a:effectLst>
        </p:spPr>
      </p:pic>
      <p:sp>
        <p:nvSpPr>
          <p:cNvPr id="3" name="Slide Number Placeholder 5">
            <a:extLst>
              <a:ext uri="{FF2B5EF4-FFF2-40B4-BE49-F238E27FC236}">
                <a16:creationId xmlns:a16="http://schemas.microsoft.com/office/drawing/2014/main" id="{82C36AAD-915D-0F4D-95D5-1F09A915C4B7}"/>
              </a:ext>
            </a:extLst>
          </p:cNvPr>
          <p:cNvSpPr txBox="1">
            <a:spLocks/>
          </p:cNvSpPr>
          <p:nvPr/>
        </p:nvSpPr>
        <p:spPr>
          <a:xfrm>
            <a:off x="9842500" y="64008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4A37A-AFC2-4A01-80A1-FC20F2C0D5BB}" type="slidenum">
              <a:rPr lang="en-US">
                <a:solidFill>
                  <a:srgbClr val="002060"/>
                </a:solidFill>
              </a:rPr>
              <a:pPr/>
              <a:t>23</a:t>
            </a:fld>
            <a:endParaRPr lang="en-US" dirty="0">
              <a:solidFill>
                <a:srgbClr val="002060"/>
              </a:solidFill>
            </a:endParaRPr>
          </a:p>
        </p:txBody>
      </p:sp>
    </p:spTree>
    <p:extLst>
      <p:ext uri="{BB962C8B-B14F-4D97-AF65-F5344CB8AC3E}">
        <p14:creationId xmlns:p14="http://schemas.microsoft.com/office/powerpoint/2010/main" val="4260571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E5992-E20B-BC49-89AF-2A400AD98B6C}"/>
              </a:ext>
            </a:extLst>
          </p:cNvPr>
          <p:cNvSpPr>
            <a:spLocks noGrp="1"/>
          </p:cNvSpPr>
          <p:nvPr>
            <p:ph type="title"/>
          </p:nvPr>
        </p:nvSpPr>
        <p:spPr/>
        <p:txBody>
          <a:bodyPr/>
          <a:lstStyle/>
          <a:p>
            <a:r>
              <a:rPr lang="en-US" dirty="0"/>
              <a:t>Publishing Images and </a:t>
            </a:r>
            <a:r>
              <a:rPr lang="en-US"/>
              <a:t>Image analyses</a:t>
            </a:r>
          </a:p>
        </p:txBody>
      </p:sp>
      <p:pic>
        <p:nvPicPr>
          <p:cNvPr id="4" name="Picture 3">
            <a:extLst>
              <a:ext uri="{FF2B5EF4-FFF2-40B4-BE49-F238E27FC236}">
                <a16:creationId xmlns:a16="http://schemas.microsoft.com/office/drawing/2014/main" id="{2D81815B-3540-FA4F-B356-F83F39AAA5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27138" y="1811578"/>
            <a:ext cx="6696293" cy="4778259"/>
          </a:xfrm>
          <a:prstGeom prst="rect">
            <a:avLst/>
          </a:prstGeom>
          <a:effectLst>
            <a:outerShdw blurRad="50800" dist="38100" dir="2700000" algn="tl" rotWithShape="0">
              <a:prstClr val="black">
                <a:alpha val="40000"/>
              </a:prstClr>
            </a:outerShdw>
          </a:effectLst>
        </p:spPr>
      </p:pic>
      <p:sp>
        <p:nvSpPr>
          <p:cNvPr id="5" name="Slide Number Placeholder 5">
            <a:extLst>
              <a:ext uri="{FF2B5EF4-FFF2-40B4-BE49-F238E27FC236}">
                <a16:creationId xmlns:a16="http://schemas.microsoft.com/office/drawing/2014/main" id="{76A37C92-DDBC-3B4A-867B-E021F53D8C10}"/>
              </a:ext>
            </a:extLst>
          </p:cNvPr>
          <p:cNvSpPr txBox="1">
            <a:spLocks/>
          </p:cNvSpPr>
          <p:nvPr/>
        </p:nvSpPr>
        <p:spPr>
          <a:xfrm>
            <a:off x="9842500" y="64008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4A37A-AFC2-4A01-80A1-FC20F2C0D5BB}" type="slidenum">
              <a:rPr lang="en-US">
                <a:solidFill>
                  <a:srgbClr val="002060"/>
                </a:solidFill>
              </a:rPr>
              <a:pPr/>
              <a:t>24</a:t>
            </a:fld>
            <a:endParaRPr lang="en-US" dirty="0">
              <a:solidFill>
                <a:srgbClr val="002060"/>
              </a:solidFill>
            </a:endParaRPr>
          </a:p>
        </p:txBody>
      </p:sp>
    </p:spTree>
    <p:extLst>
      <p:ext uri="{BB962C8B-B14F-4D97-AF65-F5344CB8AC3E}">
        <p14:creationId xmlns:p14="http://schemas.microsoft.com/office/powerpoint/2010/main" val="2952352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8B91A77-DD3F-C949-8570-F1397C0B2D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90382" y="1917700"/>
            <a:ext cx="3939625" cy="4572000"/>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B679F63A-54F1-7E4B-9C62-E706A77BC0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73712" y="1917700"/>
            <a:ext cx="3837088" cy="4572000"/>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CAC5AB1F-BA54-7E4E-8805-D5F0304CD2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52575" y="2036148"/>
            <a:ext cx="9086850" cy="4114800"/>
          </a:xfrm>
          <a:prstGeom prst="rect">
            <a:avLst/>
          </a:prstGeom>
          <a:effectLst>
            <a:outerShdw blurRad="50800" dist="38100" dir="2700000" algn="tl" rotWithShape="0">
              <a:prstClr val="black">
                <a:alpha val="40000"/>
              </a:prstClr>
            </a:outerShdw>
          </a:effectLst>
        </p:spPr>
      </p:pic>
      <p:sp>
        <p:nvSpPr>
          <p:cNvPr id="3" name="Title 2">
            <a:extLst>
              <a:ext uri="{FF2B5EF4-FFF2-40B4-BE49-F238E27FC236}">
                <a16:creationId xmlns:a16="http://schemas.microsoft.com/office/drawing/2014/main" id="{5615205C-7153-D84A-BBEC-25D8A9A6D9D9}"/>
              </a:ext>
            </a:extLst>
          </p:cNvPr>
          <p:cNvSpPr>
            <a:spLocks noGrp="1"/>
          </p:cNvSpPr>
          <p:nvPr>
            <p:ph type="title"/>
          </p:nvPr>
        </p:nvSpPr>
        <p:spPr/>
        <p:txBody>
          <a:bodyPr>
            <a:normAutofit fontScale="90000"/>
          </a:bodyPr>
          <a:lstStyle/>
          <a:p>
            <a:r>
              <a:rPr lang="en-US" dirty="0"/>
              <a:t>Publication: Reporting</a:t>
            </a:r>
            <a:br>
              <a:rPr lang="en-US" dirty="0"/>
            </a:br>
            <a:r>
              <a:rPr lang="en-US" dirty="0"/>
              <a:t>- Summary Forms -</a:t>
            </a:r>
          </a:p>
        </p:txBody>
      </p:sp>
      <p:sp>
        <p:nvSpPr>
          <p:cNvPr id="7" name="TextBox 6">
            <a:extLst>
              <a:ext uri="{FF2B5EF4-FFF2-40B4-BE49-F238E27FC236}">
                <a16:creationId xmlns:a16="http://schemas.microsoft.com/office/drawing/2014/main" id="{A4704D1F-ADA5-2E48-A993-A464DDC69BE9}"/>
              </a:ext>
            </a:extLst>
          </p:cNvPr>
          <p:cNvSpPr txBox="1"/>
          <p:nvPr/>
        </p:nvSpPr>
        <p:spPr>
          <a:xfrm>
            <a:off x="228600" y="6400800"/>
            <a:ext cx="1976823" cy="369332"/>
          </a:xfrm>
          <a:prstGeom prst="rect">
            <a:avLst/>
          </a:prstGeom>
          <a:noFill/>
        </p:spPr>
        <p:txBody>
          <a:bodyPr wrap="none" rtlCol="0">
            <a:spAutoFit/>
          </a:bodyPr>
          <a:lstStyle/>
          <a:p>
            <a:r>
              <a:rPr lang="en-US" b="1" i="1" dirty="0">
                <a:solidFill>
                  <a:schemeClr val="bg1"/>
                </a:solidFill>
                <a:cs typeface="Helvetica"/>
              </a:rPr>
              <a:t>Resources/Tools</a:t>
            </a:r>
          </a:p>
        </p:txBody>
      </p:sp>
      <p:sp>
        <p:nvSpPr>
          <p:cNvPr id="8" name="Slide Number Placeholder 5">
            <a:extLst>
              <a:ext uri="{FF2B5EF4-FFF2-40B4-BE49-F238E27FC236}">
                <a16:creationId xmlns:a16="http://schemas.microsoft.com/office/drawing/2014/main" id="{4C3ED7D3-50C3-A049-A9A7-2EBCD49FA06C}"/>
              </a:ext>
            </a:extLst>
          </p:cNvPr>
          <p:cNvSpPr txBox="1">
            <a:spLocks/>
          </p:cNvSpPr>
          <p:nvPr/>
        </p:nvSpPr>
        <p:spPr>
          <a:xfrm>
            <a:off x="9842500" y="64008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4A37A-AFC2-4A01-80A1-FC20F2C0D5BB}" type="slidenum">
              <a:rPr lang="en-US">
                <a:solidFill>
                  <a:srgbClr val="002060"/>
                </a:solidFill>
              </a:rPr>
              <a:pPr/>
              <a:t>25</a:t>
            </a:fld>
            <a:endParaRPr lang="en-US" dirty="0">
              <a:solidFill>
                <a:srgbClr val="002060"/>
              </a:solidFill>
            </a:endParaRPr>
          </a:p>
        </p:txBody>
      </p:sp>
    </p:spTree>
    <p:extLst>
      <p:ext uri="{BB962C8B-B14F-4D97-AF65-F5344CB8AC3E}">
        <p14:creationId xmlns:p14="http://schemas.microsoft.com/office/powerpoint/2010/main" val="249262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58505-2E98-6149-B858-9A15A2C1EFB5}"/>
              </a:ext>
            </a:extLst>
          </p:cNvPr>
          <p:cNvSpPr>
            <a:spLocks noGrp="1"/>
          </p:cNvSpPr>
          <p:nvPr>
            <p:ph type="title"/>
          </p:nvPr>
        </p:nvSpPr>
        <p:spPr/>
        <p:txBody>
          <a:bodyPr/>
          <a:lstStyle/>
          <a:p>
            <a:r>
              <a:rPr lang="en-US" dirty="0"/>
              <a:t>Journal Checklists</a:t>
            </a:r>
          </a:p>
        </p:txBody>
      </p:sp>
      <p:pic>
        <p:nvPicPr>
          <p:cNvPr id="3" name="Picture 2">
            <a:extLst>
              <a:ext uri="{FF2B5EF4-FFF2-40B4-BE49-F238E27FC236}">
                <a16:creationId xmlns:a16="http://schemas.microsoft.com/office/drawing/2014/main" id="{F395224B-C7D1-9743-BC99-6A89A4F239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76414" y="2357230"/>
            <a:ext cx="8639175" cy="3733800"/>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52F4989C-0EAF-404A-9C4A-73038176F1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59050" y="2046080"/>
            <a:ext cx="7073900" cy="4356100"/>
          </a:xfrm>
          <a:prstGeom prst="rect">
            <a:avLst/>
          </a:prstGeom>
        </p:spPr>
      </p:pic>
      <p:sp>
        <p:nvSpPr>
          <p:cNvPr id="5" name="Rectangle 4">
            <a:extLst>
              <a:ext uri="{FF2B5EF4-FFF2-40B4-BE49-F238E27FC236}">
                <a16:creationId xmlns:a16="http://schemas.microsoft.com/office/drawing/2014/main" id="{CC733F09-FED3-CF45-9656-735046156935}"/>
              </a:ext>
            </a:extLst>
          </p:cNvPr>
          <p:cNvSpPr/>
          <p:nvPr/>
        </p:nvSpPr>
        <p:spPr>
          <a:xfrm>
            <a:off x="5110767" y="2794716"/>
            <a:ext cx="1970467" cy="476518"/>
          </a:xfrm>
          <a:prstGeom prst="rect">
            <a:avLst/>
          </a:prstGeom>
          <a:noFill/>
          <a:ln w="38100">
            <a:solidFill>
              <a:srgbClr val="A2000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39F14A3-BA96-EF49-BCBA-3A4184538EF4}"/>
              </a:ext>
            </a:extLst>
          </p:cNvPr>
          <p:cNvSpPr/>
          <p:nvPr/>
        </p:nvSpPr>
        <p:spPr>
          <a:xfrm>
            <a:off x="2841938" y="4180665"/>
            <a:ext cx="2545724" cy="476518"/>
          </a:xfrm>
          <a:prstGeom prst="rect">
            <a:avLst/>
          </a:prstGeom>
          <a:noFill/>
          <a:ln w="38100">
            <a:solidFill>
              <a:srgbClr val="A2000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DA2479-F19F-E34A-B696-0970FBA3FEA3}"/>
              </a:ext>
            </a:extLst>
          </p:cNvPr>
          <p:cNvSpPr txBox="1"/>
          <p:nvPr/>
        </p:nvSpPr>
        <p:spPr>
          <a:xfrm>
            <a:off x="228600" y="6400800"/>
            <a:ext cx="1976823" cy="369332"/>
          </a:xfrm>
          <a:prstGeom prst="rect">
            <a:avLst/>
          </a:prstGeom>
          <a:noFill/>
        </p:spPr>
        <p:txBody>
          <a:bodyPr wrap="none" rtlCol="0">
            <a:spAutoFit/>
          </a:bodyPr>
          <a:lstStyle/>
          <a:p>
            <a:r>
              <a:rPr lang="en-US" b="1" i="1" dirty="0">
                <a:solidFill>
                  <a:schemeClr val="bg1"/>
                </a:solidFill>
                <a:cs typeface="Helvetica"/>
              </a:rPr>
              <a:t>Resources/Tools</a:t>
            </a:r>
          </a:p>
        </p:txBody>
      </p:sp>
      <p:sp>
        <p:nvSpPr>
          <p:cNvPr id="9" name="Slide Number Placeholder 5">
            <a:extLst>
              <a:ext uri="{FF2B5EF4-FFF2-40B4-BE49-F238E27FC236}">
                <a16:creationId xmlns:a16="http://schemas.microsoft.com/office/drawing/2014/main" id="{2104CF9A-A6D2-1840-9EEB-BFF4BB9A18FD}"/>
              </a:ext>
            </a:extLst>
          </p:cNvPr>
          <p:cNvSpPr txBox="1">
            <a:spLocks/>
          </p:cNvSpPr>
          <p:nvPr/>
        </p:nvSpPr>
        <p:spPr>
          <a:xfrm>
            <a:off x="9842500" y="64008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4A37A-AFC2-4A01-80A1-FC20F2C0D5BB}" type="slidenum">
              <a:rPr lang="en-US">
                <a:solidFill>
                  <a:srgbClr val="002060"/>
                </a:solidFill>
              </a:rPr>
              <a:pPr/>
              <a:t>26</a:t>
            </a:fld>
            <a:endParaRPr lang="en-US" dirty="0">
              <a:solidFill>
                <a:srgbClr val="002060"/>
              </a:solidFill>
            </a:endParaRPr>
          </a:p>
        </p:txBody>
      </p:sp>
    </p:spTree>
    <p:extLst>
      <p:ext uri="{BB962C8B-B14F-4D97-AF65-F5344CB8AC3E}">
        <p14:creationId xmlns:p14="http://schemas.microsoft.com/office/powerpoint/2010/main" val="293647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F42AF-7808-654D-8338-C1A848A8D42E}"/>
              </a:ext>
            </a:extLst>
          </p:cNvPr>
          <p:cNvSpPr>
            <a:spLocks noGrp="1"/>
          </p:cNvSpPr>
          <p:nvPr>
            <p:ph type="title"/>
          </p:nvPr>
        </p:nvSpPr>
        <p:spPr/>
        <p:txBody>
          <a:bodyPr>
            <a:normAutofit fontScale="90000"/>
          </a:bodyPr>
          <a:lstStyle/>
          <a:p>
            <a:r>
              <a:rPr lang="en-US" b="1" dirty="0"/>
              <a:t>ARRIVE</a:t>
            </a:r>
            <a:r>
              <a:rPr lang="en-US" dirty="0"/>
              <a:t> GUIDELINES FOR</a:t>
            </a:r>
            <a:br>
              <a:rPr lang="en-US" dirty="0"/>
            </a:br>
            <a:r>
              <a:rPr lang="en-US" dirty="0"/>
              <a:t>ANIMAL RESEACH</a:t>
            </a:r>
          </a:p>
        </p:txBody>
      </p:sp>
      <p:sp>
        <p:nvSpPr>
          <p:cNvPr id="4" name="TextBox 3">
            <a:extLst>
              <a:ext uri="{FF2B5EF4-FFF2-40B4-BE49-F238E27FC236}">
                <a16:creationId xmlns:a16="http://schemas.microsoft.com/office/drawing/2014/main" id="{B29E3819-89E6-3149-8D06-2A7E27B80A76}"/>
              </a:ext>
            </a:extLst>
          </p:cNvPr>
          <p:cNvSpPr txBox="1"/>
          <p:nvPr/>
        </p:nvSpPr>
        <p:spPr>
          <a:xfrm>
            <a:off x="8686800" y="6400800"/>
            <a:ext cx="3283271" cy="369332"/>
          </a:xfrm>
          <a:prstGeom prst="rect">
            <a:avLst/>
          </a:prstGeom>
          <a:noFill/>
        </p:spPr>
        <p:txBody>
          <a:bodyPr wrap="none" rtlCol="0">
            <a:spAutoFit/>
          </a:bodyPr>
          <a:lstStyle/>
          <a:p>
            <a:r>
              <a:rPr lang="en-US" b="1" i="1" dirty="0">
                <a:solidFill>
                  <a:srgbClr val="002060"/>
                </a:solidFill>
              </a:rPr>
              <a:t>https://</a:t>
            </a:r>
            <a:r>
              <a:rPr lang="en-US" b="1" i="1" dirty="0" err="1">
                <a:solidFill>
                  <a:srgbClr val="002060"/>
                </a:solidFill>
              </a:rPr>
              <a:t>arriveguidelines.org</a:t>
            </a:r>
            <a:r>
              <a:rPr lang="en-US" b="1" i="1" dirty="0">
                <a:solidFill>
                  <a:srgbClr val="002060"/>
                </a:solidFill>
              </a:rPr>
              <a:t>/</a:t>
            </a:r>
          </a:p>
        </p:txBody>
      </p:sp>
      <p:pic>
        <p:nvPicPr>
          <p:cNvPr id="5" name="Picture 4">
            <a:extLst>
              <a:ext uri="{FF2B5EF4-FFF2-40B4-BE49-F238E27FC236}">
                <a16:creationId xmlns:a16="http://schemas.microsoft.com/office/drawing/2014/main" id="{6218F406-797F-0C43-B863-C90347FC02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0738" y="1903896"/>
            <a:ext cx="1841500" cy="863600"/>
          </a:xfrm>
          <a:prstGeom prst="rect">
            <a:avLst/>
          </a:prstGeom>
        </p:spPr>
      </p:pic>
      <p:pic>
        <p:nvPicPr>
          <p:cNvPr id="6" name="Picture 5">
            <a:extLst>
              <a:ext uri="{FF2B5EF4-FFF2-40B4-BE49-F238E27FC236}">
                <a16:creationId xmlns:a16="http://schemas.microsoft.com/office/drawing/2014/main" id="{BB36AAEB-AF0B-DA4E-B0BA-17FD9E7F3D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50739" y="3223594"/>
            <a:ext cx="6162261" cy="2891257"/>
          </a:xfrm>
          <a:prstGeom prst="rect">
            <a:avLst/>
          </a:prstGeom>
        </p:spPr>
      </p:pic>
      <p:pic>
        <p:nvPicPr>
          <p:cNvPr id="7" name="Picture 6">
            <a:extLst>
              <a:ext uri="{FF2B5EF4-FFF2-40B4-BE49-F238E27FC236}">
                <a16:creationId xmlns:a16="http://schemas.microsoft.com/office/drawing/2014/main" id="{C8978C4E-21DB-744D-8F98-5E981191B1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79650" y="1692806"/>
            <a:ext cx="2249812" cy="4422045"/>
          </a:xfrm>
          <a:prstGeom prst="rect">
            <a:avLst/>
          </a:prstGeom>
        </p:spPr>
      </p:pic>
      <p:sp>
        <p:nvSpPr>
          <p:cNvPr id="9" name="TextBox 8">
            <a:extLst>
              <a:ext uri="{FF2B5EF4-FFF2-40B4-BE49-F238E27FC236}">
                <a16:creationId xmlns:a16="http://schemas.microsoft.com/office/drawing/2014/main" id="{BD47CE54-705B-0C47-98D5-05CDCD80DDAB}"/>
              </a:ext>
            </a:extLst>
          </p:cNvPr>
          <p:cNvSpPr txBox="1"/>
          <p:nvPr/>
        </p:nvSpPr>
        <p:spPr>
          <a:xfrm>
            <a:off x="228600" y="6400800"/>
            <a:ext cx="1976823" cy="369332"/>
          </a:xfrm>
          <a:prstGeom prst="rect">
            <a:avLst/>
          </a:prstGeom>
          <a:noFill/>
        </p:spPr>
        <p:txBody>
          <a:bodyPr wrap="none" rtlCol="0">
            <a:spAutoFit/>
          </a:bodyPr>
          <a:lstStyle/>
          <a:p>
            <a:r>
              <a:rPr lang="en-US" b="1" i="1" dirty="0">
                <a:solidFill>
                  <a:schemeClr val="bg1"/>
                </a:solidFill>
                <a:cs typeface="Helvetica"/>
              </a:rPr>
              <a:t>Resources/Tools</a:t>
            </a:r>
          </a:p>
        </p:txBody>
      </p:sp>
      <p:sp>
        <p:nvSpPr>
          <p:cNvPr id="8" name="Slide Number Placeholder 5">
            <a:extLst>
              <a:ext uri="{FF2B5EF4-FFF2-40B4-BE49-F238E27FC236}">
                <a16:creationId xmlns:a16="http://schemas.microsoft.com/office/drawing/2014/main" id="{70E04546-2C61-8B4C-A9C5-B3DD0A5DDAD1}"/>
              </a:ext>
            </a:extLst>
          </p:cNvPr>
          <p:cNvSpPr txBox="1">
            <a:spLocks/>
          </p:cNvSpPr>
          <p:nvPr/>
        </p:nvSpPr>
        <p:spPr>
          <a:xfrm>
            <a:off x="9842500" y="64008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4A37A-AFC2-4A01-80A1-FC20F2C0D5BB}" type="slidenum">
              <a:rPr lang="en-US">
                <a:solidFill>
                  <a:srgbClr val="002060"/>
                </a:solidFill>
              </a:rPr>
              <a:pPr/>
              <a:t>27</a:t>
            </a:fld>
            <a:endParaRPr lang="en-US" dirty="0">
              <a:solidFill>
                <a:srgbClr val="002060"/>
              </a:solidFill>
            </a:endParaRPr>
          </a:p>
        </p:txBody>
      </p:sp>
    </p:spTree>
    <p:extLst>
      <p:ext uri="{BB962C8B-B14F-4D97-AF65-F5344CB8AC3E}">
        <p14:creationId xmlns:p14="http://schemas.microsoft.com/office/powerpoint/2010/main" val="1258429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2060"/>
                </a:solidFill>
                <a:ea typeface="Helvetica" charset="0"/>
                <a:cs typeface="Helvetica" charset="0"/>
              </a:rPr>
              <a:t>Research Resource Identifiers (RRIDs)</a:t>
            </a:r>
          </a:p>
        </p:txBody>
      </p:sp>
      <p:sp>
        <p:nvSpPr>
          <p:cNvPr id="3" name="Content Placeholder 2"/>
          <p:cNvSpPr>
            <a:spLocks noGrp="1"/>
          </p:cNvSpPr>
          <p:nvPr>
            <p:ph idx="1"/>
          </p:nvPr>
        </p:nvSpPr>
        <p:spPr/>
        <p:txBody>
          <a:bodyPr/>
          <a:lstStyle/>
          <a:p>
            <a:pPr marL="114300" indent="0">
              <a:buNone/>
            </a:pPr>
            <a:r>
              <a:rPr lang="en-US" dirty="0">
                <a:solidFill>
                  <a:srgbClr val="002060"/>
                </a:solidFill>
                <a:ea typeface="Helvetica" charset="0"/>
                <a:cs typeface="Helvetica" charset="0"/>
              </a:rPr>
              <a:t>Metadata for cell lines, plasmids, and antibodies to avoid misidentification:</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5564" y="2684018"/>
            <a:ext cx="7000875" cy="2790825"/>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5755735" y="5550307"/>
            <a:ext cx="4280339" cy="369332"/>
          </a:xfrm>
          <a:prstGeom prst="rect">
            <a:avLst/>
          </a:prstGeom>
          <a:noFill/>
        </p:spPr>
        <p:txBody>
          <a:bodyPr wrap="none" rtlCol="0">
            <a:spAutoFit/>
          </a:bodyPr>
          <a:lstStyle/>
          <a:p>
            <a:r>
              <a:rPr lang="en-US" dirty="0" err="1">
                <a:solidFill>
                  <a:srgbClr val="002060"/>
                </a:solidFill>
                <a:ea typeface="Helvetica" charset="0"/>
                <a:cs typeface="Helvetica" charset="0"/>
              </a:rPr>
              <a:t>eLife</a:t>
            </a:r>
            <a:r>
              <a:rPr lang="en-US" dirty="0">
                <a:solidFill>
                  <a:srgbClr val="002060"/>
                </a:solidFill>
                <a:ea typeface="Helvetica" charset="0"/>
                <a:cs typeface="Helvetica" charset="0"/>
              </a:rPr>
              <a:t> typesets the RRIDs with live links</a:t>
            </a:r>
          </a:p>
        </p:txBody>
      </p:sp>
      <p:sp>
        <p:nvSpPr>
          <p:cNvPr id="9" name="TextBox 8"/>
          <p:cNvSpPr txBox="1"/>
          <p:nvPr/>
        </p:nvSpPr>
        <p:spPr>
          <a:xfrm>
            <a:off x="228600" y="6400800"/>
            <a:ext cx="2209409" cy="369332"/>
          </a:xfrm>
          <a:prstGeom prst="rect">
            <a:avLst/>
          </a:prstGeom>
          <a:noFill/>
        </p:spPr>
        <p:txBody>
          <a:bodyPr wrap="none" rtlCol="0">
            <a:spAutoFit/>
          </a:bodyPr>
          <a:lstStyle/>
          <a:p>
            <a:r>
              <a:rPr lang="en-US" b="1" i="1" dirty="0">
                <a:solidFill>
                  <a:schemeClr val="bg1"/>
                </a:solidFill>
                <a:cs typeface="Helvetica"/>
              </a:rPr>
              <a:t>System Validation</a:t>
            </a:r>
          </a:p>
        </p:txBody>
      </p:sp>
      <p:sp>
        <p:nvSpPr>
          <p:cNvPr id="4" name="TextBox 3">
            <a:extLst>
              <a:ext uri="{FF2B5EF4-FFF2-40B4-BE49-F238E27FC236}">
                <a16:creationId xmlns:a16="http://schemas.microsoft.com/office/drawing/2014/main" id="{B3E2022F-B05B-C549-9E7F-F29CA6FA67A5}"/>
              </a:ext>
            </a:extLst>
          </p:cNvPr>
          <p:cNvSpPr txBox="1"/>
          <p:nvPr/>
        </p:nvSpPr>
        <p:spPr>
          <a:xfrm>
            <a:off x="9354312" y="6400800"/>
            <a:ext cx="2610010" cy="369332"/>
          </a:xfrm>
          <a:prstGeom prst="rect">
            <a:avLst/>
          </a:prstGeom>
          <a:noFill/>
        </p:spPr>
        <p:txBody>
          <a:bodyPr wrap="none" rtlCol="0">
            <a:spAutoFit/>
          </a:bodyPr>
          <a:lstStyle/>
          <a:p>
            <a:r>
              <a:rPr lang="en-US" b="1" i="1" dirty="0">
                <a:solidFill>
                  <a:srgbClr val="002060"/>
                </a:solidFill>
                <a:ea typeface="Helvetica" charset="0"/>
                <a:cs typeface="Helvetica" charset="0"/>
              </a:rPr>
              <a:t>https://</a:t>
            </a:r>
            <a:r>
              <a:rPr lang="en-US" b="1" i="1" dirty="0" err="1">
                <a:solidFill>
                  <a:srgbClr val="002060"/>
                </a:solidFill>
                <a:ea typeface="Helvetica" charset="0"/>
                <a:cs typeface="Helvetica" charset="0"/>
              </a:rPr>
              <a:t>www.rrids.org</a:t>
            </a:r>
            <a:r>
              <a:rPr lang="en-US" b="1" i="1" dirty="0">
                <a:solidFill>
                  <a:srgbClr val="002060"/>
                </a:solidFill>
                <a:ea typeface="Helvetica" charset="0"/>
                <a:cs typeface="Helvetica" charset="0"/>
              </a:rPr>
              <a:t>/</a:t>
            </a:r>
            <a:endParaRPr lang="en-US" b="1" i="1" dirty="0"/>
          </a:p>
        </p:txBody>
      </p:sp>
      <p:sp>
        <p:nvSpPr>
          <p:cNvPr id="10" name="Slide Number Placeholder 5">
            <a:extLst>
              <a:ext uri="{FF2B5EF4-FFF2-40B4-BE49-F238E27FC236}">
                <a16:creationId xmlns:a16="http://schemas.microsoft.com/office/drawing/2014/main" id="{54015A03-346F-8943-8E1B-43139CD90CE5}"/>
              </a:ext>
            </a:extLst>
          </p:cNvPr>
          <p:cNvSpPr txBox="1">
            <a:spLocks/>
          </p:cNvSpPr>
          <p:nvPr/>
        </p:nvSpPr>
        <p:spPr>
          <a:xfrm>
            <a:off x="9842500" y="64008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4A37A-AFC2-4A01-80A1-FC20F2C0D5BB}" type="slidenum">
              <a:rPr lang="en-US">
                <a:solidFill>
                  <a:srgbClr val="002060"/>
                </a:solidFill>
              </a:rPr>
              <a:pPr/>
              <a:t>28</a:t>
            </a:fld>
            <a:endParaRPr lang="en-US" dirty="0">
              <a:solidFill>
                <a:srgbClr val="002060"/>
              </a:solidFill>
            </a:endParaRPr>
          </a:p>
        </p:txBody>
      </p:sp>
    </p:spTree>
    <p:extLst>
      <p:ext uri="{BB962C8B-B14F-4D97-AF65-F5344CB8AC3E}">
        <p14:creationId xmlns:p14="http://schemas.microsoft.com/office/powerpoint/2010/main" val="3449550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2D117-166A-1A43-BBEE-4CB85C122DC5}"/>
              </a:ext>
            </a:extLst>
          </p:cNvPr>
          <p:cNvSpPr>
            <a:spLocks noGrp="1"/>
          </p:cNvSpPr>
          <p:nvPr>
            <p:ph type="title"/>
          </p:nvPr>
        </p:nvSpPr>
        <p:spPr/>
        <p:txBody>
          <a:bodyPr/>
          <a:lstStyle/>
          <a:p>
            <a:r>
              <a:rPr lang="en-US" dirty="0"/>
              <a:t>Write “SRR-Y” to support data quality</a:t>
            </a:r>
          </a:p>
        </p:txBody>
      </p:sp>
      <p:pic>
        <p:nvPicPr>
          <p:cNvPr id="6" name="Picture 5">
            <a:extLst>
              <a:ext uri="{FF2B5EF4-FFF2-40B4-BE49-F238E27FC236}">
                <a16:creationId xmlns:a16="http://schemas.microsoft.com/office/drawing/2014/main" id="{D7274E5B-A7A4-0E40-A34F-247E78D753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30700" y="2824554"/>
            <a:ext cx="5880100" cy="102870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21BC9CFF-412B-C54C-9F3B-142D03D9CA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50128" y="4091426"/>
            <a:ext cx="5930900" cy="124460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0BA075B5-9DCD-3E46-A9FC-39039AE69DF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18000" y="5574199"/>
            <a:ext cx="5892800" cy="825500"/>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9154EDD6-DA76-2E41-95E1-B6339849AD92}"/>
              </a:ext>
            </a:extLst>
          </p:cNvPr>
          <p:cNvSpPr txBox="1"/>
          <p:nvPr/>
        </p:nvSpPr>
        <p:spPr>
          <a:xfrm>
            <a:off x="6858000" y="6400800"/>
            <a:ext cx="4786888" cy="276999"/>
          </a:xfrm>
          <a:prstGeom prst="rect">
            <a:avLst/>
          </a:prstGeom>
          <a:noFill/>
        </p:spPr>
        <p:txBody>
          <a:bodyPr wrap="none" rtlCol="0">
            <a:spAutoFit/>
          </a:bodyPr>
          <a:lstStyle/>
          <a:p>
            <a:r>
              <a:rPr lang="en-US" sz="1200" b="1" i="1" dirty="0">
                <a:solidFill>
                  <a:srgbClr val="002060"/>
                </a:solidFill>
              </a:rPr>
              <a:t>Linares-Saldana R, et al Nat Genet. 2021 Oct;53(10):1480-1492</a:t>
            </a:r>
          </a:p>
        </p:txBody>
      </p:sp>
      <p:sp>
        <p:nvSpPr>
          <p:cNvPr id="10" name="TextBox 9">
            <a:extLst>
              <a:ext uri="{FF2B5EF4-FFF2-40B4-BE49-F238E27FC236}">
                <a16:creationId xmlns:a16="http://schemas.microsoft.com/office/drawing/2014/main" id="{322E9421-9BA6-3F4A-8F53-CA312CF369D7}"/>
              </a:ext>
            </a:extLst>
          </p:cNvPr>
          <p:cNvSpPr txBox="1"/>
          <p:nvPr/>
        </p:nvSpPr>
        <p:spPr>
          <a:xfrm>
            <a:off x="228600" y="6400800"/>
            <a:ext cx="1572866" cy="369332"/>
          </a:xfrm>
          <a:prstGeom prst="rect">
            <a:avLst/>
          </a:prstGeom>
          <a:noFill/>
        </p:spPr>
        <p:txBody>
          <a:bodyPr wrap="none" rtlCol="0">
            <a:spAutoFit/>
          </a:bodyPr>
          <a:lstStyle/>
          <a:p>
            <a:r>
              <a:rPr lang="en-US" b="1" i="1" dirty="0">
                <a:solidFill>
                  <a:schemeClr val="bg1"/>
                </a:solidFill>
                <a:cs typeface="Helvetica"/>
              </a:rPr>
              <a:t>SRR and You</a:t>
            </a:r>
          </a:p>
        </p:txBody>
      </p:sp>
      <p:pic>
        <p:nvPicPr>
          <p:cNvPr id="3" name="Picture 2">
            <a:extLst>
              <a:ext uri="{FF2B5EF4-FFF2-40B4-BE49-F238E27FC236}">
                <a16:creationId xmlns:a16="http://schemas.microsoft.com/office/drawing/2014/main" id="{12D16099-D1A6-4245-91D6-74E7802ADE9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01466" y="1824451"/>
            <a:ext cx="5852160" cy="759021"/>
          </a:xfrm>
          <a:prstGeom prst="rect">
            <a:avLst/>
          </a:prstGeom>
          <a:effectLst>
            <a:outerShdw blurRad="50800" dist="38100" dir="2700000" algn="tl" rotWithShape="0">
              <a:prstClr val="black">
                <a:alpha val="40000"/>
              </a:prstClr>
            </a:outerShdw>
          </a:effectLst>
        </p:spPr>
      </p:pic>
      <p:sp>
        <p:nvSpPr>
          <p:cNvPr id="11" name="Slide Number Placeholder 5">
            <a:extLst>
              <a:ext uri="{FF2B5EF4-FFF2-40B4-BE49-F238E27FC236}">
                <a16:creationId xmlns:a16="http://schemas.microsoft.com/office/drawing/2014/main" id="{5520BB0E-DB15-4D44-A12F-022A76578E67}"/>
              </a:ext>
            </a:extLst>
          </p:cNvPr>
          <p:cNvSpPr txBox="1">
            <a:spLocks/>
          </p:cNvSpPr>
          <p:nvPr/>
        </p:nvSpPr>
        <p:spPr>
          <a:xfrm>
            <a:off x="9842500" y="64008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4A37A-AFC2-4A01-80A1-FC20F2C0D5BB}" type="slidenum">
              <a:rPr lang="en-US">
                <a:solidFill>
                  <a:srgbClr val="002060"/>
                </a:solidFill>
              </a:rPr>
              <a:pPr/>
              <a:t>29</a:t>
            </a:fld>
            <a:endParaRPr lang="en-US" dirty="0">
              <a:solidFill>
                <a:srgbClr val="002060"/>
              </a:solidFill>
            </a:endParaRPr>
          </a:p>
        </p:txBody>
      </p:sp>
    </p:spTree>
    <p:extLst>
      <p:ext uri="{BB962C8B-B14F-4D97-AF65-F5344CB8AC3E}">
        <p14:creationId xmlns:p14="http://schemas.microsoft.com/office/powerpoint/2010/main" val="368112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76A07-C7AC-D44A-A4F9-76DC0AC05310}"/>
              </a:ext>
            </a:extLst>
          </p:cNvPr>
          <p:cNvSpPr>
            <a:spLocks noGrp="1"/>
          </p:cNvSpPr>
          <p:nvPr>
            <p:ph type="title"/>
          </p:nvPr>
        </p:nvSpPr>
        <p:spPr/>
        <p:txBody>
          <a:bodyPr/>
          <a:lstStyle/>
          <a:p>
            <a:r>
              <a:rPr lang="en-US" dirty="0">
                <a:solidFill>
                  <a:srgbClr val="001D5F"/>
                </a:solidFill>
              </a:rPr>
              <a:t>Goals for today</a:t>
            </a:r>
          </a:p>
        </p:txBody>
      </p:sp>
      <p:grpSp>
        <p:nvGrpSpPr>
          <p:cNvPr id="8" name="Group 7">
            <a:extLst>
              <a:ext uri="{FF2B5EF4-FFF2-40B4-BE49-F238E27FC236}">
                <a16:creationId xmlns:a16="http://schemas.microsoft.com/office/drawing/2014/main" id="{F45067D7-5981-E647-A584-8D67115C9EBA}"/>
              </a:ext>
            </a:extLst>
          </p:cNvPr>
          <p:cNvGrpSpPr/>
          <p:nvPr/>
        </p:nvGrpSpPr>
        <p:grpSpPr>
          <a:xfrm>
            <a:off x="2035753" y="2012383"/>
            <a:ext cx="8153401" cy="2620642"/>
            <a:chOff x="511752" y="2012383"/>
            <a:chExt cx="8153401" cy="2620642"/>
          </a:xfrm>
          <a:effectLst>
            <a:outerShdw blurRad="50800" dist="38100" dir="2700000" algn="tl" rotWithShape="0">
              <a:prstClr val="black">
                <a:alpha val="40000"/>
              </a:prstClr>
            </a:outerShdw>
          </a:effectLst>
        </p:grpSpPr>
        <p:grpSp>
          <p:nvGrpSpPr>
            <p:cNvPr id="7" name="Group 6">
              <a:extLst>
                <a:ext uri="{FF2B5EF4-FFF2-40B4-BE49-F238E27FC236}">
                  <a16:creationId xmlns:a16="http://schemas.microsoft.com/office/drawing/2014/main" id="{0CCFBA67-2300-F045-B3E1-975DF40BA356}"/>
                </a:ext>
              </a:extLst>
            </p:cNvPr>
            <p:cNvGrpSpPr/>
            <p:nvPr/>
          </p:nvGrpSpPr>
          <p:grpSpPr>
            <a:xfrm>
              <a:off x="511752" y="2012383"/>
              <a:ext cx="8153401" cy="1923513"/>
              <a:chOff x="511752" y="2012383"/>
              <a:chExt cx="8153401" cy="1923513"/>
            </a:xfrm>
          </p:grpSpPr>
          <p:sp>
            <p:nvSpPr>
              <p:cNvPr id="4" name="Rounded Rectangle 3">
                <a:extLst>
                  <a:ext uri="{FF2B5EF4-FFF2-40B4-BE49-F238E27FC236}">
                    <a16:creationId xmlns:a16="http://schemas.microsoft.com/office/drawing/2014/main" id="{C6CC86F2-9041-0A40-B92C-AC701E9439D0}"/>
                  </a:ext>
                </a:extLst>
              </p:cNvPr>
              <p:cNvSpPr/>
              <p:nvPr/>
            </p:nvSpPr>
            <p:spPr>
              <a:xfrm>
                <a:off x="511752" y="2012383"/>
                <a:ext cx="8153401" cy="1923513"/>
              </a:xfrm>
              <a:prstGeom prst="roundRect">
                <a:avLst/>
              </a:prstGeom>
              <a:gradFill>
                <a:gsLst>
                  <a:gs pos="15000">
                    <a:srgbClr val="011A5E"/>
                  </a:gs>
                  <a:gs pos="100000">
                    <a:schemeClr val="accent1">
                      <a:tint val="50000"/>
                      <a:shade val="100000"/>
                      <a:satMod val="350000"/>
                    </a:schemeClr>
                  </a:gs>
                </a:gsLst>
                <a:lin ang="5400000" scaled="0"/>
              </a:gradFill>
              <a:ln w="38100">
                <a:solidFill>
                  <a:srgbClr val="B44A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D11EC55-72DD-404E-8C4A-4C43D17AFB64}"/>
                  </a:ext>
                </a:extLst>
              </p:cNvPr>
              <p:cNvSpPr txBox="1"/>
              <p:nvPr/>
            </p:nvSpPr>
            <p:spPr>
              <a:xfrm>
                <a:off x="732067" y="2189309"/>
                <a:ext cx="6086174" cy="1569660"/>
              </a:xfrm>
              <a:prstGeom prst="rect">
                <a:avLst/>
              </a:prstGeom>
              <a:noFill/>
            </p:spPr>
            <p:txBody>
              <a:bodyPr wrap="square" rtlCol="0">
                <a:spAutoFit/>
              </a:bodyPr>
              <a:lstStyle/>
              <a:p>
                <a:r>
                  <a:rPr lang="en-US" sz="2400" dirty="0">
                    <a:solidFill>
                      <a:schemeClr val="bg1"/>
                    </a:solidFill>
                    <a:latin typeface="Century Gothic" panose="020B0502020202020204" pitchFamily="34" charset="0"/>
                    <a:cs typeface="Helvetica"/>
                  </a:rPr>
                  <a:t>Develop an </a:t>
                </a:r>
                <a:r>
                  <a:rPr lang="en-US" sz="2400" b="1" dirty="0">
                    <a:solidFill>
                      <a:schemeClr val="bg1"/>
                    </a:solidFill>
                    <a:latin typeface="Century Gothic" panose="020B0502020202020204" pitchFamily="34" charset="0"/>
                    <a:cs typeface="Helvetica"/>
                  </a:rPr>
                  <a:t>awareness</a:t>
                </a:r>
                <a:r>
                  <a:rPr lang="en-US" sz="2400" dirty="0">
                    <a:solidFill>
                      <a:schemeClr val="bg1"/>
                    </a:solidFill>
                    <a:latin typeface="Century Gothic" panose="020B0502020202020204" pitchFamily="34" charset="0"/>
                    <a:cs typeface="Helvetica"/>
                  </a:rPr>
                  <a:t> of reproducibility and transparency initiatives and how they integrate with your training, research, and career</a:t>
                </a:r>
              </a:p>
            </p:txBody>
          </p:sp>
          <p:sp>
            <p:nvSpPr>
              <p:cNvPr id="18" name="Arc 17">
                <a:extLst>
                  <a:ext uri="{FF2B5EF4-FFF2-40B4-BE49-F238E27FC236}">
                    <a16:creationId xmlns:a16="http://schemas.microsoft.com/office/drawing/2014/main" id="{634398B8-164B-8D4A-9D46-1B4D3FFD5349}"/>
                  </a:ext>
                </a:extLst>
              </p:cNvPr>
              <p:cNvSpPr/>
              <p:nvPr/>
            </p:nvSpPr>
            <p:spPr>
              <a:xfrm rot="2227613">
                <a:off x="7732401" y="2561946"/>
                <a:ext cx="408750" cy="418769"/>
              </a:xfrm>
              <a:prstGeom prst="arc">
                <a:avLst>
                  <a:gd name="adj1" fmla="val 21230414"/>
                  <a:gd name="adj2" fmla="val 0"/>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9" name="Group 28">
                <a:extLst>
                  <a:ext uri="{FF2B5EF4-FFF2-40B4-BE49-F238E27FC236}">
                    <a16:creationId xmlns:a16="http://schemas.microsoft.com/office/drawing/2014/main" id="{53C49051-0594-8A40-A271-C5DEF0E402D5}"/>
                  </a:ext>
                </a:extLst>
              </p:cNvPr>
              <p:cNvGrpSpPr/>
              <p:nvPr/>
            </p:nvGrpSpPr>
            <p:grpSpPr>
              <a:xfrm>
                <a:off x="6951274" y="2068743"/>
                <a:ext cx="1322430" cy="1216636"/>
                <a:chOff x="9911814" y="610682"/>
                <a:chExt cx="2186610" cy="2011680"/>
              </a:xfrm>
            </p:grpSpPr>
            <p:sp>
              <p:nvSpPr>
                <p:cNvPr id="12" name="Oval 11">
                  <a:extLst>
                    <a:ext uri="{FF2B5EF4-FFF2-40B4-BE49-F238E27FC236}">
                      <a16:creationId xmlns:a16="http://schemas.microsoft.com/office/drawing/2014/main" id="{E4D2E376-18D0-9145-9D3C-70BC7EF92D8C}"/>
                    </a:ext>
                  </a:extLst>
                </p:cNvPr>
                <p:cNvSpPr/>
                <p:nvPr/>
              </p:nvSpPr>
              <p:spPr>
                <a:xfrm>
                  <a:off x="10661505" y="1241618"/>
                  <a:ext cx="751796" cy="749808"/>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E7BFCF25-4549-2048-BC0A-BAA41DE3E0CE}"/>
                    </a:ext>
                  </a:extLst>
                </p:cNvPr>
                <p:cNvGrpSpPr/>
                <p:nvPr/>
              </p:nvGrpSpPr>
              <p:grpSpPr>
                <a:xfrm>
                  <a:off x="10134862" y="610682"/>
                  <a:ext cx="1963562" cy="2011680"/>
                  <a:chOff x="10216617" y="567454"/>
                  <a:chExt cx="1963562" cy="2011680"/>
                </a:xfrm>
              </p:grpSpPr>
              <p:sp>
                <p:nvSpPr>
                  <p:cNvPr id="16" name="Arc 15">
                    <a:extLst>
                      <a:ext uri="{FF2B5EF4-FFF2-40B4-BE49-F238E27FC236}">
                        <a16:creationId xmlns:a16="http://schemas.microsoft.com/office/drawing/2014/main" id="{B9499F12-4A9C-DA42-8FDE-24E554C72DAE}"/>
                      </a:ext>
                    </a:extLst>
                  </p:cNvPr>
                  <p:cNvSpPr/>
                  <p:nvPr/>
                </p:nvSpPr>
                <p:spPr>
                  <a:xfrm rot="2523076">
                    <a:off x="11067664" y="1227082"/>
                    <a:ext cx="675860" cy="692425"/>
                  </a:xfrm>
                  <a:prstGeom prst="arc">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a:extLst>
                      <a:ext uri="{FF2B5EF4-FFF2-40B4-BE49-F238E27FC236}">
                        <a16:creationId xmlns:a16="http://schemas.microsoft.com/office/drawing/2014/main" id="{8F704150-F38C-6446-A060-E7A8BD5DB80C}"/>
                      </a:ext>
                    </a:extLst>
                  </p:cNvPr>
                  <p:cNvSpPr>
                    <a:spLocks noChangeAspect="1"/>
                  </p:cNvSpPr>
                  <p:nvPr/>
                </p:nvSpPr>
                <p:spPr>
                  <a:xfrm rot="2523076">
                    <a:off x="10624637" y="887494"/>
                    <a:ext cx="1338791" cy="1371600"/>
                  </a:xfrm>
                  <a:prstGeom prst="arc">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90A91068-DC4B-7849-8BDD-B4B861397904}"/>
                      </a:ext>
                    </a:extLst>
                  </p:cNvPr>
                  <p:cNvSpPr>
                    <a:spLocks noChangeAspect="1"/>
                  </p:cNvSpPr>
                  <p:nvPr/>
                </p:nvSpPr>
                <p:spPr>
                  <a:xfrm rot="2523076">
                    <a:off x="10216617" y="567454"/>
                    <a:ext cx="1963562" cy="2011680"/>
                  </a:xfrm>
                  <a:prstGeom prst="arc">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B559D39B-A948-5A4D-8EEB-6A54BE9BC57B}"/>
                    </a:ext>
                  </a:extLst>
                </p:cNvPr>
                <p:cNvGrpSpPr/>
                <p:nvPr/>
              </p:nvGrpSpPr>
              <p:grpSpPr>
                <a:xfrm flipH="1">
                  <a:off x="9911814" y="610682"/>
                  <a:ext cx="1963562" cy="2011680"/>
                  <a:chOff x="10216617" y="567454"/>
                  <a:chExt cx="1963562" cy="2011680"/>
                </a:xfrm>
              </p:grpSpPr>
              <p:sp>
                <p:nvSpPr>
                  <p:cNvPr id="26" name="Arc 25">
                    <a:extLst>
                      <a:ext uri="{FF2B5EF4-FFF2-40B4-BE49-F238E27FC236}">
                        <a16:creationId xmlns:a16="http://schemas.microsoft.com/office/drawing/2014/main" id="{60D7D9CC-E601-6D43-A6AB-A36F763EC067}"/>
                      </a:ext>
                    </a:extLst>
                  </p:cNvPr>
                  <p:cNvSpPr/>
                  <p:nvPr/>
                </p:nvSpPr>
                <p:spPr>
                  <a:xfrm rot="2523076">
                    <a:off x="11067664" y="1227082"/>
                    <a:ext cx="675860" cy="692425"/>
                  </a:xfrm>
                  <a:prstGeom prst="arc">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70E781BE-2B38-EC46-BCD8-F9D243DC19C1}"/>
                      </a:ext>
                    </a:extLst>
                  </p:cNvPr>
                  <p:cNvSpPr>
                    <a:spLocks noChangeAspect="1"/>
                  </p:cNvSpPr>
                  <p:nvPr/>
                </p:nvSpPr>
                <p:spPr>
                  <a:xfrm rot="2523076">
                    <a:off x="10624637" y="887494"/>
                    <a:ext cx="1338791" cy="1371600"/>
                  </a:xfrm>
                  <a:prstGeom prst="arc">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 27">
                    <a:extLst>
                      <a:ext uri="{FF2B5EF4-FFF2-40B4-BE49-F238E27FC236}">
                        <a16:creationId xmlns:a16="http://schemas.microsoft.com/office/drawing/2014/main" id="{337A62EF-A376-4B46-BCA9-652B75A23A2B}"/>
                      </a:ext>
                    </a:extLst>
                  </p:cNvPr>
                  <p:cNvSpPr>
                    <a:spLocks noChangeAspect="1"/>
                  </p:cNvSpPr>
                  <p:nvPr/>
                </p:nvSpPr>
                <p:spPr>
                  <a:xfrm rot="2523076">
                    <a:off x="10216617" y="567454"/>
                    <a:ext cx="1963562" cy="2011680"/>
                  </a:xfrm>
                  <a:prstGeom prst="arc">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sp>
          <p:nvSpPr>
            <p:cNvPr id="32" name="Block Arc 31">
              <a:extLst>
                <a:ext uri="{FF2B5EF4-FFF2-40B4-BE49-F238E27FC236}">
                  <a16:creationId xmlns:a16="http://schemas.microsoft.com/office/drawing/2014/main" id="{ACA4E9A6-6413-E746-AA4E-5800AC262E89}"/>
                </a:ext>
              </a:extLst>
            </p:cNvPr>
            <p:cNvSpPr/>
            <p:nvPr/>
          </p:nvSpPr>
          <p:spPr>
            <a:xfrm>
              <a:off x="7423645" y="2987105"/>
              <a:ext cx="457200" cy="1645920"/>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 name="Group 2">
            <a:extLst>
              <a:ext uri="{FF2B5EF4-FFF2-40B4-BE49-F238E27FC236}">
                <a16:creationId xmlns:a16="http://schemas.microsoft.com/office/drawing/2014/main" id="{52E86980-8BC0-3344-9E3D-C05C3C0FC30E}"/>
              </a:ext>
            </a:extLst>
          </p:cNvPr>
          <p:cNvGrpSpPr/>
          <p:nvPr/>
        </p:nvGrpSpPr>
        <p:grpSpPr>
          <a:xfrm>
            <a:off x="2035753" y="4351512"/>
            <a:ext cx="8153401" cy="1920240"/>
            <a:chOff x="511752" y="4351512"/>
            <a:chExt cx="8153401" cy="1920240"/>
          </a:xfrm>
          <a:effectLst>
            <a:outerShdw blurRad="50800" dist="38100" dir="2700000" algn="tl" rotWithShape="0">
              <a:prstClr val="black">
                <a:alpha val="40000"/>
              </a:prstClr>
            </a:outerShdw>
          </a:effectLst>
        </p:grpSpPr>
        <p:sp>
          <p:nvSpPr>
            <p:cNvPr id="9" name="Rounded Rectangle 8">
              <a:extLst>
                <a:ext uri="{FF2B5EF4-FFF2-40B4-BE49-F238E27FC236}">
                  <a16:creationId xmlns:a16="http://schemas.microsoft.com/office/drawing/2014/main" id="{F2D81701-E8D3-844D-B448-6D9792837170}"/>
                </a:ext>
              </a:extLst>
            </p:cNvPr>
            <p:cNvSpPr/>
            <p:nvPr/>
          </p:nvSpPr>
          <p:spPr>
            <a:xfrm>
              <a:off x="511752" y="4351512"/>
              <a:ext cx="8153401" cy="1920240"/>
            </a:xfrm>
            <a:prstGeom prst="roundRect">
              <a:avLst/>
            </a:prstGeom>
            <a:gradFill>
              <a:gsLst>
                <a:gs pos="15000">
                  <a:srgbClr val="011A5E"/>
                </a:gs>
                <a:gs pos="100000">
                  <a:schemeClr val="accent1">
                    <a:tint val="50000"/>
                    <a:shade val="100000"/>
                    <a:satMod val="350000"/>
                  </a:schemeClr>
                </a:gs>
              </a:gsLst>
              <a:lin ang="5400000" scaled="0"/>
            </a:gradFill>
            <a:ln w="38100">
              <a:solidFill>
                <a:srgbClr val="B44A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55C72C2-2A09-8242-BBD1-662E7B2B56C5}"/>
                </a:ext>
              </a:extLst>
            </p:cNvPr>
            <p:cNvSpPr txBox="1"/>
            <p:nvPr/>
          </p:nvSpPr>
          <p:spPr>
            <a:xfrm>
              <a:off x="732067" y="4526802"/>
              <a:ext cx="6089904" cy="1569660"/>
            </a:xfrm>
            <a:prstGeom prst="rect">
              <a:avLst/>
            </a:prstGeom>
            <a:noFill/>
          </p:spPr>
          <p:txBody>
            <a:bodyPr wrap="square" rtlCol="0">
              <a:spAutoFit/>
            </a:bodyPr>
            <a:lstStyle/>
            <a:p>
              <a:r>
                <a:rPr lang="en-US" sz="2400" dirty="0">
                  <a:solidFill>
                    <a:schemeClr val="bg1"/>
                  </a:solidFill>
                  <a:latin typeface="Century Gothic" panose="020B0502020202020204" pitchFamily="34" charset="0"/>
                  <a:cs typeface="Helvetica"/>
                </a:rPr>
                <a:t>Provide you with a basic set of </a:t>
              </a:r>
              <a:r>
                <a:rPr lang="en-US" sz="2400" b="1" dirty="0">
                  <a:solidFill>
                    <a:schemeClr val="bg1"/>
                  </a:solidFill>
                  <a:latin typeface="Century Gothic" panose="020B0502020202020204" pitchFamily="34" charset="0"/>
                  <a:cs typeface="Helvetica"/>
                </a:rPr>
                <a:t>resources and tools</a:t>
              </a:r>
              <a:r>
                <a:rPr lang="en-US" sz="2400" dirty="0">
                  <a:solidFill>
                    <a:schemeClr val="bg1"/>
                  </a:solidFill>
                  <a:latin typeface="Century Gothic" panose="020B0502020202020204" pitchFamily="34" charset="0"/>
                  <a:cs typeface="Helvetica"/>
                </a:rPr>
                <a:t> to promote best practices for producing robust, unbiased results from your experiments</a:t>
              </a:r>
            </a:p>
          </p:txBody>
        </p:sp>
        <p:pic>
          <p:nvPicPr>
            <p:cNvPr id="34" name="Picture 33">
              <a:extLst>
                <a:ext uri="{FF2B5EF4-FFF2-40B4-BE49-F238E27FC236}">
                  <a16:creationId xmlns:a16="http://schemas.microsoft.com/office/drawing/2014/main" id="{E327C91E-B56C-1941-9858-12AD976032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89480" y="4743270"/>
              <a:ext cx="1156493" cy="1136724"/>
            </a:xfrm>
            <a:prstGeom prst="rect">
              <a:avLst/>
            </a:prstGeom>
          </p:spPr>
        </p:pic>
      </p:grpSp>
    </p:spTree>
    <p:extLst>
      <p:ext uri="{BB962C8B-B14F-4D97-AF65-F5344CB8AC3E}">
        <p14:creationId xmlns:p14="http://schemas.microsoft.com/office/powerpoint/2010/main" val="377393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BBDAA-D2A2-5346-B331-50CC49CE7DA3}"/>
              </a:ext>
            </a:extLst>
          </p:cNvPr>
          <p:cNvSpPr>
            <a:spLocks noGrp="1"/>
          </p:cNvSpPr>
          <p:nvPr>
            <p:ph type="title"/>
          </p:nvPr>
        </p:nvSpPr>
        <p:spPr/>
        <p:txBody>
          <a:bodyPr>
            <a:normAutofit/>
          </a:bodyPr>
          <a:lstStyle/>
          <a:p>
            <a:r>
              <a:rPr lang="en-US" dirty="0"/>
              <a:t>Write “SRR-Y” to support data quality</a:t>
            </a:r>
          </a:p>
        </p:txBody>
      </p:sp>
      <p:sp>
        <p:nvSpPr>
          <p:cNvPr id="4" name="Rectangle 3">
            <a:extLst>
              <a:ext uri="{FF2B5EF4-FFF2-40B4-BE49-F238E27FC236}">
                <a16:creationId xmlns:a16="http://schemas.microsoft.com/office/drawing/2014/main" id="{87ED227B-4CF7-744C-A8BB-149AEB630EEF}"/>
              </a:ext>
            </a:extLst>
          </p:cNvPr>
          <p:cNvSpPr/>
          <p:nvPr/>
        </p:nvSpPr>
        <p:spPr>
          <a:xfrm>
            <a:off x="333708" y="1917575"/>
            <a:ext cx="9435933" cy="646331"/>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lvl="0">
              <a:defRPr/>
            </a:pPr>
            <a:r>
              <a:rPr lang="en-US" dirty="0">
                <a:solidFill>
                  <a:srgbClr val="002060"/>
                </a:solidFill>
              </a:rPr>
              <a:t>“Cells were authenticated by </a:t>
            </a:r>
            <a:r>
              <a:rPr lang="en-US" u="sng" dirty="0">
                <a:solidFill>
                  <a:srgbClr val="002060"/>
                </a:solidFill>
              </a:rPr>
              <a:t>short tandem repeat (STR) profiling </a:t>
            </a:r>
            <a:r>
              <a:rPr lang="en-US" dirty="0">
                <a:solidFill>
                  <a:srgbClr val="002060"/>
                </a:solidFill>
              </a:rPr>
              <a:t>and </a:t>
            </a:r>
            <a:r>
              <a:rPr lang="en-US" u="sng" dirty="0">
                <a:solidFill>
                  <a:srgbClr val="002060"/>
                </a:solidFill>
              </a:rPr>
              <a:t>flow cytometry</a:t>
            </a:r>
            <a:r>
              <a:rPr lang="en-US" dirty="0">
                <a:solidFill>
                  <a:srgbClr val="002060"/>
                </a:solidFill>
              </a:rPr>
              <a:t>.”</a:t>
            </a:r>
          </a:p>
        </p:txBody>
      </p:sp>
      <p:sp>
        <p:nvSpPr>
          <p:cNvPr id="5" name="TextBox 4">
            <a:extLst>
              <a:ext uri="{FF2B5EF4-FFF2-40B4-BE49-F238E27FC236}">
                <a16:creationId xmlns:a16="http://schemas.microsoft.com/office/drawing/2014/main" id="{4A64CFCE-E5E4-984E-814F-A80556F5611A}"/>
              </a:ext>
            </a:extLst>
          </p:cNvPr>
          <p:cNvSpPr txBox="1"/>
          <p:nvPr/>
        </p:nvSpPr>
        <p:spPr>
          <a:xfrm>
            <a:off x="3021443" y="2671610"/>
            <a:ext cx="8877873" cy="64633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US" dirty="0">
                <a:solidFill>
                  <a:srgbClr val="002060"/>
                </a:solidFill>
              </a:rPr>
              <a:t>“All cell lines were obtained from </a:t>
            </a:r>
            <a:r>
              <a:rPr lang="en-US" u="sng" dirty="0">
                <a:solidFill>
                  <a:srgbClr val="002060"/>
                </a:solidFill>
              </a:rPr>
              <a:t>ATCC</a:t>
            </a:r>
            <a:r>
              <a:rPr lang="en-US" dirty="0">
                <a:solidFill>
                  <a:srgbClr val="002060"/>
                </a:solidFill>
              </a:rPr>
              <a:t> and tested negative for </a:t>
            </a:r>
            <a:r>
              <a:rPr lang="en-US" u="sng" dirty="0">
                <a:solidFill>
                  <a:srgbClr val="002060"/>
                </a:solidFill>
              </a:rPr>
              <a:t>mycoplasma contamination before and after the experiment</a:t>
            </a:r>
            <a:r>
              <a:rPr lang="en-US" dirty="0">
                <a:solidFill>
                  <a:srgbClr val="002060"/>
                </a:solidFill>
              </a:rPr>
              <a:t>.”</a:t>
            </a:r>
          </a:p>
        </p:txBody>
      </p:sp>
      <p:sp>
        <p:nvSpPr>
          <p:cNvPr id="7" name="Rectangle 6">
            <a:extLst>
              <a:ext uri="{FF2B5EF4-FFF2-40B4-BE49-F238E27FC236}">
                <a16:creationId xmlns:a16="http://schemas.microsoft.com/office/drawing/2014/main" id="{014ED6BA-711E-2A42-97D2-D9D7F02276DA}"/>
              </a:ext>
            </a:extLst>
          </p:cNvPr>
          <p:cNvSpPr/>
          <p:nvPr/>
        </p:nvSpPr>
        <p:spPr>
          <a:xfrm>
            <a:off x="2926091" y="4179680"/>
            <a:ext cx="8973225" cy="646331"/>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en-US" dirty="0">
                <a:solidFill>
                  <a:srgbClr val="002060"/>
                </a:solidFill>
              </a:rPr>
              <a:t>“</a:t>
            </a:r>
            <a:r>
              <a:rPr lang="en-US" u="sng" dirty="0">
                <a:solidFill>
                  <a:srgbClr val="002060"/>
                </a:solidFill>
              </a:rPr>
              <a:t>Sample size </a:t>
            </a:r>
            <a:r>
              <a:rPr lang="en-US" dirty="0">
                <a:solidFill>
                  <a:srgbClr val="002060"/>
                </a:solidFill>
              </a:rPr>
              <a:t>was based on estimations by </a:t>
            </a:r>
            <a:r>
              <a:rPr lang="en-US" u="sng" dirty="0">
                <a:solidFill>
                  <a:srgbClr val="002060"/>
                </a:solidFill>
              </a:rPr>
              <a:t>power analysis </a:t>
            </a:r>
            <a:r>
              <a:rPr lang="en-US" dirty="0">
                <a:solidFill>
                  <a:srgbClr val="002060"/>
                </a:solidFill>
              </a:rPr>
              <a:t>with a level of significance of 0.05 and a power of 0.9.”</a:t>
            </a:r>
          </a:p>
        </p:txBody>
      </p:sp>
      <p:sp>
        <p:nvSpPr>
          <p:cNvPr id="8" name="TextBox 7">
            <a:extLst>
              <a:ext uri="{FF2B5EF4-FFF2-40B4-BE49-F238E27FC236}">
                <a16:creationId xmlns:a16="http://schemas.microsoft.com/office/drawing/2014/main" id="{71F8908F-A3A6-8545-84BB-374E3691813E}"/>
              </a:ext>
            </a:extLst>
          </p:cNvPr>
          <p:cNvSpPr txBox="1"/>
          <p:nvPr/>
        </p:nvSpPr>
        <p:spPr>
          <a:xfrm>
            <a:off x="2926091" y="5687748"/>
            <a:ext cx="8973225" cy="64633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US" dirty="0">
                <a:solidFill>
                  <a:srgbClr val="002060"/>
                </a:solidFill>
              </a:rPr>
              <a:t>“Six healthy </a:t>
            </a:r>
            <a:r>
              <a:rPr lang="en-US" u="sng" dirty="0">
                <a:solidFill>
                  <a:srgbClr val="002060"/>
                </a:solidFill>
              </a:rPr>
              <a:t>C57BL/6</a:t>
            </a:r>
            <a:r>
              <a:rPr lang="en-US" dirty="0">
                <a:solidFill>
                  <a:srgbClr val="002060"/>
                </a:solidFill>
              </a:rPr>
              <a:t>  mice (20-30 g, three </a:t>
            </a:r>
            <a:r>
              <a:rPr lang="en-US" u="sng" dirty="0">
                <a:solidFill>
                  <a:srgbClr val="002060"/>
                </a:solidFill>
              </a:rPr>
              <a:t>males</a:t>
            </a:r>
            <a:r>
              <a:rPr lang="en-US" dirty="0">
                <a:solidFill>
                  <a:srgbClr val="002060"/>
                </a:solidFill>
              </a:rPr>
              <a:t> and three </a:t>
            </a:r>
            <a:r>
              <a:rPr lang="en-US" u="sng" dirty="0">
                <a:solidFill>
                  <a:srgbClr val="002060"/>
                </a:solidFill>
              </a:rPr>
              <a:t>females</a:t>
            </a:r>
            <a:r>
              <a:rPr lang="en-US" dirty="0">
                <a:solidFill>
                  <a:srgbClr val="002060"/>
                </a:solidFill>
              </a:rPr>
              <a:t>, 4–8 months old) were treated.”</a:t>
            </a:r>
          </a:p>
        </p:txBody>
      </p:sp>
      <p:sp>
        <p:nvSpPr>
          <p:cNvPr id="9" name="Rectangle 8">
            <a:extLst>
              <a:ext uri="{FF2B5EF4-FFF2-40B4-BE49-F238E27FC236}">
                <a16:creationId xmlns:a16="http://schemas.microsoft.com/office/drawing/2014/main" id="{8D2A37F5-0F5E-1648-B8BB-695F379BD394}"/>
              </a:ext>
            </a:extLst>
          </p:cNvPr>
          <p:cNvSpPr/>
          <p:nvPr/>
        </p:nvSpPr>
        <p:spPr>
          <a:xfrm>
            <a:off x="333709" y="3425645"/>
            <a:ext cx="9435933" cy="646331"/>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lvl="0">
              <a:defRPr/>
            </a:pPr>
            <a:r>
              <a:rPr lang="en-US" dirty="0">
                <a:solidFill>
                  <a:srgbClr val="002060"/>
                </a:solidFill>
              </a:rPr>
              <a:t>“Cells in tissue culture dishes were treated and processed by the experimenter who was </a:t>
            </a:r>
            <a:r>
              <a:rPr lang="en-US" u="sng" dirty="0">
                <a:solidFill>
                  <a:srgbClr val="002060"/>
                </a:solidFill>
              </a:rPr>
              <a:t>blinded</a:t>
            </a:r>
            <a:r>
              <a:rPr lang="en-US" dirty="0">
                <a:solidFill>
                  <a:srgbClr val="002060"/>
                </a:solidFill>
              </a:rPr>
              <a:t> to sample identity until data collection and analysis was complete.”</a:t>
            </a:r>
          </a:p>
        </p:txBody>
      </p:sp>
      <p:sp>
        <p:nvSpPr>
          <p:cNvPr id="10" name="TextBox 9">
            <a:extLst>
              <a:ext uri="{FF2B5EF4-FFF2-40B4-BE49-F238E27FC236}">
                <a16:creationId xmlns:a16="http://schemas.microsoft.com/office/drawing/2014/main" id="{8EFB9175-893E-134A-A922-18BE9119203D}"/>
              </a:ext>
            </a:extLst>
          </p:cNvPr>
          <p:cNvSpPr txBox="1"/>
          <p:nvPr/>
        </p:nvSpPr>
        <p:spPr>
          <a:xfrm>
            <a:off x="333709" y="4933715"/>
            <a:ext cx="9435933" cy="64633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US" dirty="0">
                <a:solidFill>
                  <a:srgbClr val="002060"/>
                </a:solidFill>
              </a:rPr>
              <a:t>“Mice were </a:t>
            </a:r>
            <a:r>
              <a:rPr lang="en-US" u="sng" dirty="0">
                <a:solidFill>
                  <a:srgbClr val="002060"/>
                </a:solidFill>
              </a:rPr>
              <a:t>randomly assigned</a:t>
            </a:r>
            <a:r>
              <a:rPr lang="en-US" dirty="0">
                <a:solidFill>
                  <a:srgbClr val="002060"/>
                </a:solidFill>
              </a:rPr>
              <a:t> into one of three groups using a table of random numbers.”</a:t>
            </a:r>
          </a:p>
        </p:txBody>
      </p:sp>
      <p:sp>
        <p:nvSpPr>
          <p:cNvPr id="11" name="TextBox 10">
            <a:extLst>
              <a:ext uri="{FF2B5EF4-FFF2-40B4-BE49-F238E27FC236}">
                <a16:creationId xmlns:a16="http://schemas.microsoft.com/office/drawing/2014/main" id="{F0B1F720-EAB3-ED45-A84F-F5F11D1F618D}"/>
              </a:ext>
            </a:extLst>
          </p:cNvPr>
          <p:cNvSpPr txBox="1"/>
          <p:nvPr/>
        </p:nvSpPr>
        <p:spPr>
          <a:xfrm>
            <a:off x="228600" y="6400800"/>
            <a:ext cx="1572866" cy="369332"/>
          </a:xfrm>
          <a:prstGeom prst="rect">
            <a:avLst/>
          </a:prstGeom>
          <a:noFill/>
        </p:spPr>
        <p:txBody>
          <a:bodyPr wrap="none" rtlCol="0">
            <a:spAutoFit/>
          </a:bodyPr>
          <a:lstStyle/>
          <a:p>
            <a:r>
              <a:rPr lang="en-US" b="1" i="1" dirty="0">
                <a:solidFill>
                  <a:schemeClr val="bg1"/>
                </a:solidFill>
                <a:cs typeface="Helvetica"/>
              </a:rPr>
              <a:t>SRR and You</a:t>
            </a:r>
          </a:p>
        </p:txBody>
      </p:sp>
      <p:sp>
        <p:nvSpPr>
          <p:cNvPr id="12" name="Slide Number Placeholder 5">
            <a:extLst>
              <a:ext uri="{FF2B5EF4-FFF2-40B4-BE49-F238E27FC236}">
                <a16:creationId xmlns:a16="http://schemas.microsoft.com/office/drawing/2014/main" id="{1863FF52-2B3B-5840-B087-99B9452F4DFC}"/>
              </a:ext>
            </a:extLst>
          </p:cNvPr>
          <p:cNvSpPr txBox="1">
            <a:spLocks/>
          </p:cNvSpPr>
          <p:nvPr/>
        </p:nvSpPr>
        <p:spPr>
          <a:xfrm>
            <a:off x="9842500" y="64008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4A37A-AFC2-4A01-80A1-FC20F2C0D5BB}" type="slidenum">
              <a:rPr lang="en-US">
                <a:solidFill>
                  <a:srgbClr val="002060"/>
                </a:solidFill>
              </a:rPr>
              <a:pPr/>
              <a:t>30</a:t>
            </a:fld>
            <a:endParaRPr lang="en-US" dirty="0">
              <a:solidFill>
                <a:srgbClr val="002060"/>
              </a:solidFill>
            </a:endParaRPr>
          </a:p>
        </p:txBody>
      </p:sp>
    </p:spTree>
    <p:extLst>
      <p:ext uri="{BB962C8B-B14F-4D97-AF65-F5344CB8AC3E}">
        <p14:creationId xmlns:p14="http://schemas.microsoft.com/office/powerpoint/2010/main" val="37917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BBDAA-D2A2-5346-B331-50CC49CE7DA3}"/>
              </a:ext>
            </a:extLst>
          </p:cNvPr>
          <p:cNvSpPr>
            <a:spLocks noGrp="1"/>
          </p:cNvSpPr>
          <p:nvPr>
            <p:ph type="title"/>
          </p:nvPr>
        </p:nvSpPr>
        <p:spPr/>
        <p:txBody>
          <a:bodyPr>
            <a:normAutofit/>
          </a:bodyPr>
          <a:lstStyle/>
          <a:p>
            <a:r>
              <a:rPr lang="en-US" dirty="0"/>
              <a:t>Write “SRR-Y” to support data quality</a:t>
            </a:r>
          </a:p>
        </p:txBody>
      </p:sp>
      <p:sp>
        <p:nvSpPr>
          <p:cNvPr id="11" name="TextBox 10">
            <a:extLst>
              <a:ext uri="{FF2B5EF4-FFF2-40B4-BE49-F238E27FC236}">
                <a16:creationId xmlns:a16="http://schemas.microsoft.com/office/drawing/2014/main" id="{F0B1F720-EAB3-ED45-A84F-F5F11D1F618D}"/>
              </a:ext>
            </a:extLst>
          </p:cNvPr>
          <p:cNvSpPr txBox="1"/>
          <p:nvPr/>
        </p:nvSpPr>
        <p:spPr>
          <a:xfrm>
            <a:off x="228600" y="6400800"/>
            <a:ext cx="1572866" cy="369332"/>
          </a:xfrm>
          <a:prstGeom prst="rect">
            <a:avLst/>
          </a:prstGeom>
          <a:noFill/>
        </p:spPr>
        <p:txBody>
          <a:bodyPr wrap="none" rtlCol="0">
            <a:spAutoFit/>
          </a:bodyPr>
          <a:lstStyle/>
          <a:p>
            <a:r>
              <a:rPr lang="en-US" b="1" i="1" dirty="0">
                <a:solidFill>
                  <a:schemeClr val="bg1"/>
                </a:solidFill>
                <a:cs typeface="Helvetica"/>
              </a:rPr>
              <a:t>SRR and You</a:t>
            </a:r>
          </a:p>
        </p:txBody>
      </p:sp>
      <p:sp>
        <p:nvSpPr>
          <p:cNvPr id="3" name="TextBox 2">
            <a:extLst>
              <a:ext uri="{FF2B5EF4-FFF2-40B4-BE49-F238E27FC236}">
                <a16:creationId xmlns:a16="http://schemas.microsoft.com/office/drawing/2014/main" id="{DD5F4A99-DC57-D74B-ABFD-878840C576CF}"/>
              </a:ext>
            </a:extLst>
          </p:cNvPr>
          <p:cNvSpPr txBox="1"/>
          <p:nvPr/>
        </p:nvSpPr>
        <p:spPr>
          <a:xfrm>
            <a:off x="568171" y="2156144"/>
            <a:ext cx="10563655" cy="92333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US" dirty="0">
                <a:solidFill>
                  <a:srgbClr val="002060"/>
                </a:solidFill>
              </a:rPr>
              <a:t>“The results are </a:t>
            </a:r>
            <a:r>
              <a:rPr lang="en-US" u="sng" dirty="0">
                <a:solidFill>
                  <a:srgbClr val="002060"/>
                </a:solidFill>
              </a:rPr>
              <a:t>robust to alternative fitting methods and various binning schemes</a:t>
            </a:r>
            <a:r>
              <a:rPr lang="en-US" dirty="0">
                <a:solidFill>
                  <a:srgbClr val="002060"/>
                </a:solidFill>
              </a:rPr>
              <a:t>, and similar to the exponent of the corresponding cumulative distribution function, which avoids binning data into size classes.”</a:t>
            </a:r>
          </a:p>
        </p:txBody>
      </p:sp>
      <p:sp>
        <p:nvSpPr>
          <p:cNvPr id="12" name="TextBox 11">
            <a:extLst>
              <a:ext uri="{FF2B5EF4-FFF2-40B4-BE49-F238E27FC236}">
                <a16:creationId xmlns:a16="http://schemas.microsoft.com/office/drawing/2014/main" id="{733649A9-130D-7D4E-BE23-7082BEA761FF}"/>
              </a:ext>
            </a:extLst>
          </p:cNvPr>
          <p:cNvSpPr txBox="1"/>
          <p:nvPr/>
        </p:nvSpPr>
        <p:spPr>
          <a:xfrm>
            <a:off x="568170" y="3464652"/>
            <a:ext cx="10563655" cy="64633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US" dirty="0">
                <a:solidFill>
                  <a:srgbClr val="002060"/>
                </a:solidFill>
              </a:rPr>
              <a:t>“We build a hierarchical interface (https://....) </a:t>
            </a:r>
            <a:r>
              <a:rPr lang="en-US" u="sng" dirty="0">
                <a:solidFill>
                  <a:srgbClr val="002060"/>
                </a:solidFill>
              </a:rPr>
              <a:t>giving easy access to data, methods, and sources</a:t>
            </a:r>
            <a:r>
              <a:rPr lang="en-US" dirty="0">
                <a:solidFill>
                  <a:srgbClr val="002060"/>
                </a:solidFill>
              </a:rPr>
              <a:t>.”</a:t>
            </a:r>
          </a:p>
        </p:txBody>
      </p:sp>
      <p:sp>
        <p:nvSpPr>
          <p:cNvPr id="13" name="TextBox 12">
            <a:extLst>
              <a:ext uri="{FF2B5EF4-FFF2-40B4-BE49-F238E27FC236}">
                <a16:creationId xmlns:a16="http://schemas.microsoft.com/office/drawing/2014/main" id="{33CBF24D-46E7-7749-B8C7-5053D1512FFB}"/>
              </a:ext>
            </a:extLst>
          </p:cNvPr>
          <p:cNvSpPr txBox="1"/>
          <p:nvPr/>
        </p:nvSpPr>
        <p:spPr>
          <a:xfrm>
            <a:off x="2177026" y="4338697"/>
            <a:ext cx="7796517" cy="2246769"/>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US" sz="2800" dirty="0">
                <a:solidFill>
                  <a:srgbClr val="002060"/>
                </a:solidFill>
              </a:rPr>
              <a:t>Avoid surprising reviewers:</a:t>
            </a:r>
          </a:p>
          <a:p>
            <a:pPr marL="749300" indent="-285750">
              <a:buFont typeface="Arial" panose="020B0604020202020204" pitchFamily="34" charset="0"/>
              <a:buChar char="•"/>
            </a:pPr>
            <a:r>
              <a:rPr lang="en-US" sz="2800" dirty="0">
                <a:solidFill>
                  <a:srgbClr val="002060"/>
                </a:solidFill>
              </a:rPr>
              <a:t>reveal weaknesses in study</a:t>
            </a:r>
          </a:p>
          <a:p>
            <a:pPr marL="749300" indent="-285750">
              <a:buFont typeface="Arial" panose="020B0604020202020204" pitchFamily="34" charset="0"/>
              <a:buChar char="•"/>
            </a:pPr>
            <a:r>
              <a:rPr lang="en-US" sz="2800" dirty="0">
                <a:solidFill>
                  <a:srgbClr val="002060"/>
                </a:solidFill>
              </a:rPr>
              <a:t>be transparent about types of error</a:t>
            </a:r>
          </a:p>
          <a:p>
            <a:pPr marL="749300" indent="-285750">
              <a:buFont typeface="Arial" panose="020B0604020202020204" pitchFamily="34" charset="0"/>
              <a:buChar char="•"/>
            </a:pPr>
            <a:r>
              <a:rPr lang="en-US" sz="2800" dirty="0">
                <a:solidFill>
                  <a:srgbClr val="002060"/>
                </a:solidFill>
              </a:rPr>
              <a:t>indicate where data is “coarse”</a:t>
            </a:r>
          </a:p>
          <a:p>
            <a:pPr marL="749300" indent="-285750">
              <a:buFont typeface="Arial" panose="020B0604020202020204" pitchFamily="34" charset="0"/>
              <a:buChar char="•"/>
            </a:pPr>
            <a:r>
              <a:rPr lang="en-US" sz="2800" dirty="0">
                <a:solidFill>
                  <a:srgbClr val="002060"/>
                </a:solidFill>
              </a:rPr>
              <a:t>provide upper and lower bounds</a:t>
            </a:r>
          </a:p>
        </p:txBody>
      </p:sp>
      <p:sp>
        <p:nvSpPr>
          <p:cNvPr id="7" name="Slide Number Placeholder 5">
            <a:extLst>
              <a:ext uri="{FF2B5EF4-FFF2-40B4-BE49-F238E27FC236}">
                <a16:creationId xmlns:a16="http://schemas.microsoft.com/office/drawing/2014/main" id="{BD2BBE5E-100B-AC43-BD7C-8327E4A2BBE7}"/>
              </a:ext>
            </a:extLst>
          </p:cNvPr>
          <p:cNvSpPr txBox="1">
            <a:spLocks/>
          </p:cNvSpPr>
          <p:nvPr/>
        </p:nvSpPr>
        <p:spPr>
          <a:xfrm>
            <a:off x="9842500" y="64008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4A37A-AFC2-4A01-80A1-FC20F2C0D5BB}" type="slidenum">
              <a:rPr lang="en-US">
                <a:solidFill>
                  <a:srgbClr val="002060"/>
                </a:solidFill>
              </a:rPr>
              <a:pPr/>
              <a:t>31</a:t>
            </a:fld>
            <a:endParaRPr lang="en-US" dirty="0">
              <a:solidFill>
                <a:srgbClr val="002060"/>
              </a:solidFill>
            </a:endParaRPr>
          </a:p>
        </p:txBody>
      </p:sp>
    </p:spTree>
    <p:extLst>
      <p:ext uri="{BB962C8B-B14F-4D97-AF65-F5344CB8AC3E}">
        <p14:creationId xmlns:p14="http://schemas.microsoft.com/office/powerpoint/2010/main" val="116824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31946-C399-7F41-A508-CD6BC31EA41B}"/>
              </a:ext>
            </a:extLst>
          </p:cNvPr>
          <p:cNvSpPr>
            <a:spLocks noGrp="1"/>
          </p:cNvSpPr>
          <p:nvPr>
            <p:ph type="title"/>
          </p:nvPr>
        </p:nvSpPr>
        <p:spPr/>
        <p:txBody>
          <a:bodyPr/>
          <a:lstStyle/>
          <a:p>
            <a:pPr algn="l"/>
            <a:r>
              <a:rPr lang="en-US" dirty="0">
                <a:solidFill>
                  <a:srgbClr val="001D5F"/>
                </a:solidFill>
              </a:rPr>
              <a:t>A Good experimentalist…</a:t>
            </a:r>
          </a:p>
        </p:txBody>
      </p:sp>
      <p:sp>
        <p:nvSpPr>
          <p:cNvPr id="4" name="Content Placeholder 3">
            <a:extLst>
              <a:ext uri="{FF2B5EF4-FFF2-40B4-BE49-F238E27FC236}">
                <a16:creationId xmlns:a16="http://schemas.microsoft.com/office/drawing/2014/main" id="{31509A5E-8B1A-FE48-81CC-58E966959600}"/>
              </a:ext>
            </a:extLst>
          </p:cNvPr>
          <p:cNvSpPr>
            <a:spLocks noGrp="1"/>
          </p:cNvSpPr>
          <p:nvPr>
            <p:ph idx="1"/>
          </p:nvPr>
        </p:nvSpPr>
        <p:spPr>
          <a:xfrm>
            <a:off x="415872" y="1874838"/>
            <a:ext cx="8229600" cy="4525963"/>
          </a:xfrm>
        </p:spPr>
        <p:txBody>
          <a:bodyPr/>
          <a:lstStyle/>
          <a:p>
            <a:pPr marL="0" indent="0">
              <a:buNone/>
            </a:pPr>
            <a:r>
              <a:rPr lang="en-US" b="1" i="1" dirty="0">
                <a:solidFill>
                  <a:srgbClr val="001C5D"/>
                </a:solidFill>
                <a:cs typeface="Helvetica"/>
              </a:rPr>
              <a:t>Designs </a:t>
            </a:r>
            <a:r>
              <a:rPr lang="en-US" b="1" i="1" dirty="0">
                <a:solidFill>
                  <a:srgbClr val="A60000"/>
                </a:solidFill>
                <a:cs typeface="Helvetica"/>
              </a:rPr>
              <a:t>non-biased</a:t>
            </a:r>
            <a:r>
              <a:rPr lang="en-US" b="1" i="1" dirty="0">
                <a:cs typeface="Helvetica"/>
              </a:rPr>
              <a:t>, </a:t>
            </a:r>
            <a:r>
              <a:rPr lang="en-US" b="1" i="1" dirty="0">
                <a:solidFill>
                  <a:srgbClr val="A60000"/>
                </a:solidFill>
                <a:cs typeface="Helvetica"/>
              </a:rPr>
              <a:t>effective</a:t>
            </a:r>
            <a:r>
              <a:rPr lang="en-US" b="1" i="1" dirty="0">
                <a:cs typeface="Helvetica"/>
              </a:rPr>
              <a:t> </a:t>
            </a:r>
            <a:r>
              <a:rPr lang="en-US" b="1" i="1" dirty="0">
                <a:solidFill>
                  <a:srgbClr val="001C5D"/>
                </a:solidFill>
                <a:cs typeface="Helvetica"/>
              </a:rPr>
              <a:t>experiments using a </a:t>
            </a:r>
            <a:r>
              <a:rPr lang="en-US" b="1" i="1" dirty="0">
                <a:solidFill>
                  <a:srgbClr val="A60000"/>
                </a:solidFill>
                <a:cs typeface="Helvetica"/>
              </a:rPr>
              <a:t>well-conceived plan </a:t>
            </a:r>
          </a:p>
          <a:p>
            <a:pPr marL="0" indent="0">
              <a:buNone/>
            </a:pPr>
            <a:endParaRPr lang="en-US" b="1" i="1" dirty="0">
              <a:cs typeface="Helvetica"/>
            </a:endParaRPr>
          </a:p>
          <a:p>
            <a:pPr marL="0" indent="0">
              <a:buNone/>
            </a:pPr>
            <a:r>
              <a:rPr lang="en-US" b="1" i="1" dirty="0">
                <a:solidFill>
                  <a:srgbClr val="001C5D"/>
                </a:solidFill>
                <a:cs typeface="Helvetica"/>
              </a:rPr>
              <a:t>Produces results with</a:t>
            </a:r>
          </a:p>
          <a:p>
            <a:pPr marL="0" indent="0">
              <a:buNone/>
            </a:pPr>
            <a:r>
              <a:rPr lang="en-US" b="1" i="1" dirty="0">
                <a:solidFill>
                  <a:srgbClr val="001C5D"/>
                </a:solidFill>
                <a:cs typeface="Helvetica"/>
              </a:rPr>
              <a:t>	</a:t>
            </a:r>
            <a:r>
              <a:rPr lang="en-US" b="1" i="1" dirty="0">
                <a:solidFill>
                  <a:srgbClr val="A20001"/>
                </a:solidFill>
                <a:cs typeface="Helvetica"/>
              </a:rPr>
              <a:t>-high reproducibility</a:t>
            </a:r>
          </a:p>
          <a:p>
            <a:pPr marL="0" indent="0">
              <a:buNone/>
            </a:pPr>
            <a:r>
              <a:rPr lang="en-US" b="1" i="1" dirty="0">
                <a:solidFill>
                  <a:srgbClr val="A20001"/>
                </a:solidFill>
                <a:cs typeface="Helvetica"/>
              </a:rPr>
              <a:t>	-high predictive value</a:t>
            </a:r>
          </a:p>
        </p:txBody>
      </p:sp>
      <p:grpSp>
        <p:nvGrpSpPr>
          <p:cNvPr id="3" name="Group 2">
            <a:extLst>
              <a:ext uri="{FF2B5EF4-FFF2-40B4-BE49-F238E27FC236}">
                <a16:creationId xmlns:a16="http://schemas.microsoft.com/office/drawing/2014/main" id="{41227674-7344-0B4A-BEB6-D6062DCF1041}"/>
              </a:ext>
            </a:extLst>
          </p:cNvPr>
          <p:cNvGrpSpPr/>
          <p:nvPr/>
        </p:nvGrpSpPr>
        <p:grpSpPr>
          <a:xfrm>
            <a:off x="2959608" y="5026561"/>
            <a:ext cx="6272784" cy="1481328"/>
            <a:chOff x="2971202" y="5026561"/>
            <a:chExt cx="6272784" cy="1481328"/>
          </a:xfrm>
        </p:grpSpPr>
        <p:sp>
          <p:nvSpPr>
            <p:cNvPr id="7" name="Rectangle 6">
              <a:extLst>
                <a:ext uri="{FF2B5EF4-FFF2-40B4-BE49-F238E27FC236}">
                  <a16:creationId xmlns:a16="http://schemas.microsoft.com/office/drawing/2014/main" id="{E3EF3DD0-23EB-8B4E-BC37-294DB75C8C9D}"/>
                </a:ext>
              </a:extLst>
            </p:cNvPr>
            <p:cNvSpPr/>
            <p:nvPr/>
          </p:nvSpPr>
          <p:spPr>
            <a:xfrm>
              <a:off x="2971202" y="5026561"/>
              <a:ext cx="6272784" cy="148132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425F631-7391-C342-BDFE-900D73C364DA}"/>
                </a:ext>
              </a:extLst>
            </p:cNvPr>
            <p:cNvSpPr txBox="1"/>
            <p:nvPr/>
          </p:nvSpPr>
          <p:spPr>
            <a:xfrm>
              <a:off x="2972569" y="5028561"/>
              <a:ext cx="5564344" cy="1477328"/>
            </a:xfrm>
            <a:prstGeom prst="rect">
              <a:avLst/>
            </a:prstGeom>
            <a:noFill/>
          </p:spPr>
          <p:txBody>
            <a:bodyPr wrap="none" rtlCol="0">
              <a:spAutoFit/>
            </a:bodyPr>
            <a:lstStyle/>
            <a:p>
              <a:r>
                <a:rPr lang="en-US" b="1" dirty="0">
                  <a:solidFill>
                    <a:srgbClr val="001C5D"/>
                  </a:solidFill>
                </a:rPr>
                <a:t>Key concepts:</a:t>
              </a:r>
            </a:p>
            <a:p>
              <a:endParaRPr lang="en-US" b="1" dirty="0">
                <a:solidFill>
                  <a:srgbClr val="001C5D"/>
                </a:solidFill>
              </a:endParaRPr>
            </a:p>
            <a:p>
              <a:pPr marL="285750" indent="-285750">
                <a:buFont typeface="Arial" panose="020B0604020202020204" pitchFamily="34" charset="0"/>
                <a:buChar char="•"/>
              </a:pPr>
              <a:r>
                <a:rPr lang="en-US" b="1" dirty="0">
                  <a:solidFill>
                    <a:srgbClr val="001C5D"/>
                  </a:solidFill>
                </a:rPr>
                <a:t>Parameters defined PRIOR to experimentation</a:t>
              </a:r>
            </a:p>
            <a:p>
              <a:pPr marL="285750" indent="-285750">
                <a:buFont typeface="Arial" panose="020B0604020202020204" pitchFamily="34" charset="0"/>
                <a:buChar char="•"/>
              </a:pPr>
              <a:r>
                <a:rPr lang="en-US" b="1" dirty="0">
                  <a:solidFill>
                    <a:srgbClr val="001C5D"/>
                  </a:solidFill>
                </a:rPr>
                <a:t>Quality controls</a:t>
              </a:r>
            </a:p>
            <a:p>
              <a:pPr marL="285750" indent="-285750">
                <a:buFont typeface="Arial" panose="020B0604020202020204" pitchFamily="34" charset="0"/>
                <a:buChar char="•"/>
              </a:pPr>
              <a:r>
                <a:rPr lang="en-US" b="1" dirty="0">
                  <a:solidFill>
                    <a:srgbClr val="001C5D"/>
                  </a:solidFill>
                </a:rPr>
                <a:t>AVOID biases and inappropriate data filters</a:t>
              </a:r>
            </a:p>
          </p:txBody>
        </p:sp>
      </p:grpSp>
      <p:sp>
        <p:nvSpPr>
          <p:cNvPr id="9" name="Slide Number Placeholder 5">
            <a:extLst>
              <a:ext uri="{FF2B5EF4-FFF2-40B4-BE49-F238E27FC236}">
                <a16:creationId xmlns:a16="http://schemas.microsoft.com/office/drawing/2014/main" id="{96E29FEE-1D76-DD45-B103-06ED663CFF77}"/>
              </a:ext>
            </a:extLst>
          </p:cNvPr>
          <p:cNvSpPr txBox="1">
            <a:spLocks/>
          </p:cNvSpPr>
          <p:nvPr/>
        </p:nvSpPr>
        <p:spPr>
          <a:xfrm>
            <a:off x="9842500" y="64008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4A37A-AFC2-4A01-80A1-FC20F2C0D5BB}" type="slidenum">
              <a:rPr lang="en-US">
                <a:solidFill>
                  <a:srgbClr val="002060"/>
                </a:solidFill>
              </a:rPr>
              <a:pPr/>
              <a:t>32</a:t>
            </a:fld>
            <a:endParaRPr lang="en-US" dirty="0">
              <a:solidFill>
                <a:srgbClr val="002060"/>
              </a:solidFill>
            </a:endParaRPr>
          </a:p>
        </p:txBody>
      </p:sp>
      <p:sp>
        <p:nvSpPr>
          <p:cNvPr id="8" name="TextBox 7">
            <a:extLst>
              <a:ext uri="{FF2B5EF4-FFF2-40B4-BE49-F238E27FC236}">
                <a16:creationId xmlns:a16="http://schemas.microsoft.com/office/drawing/2014/main" id="{77C3E372-DC9E-AE4E-9AAB-103AFB4D9C4C}"/>
              </a:ext>
            </a:extLst>
          </p:cNvPr>
          <p:cNvSpPr txBox="1"/>
          <p:nvPr/>
        </p:nvSpPr>
        <p:spPr>
          <a:xfrm>
            <a:off x="5496904" y="2643194"/>
            <a:ext cx="5112777" cy="1077218"/>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US" sz="3200" cap="all" dirty="0">
                <a:solidFill>
                  <a:srgbClr val="001D5F"/>
                </a:solidFill>
                <a:latin typeface="+mj-lt"/>
                <a:cs typeface="Helvetica"/>
              </a:rPr>
              <a:t>… IS aware of and AVOIDs traps</a:t>
            </a:r>
            <a:endParaRPr lang="en-US" sz="3200" cap="all" dirty="0">
              <a:solidFill>
                <a:srgbClr val="001D5F"/>
              </a:solidFill>
              <a:latin typeface="+mj-lt"/>
              <a:ea typeface="Helvetica" charset="0"/>
              <a:cs typeface="Helvetica" charset="0"/>
            </a:endParaRPr>
          </a:p>
        </p:txBody>
      </p:sp>
    </p:spTree>
    <p:extLst>
      <p:ext uri="{BB962C8B-B14F-4D97-AF65-F5344CB8AC3E}">
        <p14:creationId xmlns:p14="http://schemas.microsoft.com/office/powerpoint/2010/main" val="3559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B0473-1DFF-DB44-8D65-1D5A9A6B9B2A}"/>
              </a:ext>
            </a:extLst>
          </p:cNvPr>
          <p:cNvSpPr/>
          <p:nvPr/>
        </p:nvSpPr>
        <p:spPr>
          <a:xfrm>
            <a:off x="1752601" y="169518"/>
            <a:ext cx="8724900" cy="1525933"/>
          </a:xfrm>
          <a:prstGeom prst="rect">
            <a:avLst/>
          </a:prstGeom>
          <a:solidFill>
            <a:srgbClr val="DF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605E902-75DA-7947-B684-710801C91046}"/>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13000"/>
                    </a14:imgEffect>
                  </a14:imgLayer>
                </a14:imgProps>
              </a:ext>
              <a:ext uri="{28A0092B-C50C-407E-A947-70E740481C1C}">
                <a14:useLocalDpi xmlns:a14="http://schemas.microsoft.com/office/drawing/2010/main"/>
              </a:ext>
            </a:extLst>
          </a:blip>
          <a:stretch>
            <a:fillRect/>
          </a:stretch>
        </p:blipFill>
        <p:spPr>
          <a:xfrm>
            <a:off x="6284432" y="206513"/>
            <a:ext cx="4145489" cy="5956163"/>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0FEEF4CC-B726-D346-A887-4993469EBE5D}"/>
              </a:ext>
            </a:extLst>
          </p:cNvPr>
          <p:cNvSpPr txBox="1"/>
          <p:nvPr/>
        </p:nvSpPr>
        <p:spPr>
          <a:xfrm>
            <a:off x="6284432" y="6225913"/>
            <a:ext cx="1784463" cy="276999"/>
          </a:xfrm>
          <a:prstGeom prst="rect">
            <a:avLst/>
          </a:prstGeom>
          <a:noFill/>
        </p:spPr>
        <p:txBody>
          <a:bodyPr wrap="none" rtlCol="0">
            <a:spAutoFit/>
          </a:bodyPr>
          <a:lstStyle/>
          <a:p>
            <a:r>
              <a:rPr lang="en-US" sz="1200" b="1" dirty="0">
                <a:latin typeface="Helvetica" pitchFamily="2" charset="0"/>
              </a:rPr>
              <a:t>Far Side, Gary Larson</a:t>
            </a:r>
          </a:p>
        </p:txBody>
      </p:sp>
      <p:sp>
        <p:nvSpPr>
          <p:cNvPr id="6" name="TextBox 5">
            <a:extLst>
              <a:ext uri="{FF2B5EF4-FFF2-40B4-BE49-F238E27FC236}">
                <a16:creationId xmlns:a16="http://schemas.microsoft.com/office/drawing/2014/main" id="{1120BC29-54FE-284E-B4D5-C490BFE74387}"/>
              </a:ext>
            </a:extLst>
          </p:cNvPr>
          <p:cNvSpPr txBox="1"/>
          <p:nvPr/>
        </p:nvSpPr>
        <p:spPr>
          <a:xfrm>
            <a:off x="1752601" y="1207526"/>
            <a:ext cx="4369906" cy="3785652"/>
          </a:xfrm>
          <a:prstGeom prst="rect">
            <a:avLst/>
          </a:prstGeom>
          <a:noFill/>
        </p:spPr>
        <p:txBody>
          <a:bodyPr wrap="square" rtlCol="0">
            <a:spAutoFit/>
          </a:bodyPr>
          <a:lstStyle/>
          <a:p>
            <a:pPr lvl="0" algn="ctr"/>
            <a:r>
              <a:rPr lang="en-US" sz="2400" b="1" i="1" dirty="0">
                <a:solidFill>
                  <a:srgbClr val="001D5F"/>
                </a:solidFill>
                <a:ea typeface="Helvetica" charset="0"/>
                <a:cs typeface="Helvetica" charset="0"/>
              </a:rPr>
              <a:t>Be aware:  Opportunities for deception are plentiful.</a:t>
            </a:r>
          </a:p>
          <a:p>
            <a:pPr algn="ctr"/>
            <a:endParaRPr lang="en-US" sz="2400" b="1" i="1" dirty="0">
              <a:solidFill>
                <a:srgbClr val="001D5F"/>
              </a:solidFill>
              <a:ea typeface="Helvetica" charset="0"/>
              <a:cs typeface="Helvetica" charset="0"/>
            </a:endParaRPr>
          </a:p>
          <a:p>
            <a:pPr algn="ctr"/>
            <a:r>
              <a:rPr lang="en-US" sz="2400" b="1" i="1" dirty="0">
                <a:solidFill>
                  <a:srgbClr val="001D5F"/>
                </a:solidFill>
                <a:ea typeface="Helvetica" charset="0"/>
                <a:cs typeface="Helvetica" charset="0"/>
              </a:rPr>
              <a:t>Your expectations can influence what you see.</a:t>
            </a:r>
          </a:p>
          <a:p>
            <a:pPr algn="ctr"/>
            <a:endParaRPr lang="en-US" sz="2400" b="1" i="1" dirty="0">
              <a:solidFill>
                <a:srgbClr val="001D5F"/>
              </a:solidFill>
              <a:ea typeface="Helvetica" charset="0"/>
              <a:cs typeface="Helvetica" charset="0"/>
            </a:endParaRPr>
          </a:p>
          <a:p>
            <a:pPr algn="ctr"/>
            <a:r>
              <a:rPr lang="en-US" sz="2400" b="1" i="1" dirty="0">
                <a:solidFill>
                  <a:srgbClr val="001D5F"/>
                </a:solidFill>
                <a:ea typeface="Helvetica" charset="0"/>
                <a:cs typeface="Helvetica" charset="0"/>
              </a:rPr>
              <a:t>It is easy to be fooled!</a:t>
            </a:r>
          </a:p>
          <a:p>
            <a:pPr algn="ctr"/>
            <a:endParaRPr lang="en-US" sz="2400" b="1" i="1" dirty="0">
              <a:solidFill>
                <a:srgbClr val="A20000"/>
              </a:solidFill>
              <a:ea typeface="Helvetica" charset="0"/>
              <a:cs typeface="Helvetica" charset="0"/>
            </a:endParaRPr>
          </a:p>
          <a:p>
            <a:pPr lvl="0" algn="ctr"/>
            <a:r>
              <a:rPr lang="en-US" sz="2400" b="1" i="1" dirty="0">
                <a:solidFill>
                  <a:srgbClr val="A60000"/>
                </a:solidFill>
                <a:cs typeface="Helvetica"/>
              </a:rPr>
              <a:t>Good experimentalists are aware of these traps.</a:t>
            </a:r>
            <a:endParaRPr lang="en-US" sz="2400" b="1" i="1" dirty="0">
              <a:solidFill>
                <a:srgbClr val="A60000"/>
              </a:solidFill>
              <a:ea typeface="Helvetica" charset="0"/>
              <a:cs typeface="Helvetica" charset="0"/>
            </a:endParaRPr>
          </a:p>
        </p:txBody>
      </p:sp>
      <p:pic>
        <p:nvPicPr>
          <p:cNvPr id="8" name="Picture 7">
            <a:extLst>
              <a:ext uri="{FF2B5EF4-FFF2-40B4-BE49-F238E27FC236}">
                <a16:creationId xmlns:a16="http://schemas.microsoft.com/office/drawing/2014/main" id="{06690794-22C6-A841-BE2B-87CC57DCD39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9690" y="6228371"/>
            <a:ext cx="1692166" cy="457200"/>
          </a:xfrm>
          <a:prstGeom prst="rect">
            <a:avLst/>
          </a:prstGeom>
        </p:spPr>
      </p:pic>
      <p:sp>
        <p:nvSpPr>
          <p:cNvPr id="10" name="Slide Number Placeholder 5">
            <a:extLst>
              <a:ext uri="{FF2B5EF4-FFF2-40B4-BE49-F238E27FC236}">
                <a16:creationId xmlns:a16="http://schemas.microsoft.com/office/drawing/2014/main" id="{0C8B3BC9-6907-E840-8DF3-8AC234B6753A}"/>
              </a:ext>
            </a:extLst>
          </p:cNvPr>
          <p:cNvSpPr txBox="1">
            <a:spLocks/>
          </p:cNvSpPr>
          <p:nvPr/>
        </p:nvSpPr>
        <p:spPr>
          <a:xfrm>
            <a:off x="9842500" y="64008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4A37A-AFC2-4A01-80A1-FC20F2C0D5BB}" type="slidenum">
              <a:rPr lang="en-US">
                <a:solidFill>
                  <a:srgbClr val="002060"/>
                </a:solidFill>
              </a:rPr>
              <a:pPr/>
              <a:t>33</a:t>
            </a:fld>
            <a:endParaRPr lang="en-US" dirty="0">
              <a:solidFill>
                <a:srgbClr val="002060"/>
              </a:solidFill>
            </a:endParaRPr>
          </a:p>
        </p:txBody>
      </p:sp>
    </p:spTree>
    <p:extLst>
      <p:ext uri="{BB962C8B-B14F-4D97-AF65-F5344CB8AC3E}">
        <p14:creationId xmlns:p14="http://schemas.microsoft.com/office/powerpoint/2010/main" val="1766698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03A0E-657A-8F40-8067-35D9F8992281}"/>
              </a:ext>
            </a:extLst>
          </p:cNvPr>
          <p:cNvSpPr>
            <a:spLocks noGrp="1"/>
          </p:cNvSpPr>
          <p:nvPr>
            <p:ph type="title"/>
          </p:nvPr>
        </p:nvSpPr>
        <p:spPr/>
        <p:txBody>
          <a:bodyPr/>
          <a:lstStyle/>
          <a:p>
            <a:r>
              <a:rPr lang="en-US" dirty="0">
                <a:solidFill>
                  <a:srgbClr val="001D5F"/>
                </a:solidFill>
                <a:ea typeface="Helvetica" charset="0"/>
                <a:cs typeface="Helvetica" charset="0"/>
              </a:rPr>
              <a:t>What’s in it for you?</a:t>
            </a:r>
            <a:endParaRPr lang="en-US" dirty="0">
              <a:solidFill>
                <a:srgbClr val="001D5F"/>
              </a:solidFill>
            </a:endParaRPr>
          </a:p>
        </p:txBody>
      </p:sp>
      <p:sp>
        <p:nvSpPr>
          <p:cNvPr id="6" name="Slide Number Placeholder 5">
            <a:extLst>
              <a:ext uri="{FF2B5EF4-FFF2-40B4-BE49-F238E27FC236}">
                <a16:creationId xmlns:a16="http://schemas.microsoft.com/office/drawing/2014/main" id="{DB1BE4CB-2090-044C-B608-0074E469DDFF}"/>
              </a:ext>
            </a:extLst>
          </p:cNvPr>
          <p:cNvSpPr txBox="1">
            <a:spLocks/>
          </p:cNvSpPr>
          <p:nvPr/>
        </p:nvSpPr>
        <p:spPr>
          <a:xfrm>
            <a:off x="9842500" y="64008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4A37A-AFC2-4A01-80A1-FC20F2C0D5BB}" type="slidenum">
              <a:rPr lang="en-US">
                <a:solidFill>
                  <a:srgbClr val="002060"/>
                </a:solidFill>
              </a:rPr>
              <a:pPr/>
              <a:t>34</a:t>
            </a:fld>
            <a:endParaRPr lang="en-US" dirty="0">
              <a:solidFill>
                <a:srgbClr val="002060"/>
              </a:solidFill>
            </a:endParaRPr>
          </a:p>
        </p:txBody>
      </p:sp>
      <p:pic>
        <p:nvPicPr>
          <p:cNvPr id="7" name="Picture 6">
            <a:extLst>
              <a:ext uri="{FF2B5EF4-FFF2-40B4-BE49-F238E27FC236}">
                <a16:creationId xmlns:a16="http://schemas.microsoft.com/office/drawing/2014/main" id="{316DBE76-2399-E541-AC0F-66D9448889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690" y="6228371"/>
            <a:ext cx="1692166" cy="457200"/>
          </a:xfrm>
          <a:prstGeom prst="rect">
            <a:avLst/>
          </a:prstGeom>
        </p:spPr>
      </p:pic>
      <p:grpSp>
        <p:nvGrpSpPr>
          <p:cNvPr id="8" name="Group 7">
            <a:extLst>
              <a:ext uri="{FF2B5EF4-FFF2-40B4-BE49-F238E27FC236}">
                <a16:creationId xmlns:a16="http://schemas.microsoft.com/office/drawing/2014/main" id="{3D6E6B54-56BB-404F-AC19-9E616468BB26}"/>
              </a:ext>
            </a:extLst>
          </p:cNvPr>
          <p:cNvGrpSpPr/>
          <p:nvPr/>
        </p:nvGrpSpPr>
        <p:grpSpPr>
          <a:xfrm>
            <a:off x="2581715" y="1884971"/>
            <a:ext cx="6987140" cy="4572000"/>
            <a:chOff x="4615950" y="1807645"/>
            <a:chExt cx="6987140" cy="4572000"/>
          </a:xfrm>
        </p:grpSpPr>
        <p:grpSp>
          <p:nvGrpSpPr>
            <p:cNvPr id="9" name="Group 8">
              <a:extLst>
                <a:ext uri="{FF2B5EF4-FFF2-40B4-BE49-F238E27FC236}">
                  <a16:creationId xmlns:a16="http://schemas.microsoft.com/office/drawing/2014/main" id="{5C9146B6-6936-904B-A25F-B30C425ADE35}"/>
                </a:ext>
              </a:extLst>
            </p:cNvPr>
            <p:cNvGrpSpPr/>
            <p:nvPr/>
          </p:nvGrpSpPr>
          <p:grpSpPr>
            <a:xfrm>
              <a:off x="4615950" y="4174356"/>
              <a:ext cx="6966450" cy="1021932"/>
              <a:chOff x="-587289" y="2998646"/>
              <a:chExt cx="6757416" cy="1408176"/>
            </a:xfrm>
            <a:effectLst>
              <a:outerShdw blurRad="50800" dist="38100" dir="2700000" algn="tl" rotWithShape="0">
                <a:prstClr val="black">
                  <a:alpha val="40000"/>
                </a:prstClr>
              </a:outerShdw>
            </a:effectLst>
          </p:grpSpPr>
          <p:grpSp>
            <p:nvGrpSpPr>
              <p:cNvPr id="31" name="Group 30">
                <a:extLst>
                  <a:ext uri="{FF2B5EF4-FFF2-40B4-BE49-F238E27FC236}">
                    <a16:creationId xmlns:a16="http://schemas.microsoft.com/office/drawing/2014/main" id="{094E214B-57F2-194A-9A9F-C666CCEA09BB}"/>
                  </a:ext>
                </a:extLst>
              </p:cNvPr>
              <p:cNvGrpSpPr/>
              <p:nvPr/>
            </p:nvGrpSpPr>
            <p:grpSpPr>
              <a:xfrm>
                <a:off x="-587289" y="2998646"/>
                <a:ext cx="6757416" cy="1408176"/>
                <a:chOff x="-811081" y="2820817"/>
                <a:chExt cx="6757416" cy="1408176"/>
              </a:xfrm>
            </p:grpSpPr>
            <p:sp>
              <p:nvSpPr>
                <p:cNvPr id="35" name="Rectangle 34">
                  <a:extLst>
                    <a:ext uri="{FF2B5EF4-FFF2-40B4-BE49-F238E27FC236}">
                      <a16:creationId xmlns:a16="http://schemas.microsoft.com/office/drawing/2014/main" id="{2144AFCF-0221-9A42-9B47-105888CDD36F}"/>
                    </a:ext>
                  </a:extLst>
                </p:cNvPr>
                <p:cNvSpPr/>
                <p:nvPr/>
              </p:nvSpPr>
              <p:spPr>
                <a:xfrm>
                  <a:off x="-811081" y="2820817"/>
                  <a:ext cx="6757416" cy="1408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4B2E558C-8D40-C343-A514-3EA7264C8FFB}"/>
                    </a:ext>
                  </a:extLst>
                </p:cNvPr>
                <p:cNvSpPr txBox="1"/>
                <p:nvPr/>
              </p:nvSpPr>
              <p:spPr>
                <a:xfrm>
                  <a:off x="-587154" y="3687916"/>
                  <a:ext cx="6471820" cy="508923"/>
                </a:xfrm>
                <a:prstGeom prst="rect">
                  <a:avLst/>
                </a:prstGeom>
                <a:noFill/>
              </p:spPr>
              <p:txBody>
                <a:bodyPr wrap="none" rtlCol="0">
                  <a:spAutoFit/>
                </a:bodyPr>
                <a:lstStyle/>
                <a:p>
                  <a:r>
                    <a:rPr lang="en-US" dirty="0">
                      <a:solidFill>
                        <a:srgbClr val="002060"/>
                      </a:solidFill>
                    </a:rPr>
                    <a:t>keeps you following the evidence to learn something new</a:t>
                  </a:r>
                </a:p>
              </p:txBody>
            </p:sp>
          </p:grpSp>
          <p:grpSp>
            <p:nvGrpSpPr>
              <p:cNvPr id="32" name="Group 31">
                <a:extLst>
                  <a:ext uri="{FF2B5EF4-FFF2-40B4-BE49-F238E27FC236}">
                    <a16:creationId xmlns:a16="http://schemas.microsoft.com/office/drawing/2014/main" id="{856468D0-2B9A-7746-A8D4-648C96D09824}"/>
                  </a:ext>
                </a:extLst>
              </p:cNvPr>
              <p:cNvGrpSpPr/>
              <p:nvPr/>
            </p:nvGrpSpPr>
            <p:grpSpPr>
              <a:xfrm>
                <a:off x="-585793" y="2998646"/>
                <a:ext cx="6754425" cy="703097"/>
                <a:chOff x="378616" y="1899218"/>
                <a:chExt cx="6754425" cy="703097"/>
              </a:xfrm>
              <a:effectLst>
                <a:outerShdw blurRad="50800" dist="38100" dir="2700000" algn="tl" rotWithShape="0">
                  <a:prstClr val="black">
                    <a:alpha val="40000"/>
                  </a:prstClr>
                </a:outerShdw>
              </a:effectLst>
            </p:grpSpPr>
            <p:sp>
              <p:nvSpPr>
                <p:cNvPr id="33" name="Rectangle 32">
                  <a:extLst>
                    <a:ext uri="{FF2B5EF4-FFF2-40B4-BE49-F238E27FC236}">
                      <a16:creationId xmlns:a16="http://schemas.microsoft.com/office/drawing/2014/main" id="{52E02175-21AE-CA48-BEE0-57E9D469F1BA}"/>
                    </a:ext>
                  </a:extLst>
                </p:cNvPr>
                <p:cNvSpPr/>
                <p:nvPr/>
              </p:nvSpPr>
              <p:spPr>
                <a:xfrm>
                  <a:off x="378616" y="1899218"/>
                  <a:ext cx="6754425" cy="703097"/>
                </a:xfrm>
                <a:prstGeom prst="rect">
                  <a:avLst/>
                </a:prstGeom>
                <a:solidFill>
                  <a:srgbClr val="952A7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821D8BF0-6EFF-DF48-8DB6-068F40FBE727}"/>
                    </a:ext>
                  </a:extLst>
                </p:cNvPr>
                <p:cNvSpPr txBox="1"/>
                <p:nvPr/>
              </p:nvSpPr>
              <p:spPr>
                <a:xfrm>
                  <a:off x="475924" y="2019934"/>
                  <a:ext cx="1424603" cy="508923"/>
                </a:xfrm>
                <a:prstGeom prst="rect">
                  <a:avLst/>
                </a:prstGeom>
                <a:noFill/>
              </p:spPr>
              <p:txBody>
                <a:bodyPr wrap="none" rtlCol="0">
                  <a:spAutoFit/>
                </a:bodyPr>
                <a:lstStyle/>
                <a:p>
                  <a:r>
                    <a:rPr lang="en-US" b="1" dirty="0">
                      <a:solidFill>
                        <a:schemeClr val="bg1"/>
                      </a:solidFill>
                    </a:rPr>
                    <a:t>Avoids bias</a:t>
                  </a:r>
                </a:p>
              </p:txBody>
            </p:sp>
          </p:grpSp>
        </p:grpSp>
        <p:grpSp>
          <p:nvGrpSpPr>
            <p:cNvPr id="10" name="Group 9">
              <a:extLst>
                <a:ext uri="{FF2B5EF4-FFF2-40B4-BE49-F238E27FC236}">
                  <a16:creationId xmlns:a16="http://schemas.microsoft.com/office/drawing/2014/main" id="{2B9C1845-8C34-814E-A8A3-185934FBE7DA}"/>
                </a:ext>
              </a:extLst>
            </p:cNvPr>
            <p:cNvGrpSpPr/>
            <p:nvPr/>
          </p:nvGrpSpPr>
          <p:grpSpPr>
            <a:xfrm>
              <a:off x="4615950" y="1807645"/>
              <a:ext cx="6918169" cy="1021932"/>
              <a:chOff x="-585794" y="-1486140"/>
              <a:chExt cx="6757416" cy="1408176"/>
            </a:xfrm>
          </p:grpSpPr>
          <p:grpSp>
            <p:nvGrpSpPr>
              <p:cNvPr id="25" name="Group 24">
                <a:extLst>
                  <a:ext uri="{FF2B5EF4-FFF2-40B4-BE49-F238E27FC236}">
                    <a16:creationId xmlns:a16="http://schemas.microsoft.com/office/drawing/2014/main" id="{5A325302-0B85-BC42-9CF6-F7A51934C859}"/>
                  </a:ext>
                </a:extLst>
              </p:cNvPr>
              <p:cNvGrpSpPr/>
              <p:nvPr/>
            </p:nvGrpSpPr>
            <p:grpSpPr>
              <a:xfrm>
                <a:off x="-585794" y="-1486140"/>
                <a:ext cx="6757416" cy="1408176"/>
                <a:chOff x="288849" y="-1567257"/>
                <a:chExt cx="6757416" cy="1408176"/>
              </a:xfrm>
            </p:grpSpPr>
            <p:sp>
              <p:nvSpPr>
                <p:cNvPr id="27" name="Rectangle 26">
                  <a:extLst>
                    <a:ext uri="{FF2B5EF4-FFF2-40B4-BE49-F238E27FC236}">
                      <a16:creationId xmlns:a16="http://schemas.microsoft.com/office/drawing/2014/main" id="{1F5BA8AE-2939-6E4D-9D15-6319FB1A1E9C}"/>
                    </a:ext>
                  </a:extLst>
                </p:cNvPr>
                <p:cNvSpPr/>
                <p:nvPr/>
              </p:nvSpPr>
              <p:spPr>
                <a:xfrm>
                  <a:off x="288849" y="-1567257"/>
                  <a:ext cx="6757416" cy="1408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8BD9D11C-39D4-D14D-AE81-883E86D7A71A}"/>
                    </a:ext>
                  </a:extLst>
                </p:cNvPr>
                <p:cNvGrpSpPr/>
                <p:nvPr/>
              </p:nvGrpSpPr>
              <p:grpSpPr>
                <a:xfrm>
                  <a:off x="290345" y="-1567257"/>
                  <a:ext cx="6754425" cy="703097"/>
                  <a:chOff x="378616" y="1899218"/>
                  <a:chExt cx="6754425" cy="703097"/>
                </a:xfrm>
                <a:solidFill>
                  <a:srgbClr val="C00000"/>
                </a:solidFill>
                <a:effectLst>
                  <a:outerShdw blurRad="50800" dist="38100" dir="2700000" algn="tl" rotWithShape="0">
                    <a:prstClr val="black">
                      <a:alpha val="40000"/>
                    </a:prstClr>
                  </a:outerShdw>
                </a:effectLst>
              </p:grpSpPr>
              <p:sp>
                <p:nvSpPr>
                  <p:cNvPr id="29" name="Rectangle 28">
                    <a:extLst>
                      <a:ext uri="{FF2B5EF4-FFF2-40B4-BE49-F238E27FC236}">
                        <a16:creationId xmlns:a16="http://schemas.microsoft.com/office/drawing/2014/main" id="{6E6A3B61-FACD-0947-B64A-F552894F6650}"/>
                      </a:ext>
                    </a:extLst>
                  </p:cNvPr>
                  <p:cNvSpPr/>
                  <p:nvPr/>
                </p:nvSpPr>
                <p:spPr>
                  <a:xfrm>
                    <a:off x="378616" y="1899218"/>
                    <a:ext cx="6754425" cy="703097"/>
                  </a:xfrm>
                  <a:prstGeom prst="rect">
                    <a:avLst/>
                  </a:prstGeom>
                  <a:solidFill>
                    <a:srgbClr val="B24A5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524797D-E681-5D43-A694-286C6ADC819D}"/>
                      </a:ext>
                    </a:extLst>
                  </p:cNvPr>
                  <p:cNvSpPr txBox="1"/>
                  <p:nvPr/>
                </p:nvSpPr>
                <p:spPr>
                  <a:xfrm>
                    <a:off x="475924" y="2019934"/>
                    <a:ext cx="3506038" cy="508923"/>
                  </a:xfrm>
                  <a:prstGeom prst="rect">
                    <a:avLst/>
                  </a:prstGeom>
                  <a:noFill/>
                </p:spPr>
                <p:txBody>
                  <a:bodyPr wrap="none" rtlCol="0">
                    <a:spAutoFit/>
                  </a:bodyPr>
                  <a:lstStyle/>
                  <a:p>
                    <a:r>
                      <a:rPr lang="en-US" b="1" dirty="0">
                        <a:solidFill>
                          <a:schemeClr val="bg1"/>
                        </a:solidFill>
                      </a:rPr>
                      <a:t>Promotes experimental quality</a:t>
                    </a:r>
                  </a:p>
                </p:txBody>
              </p:sp>
            </p:grpSp>
          </p:grpSp>
          <p:sp>
            <p:nvSpPr>
              <p:cNvPr id="26" name="TextBox 25">
                <a:extLst>
                  <a:ext uri="{FF2B5EF4-FFF2-40B4-BE49-F238E27FC236}">
                    <a16:creationId xmlns:a16="http://schemas.microsoft.com/office/drawing/2014/main" id="{26463FD7-5236-9B4D-AA80-3420C1C0FFE6}"/>
                  </a:ext>
                </a:extLst>
              </p:cNvPr>
              <p:cNvSpPr txBox="1"/>
              <p:nvPr/>
            </p:nvSpPr>
            <p:spPr>
              <a:xfrm>
                <a:off x="-361867" y="-619041"/>
                <a:ext cx="4506557" cy="508923"/>
              </a:xfrm>
              <a:prstGeom prst="rect">
                <a:avLst/>
              </a:prstGeom>
              <a:noFill/>
            </p:spPr>
            <p:txBody>
              <a:bodyPr wrap="none" rtlCol="0">
                <a:spAutoFit/>
              </a:bodyPr>
              <a:lstStyle/>
              <a:p>
                <a:r>
                  <a:rPr lang="en-US" dirty="0">
                    <a:solidFill>
                      <a:srgbClr val="002060"/>
                    </a:solidFill>
                  </a:rPr>
                  <a:t>learn something new every experiment</a:t>
                </a:r>
              </a:p>
            </p:txBody>
          </p:sp>
        </p:grpSp>
        <p:grpSp>
          <p:nvGrpSpPr>
            <p:cNvPr id="11" name="Group 10">
              <a:extLst>
                <a:ext uri="{FF2B5EF4-FFF2-40B4-BE49-F238E27FC236}">
                  <a16:creationId xmlns:a16="http://schemas.microsoft.com/office/drawing/2014/main" id="{D5F21F9C-F62F-9F47-9FA6-1E7E42953765}"/>
                </a:ext>
              </a:extLst>
            </p:cNvPr>
            <p:cNvGrpSpPr/>
            <p:nvPr/>
          </p:nvGrpSpPr>
          <p:grpSpPr>
            <a:xfrm>
              <a:off x="4615950" y="2991001"/>
              <a:ext cx="6943759" cy="1021932"/>
              <a:chOff x="3140424" y="-1364433"/>
              <a:chExt cx="6757416" cy="1408176"/>
            </a:xfrm>
            <a:effectLst>
              <a:outerShdw blurRad="50800" dist="38100" dir="2700000" algn="tl" rotWithShape="0">
                <a:prstClr val="black">
                  <a:alpha val="40000"/>
                </a:prstClr>
              </a:outerShdw>
            </a:effectLst>
          </p:grpSpPr>
          <p:grpSp>
            <p:nvGrpSpPr>
              <p:cNvPr id="19" name="Group 18">
                <a:extLst>
                  <a:ext uri="{FF2B5EF4-FFF2-40B4-BE49-F238E27FC236}">
                    <a16:creationId xmlns:a16="http://schemas.microsoft.com/office/drawing/2014/main" id="{6725530D-4719-F145-BBF9-7F00FAACC612}"/>
                  </a:ext>
                </a:extLst>
              </p:cNvPr>
              <p:cNvGrpSpPr/>
              <p:nvPr/>
            </p:nvGrpSpPr>
            <p:grpSpPr>
              <a:xfrm>
                <a:off x="3140424" y="-1364433"/>
                <a:ext cx="6757416" cy="1408176"/>
                <a:chOff x="-811081" y="2820817"/>
                <a:chExt cx="6757416" cy="1408176"/>
              </a:xfrm>
            </p:grpSpPr>
            <p:sp>
              <p:nvSpPr>
                <p:cNvPr id="23" name="Rectangle 22">
                  <a:extLst>
                    <a:ext uri="{FF2B5EF4-FFF2-40B4-BE49-F238E27FC236}">
                      <a16:creationId xmlns:a16="http://schemas.microsoft.com/office/drawing/2014/main" id="{A3A59856-2AA8-1F46-88F0-1AB7713F7B72}"/>
                    </a:ext>
                  </a:extLst>
                </p:cNvPr>
                <p:cNvSpPr/>
                <p:nvPr/>
              </p:nvSpPr>
              <p:spPr>
                <a:xfrm>
                  <a:off x="-811081" y="2820817"/>
                  <a:ext cx="6757416" cy="1408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02B2A43-A4CE-564F-9C5B-77ED211B19A0}"/>
                    </a:ext>
                  </a:extLst>
                </p:cNvPr>
                <p:cNvSpPr txBox="1"/>
                <p:nvPr/>
              </p:nvSpPr>
              <p:spPr>
                <a:xfrm>
                  <a:off x="-587154" y="3687916"/>
                  <a:ext cx="3716196" cy="508923"/>
                </a:xfrm>
                <a:prstGeom prst="rect">
                  <a:avLst/>
                </a:prstGeom>
                <a:noFill/>
              </p:spPr>
              <p:txBody>
                <a:bodyPr wrap="none" rtlCol="0">
                  <a:spAutoFit/>
                </a:bodyPr>
                <a:lstStyle/>
                <a:p>
                  <a:r>
                    <a:rPr lang="en-US" dirty="0">
                      <a:solidFill>
                        <a:srgbClr val="002060"/>
                      </a:solidFill>
                    </a:rPr>
                    <a:t>others will build on your research</a:t>
                  </a:r>
                </a:p>
              </p:txBody>
            </p:sp>
          </p:grpSp>
          <p:grpSp>
            <p:nvGrpSpPr>
              <p:cNvPr id="20" name="Group 19">
                <a:extLst>
                  <a:ext uri="{FF2B5EF4-FFF2-40B4-BE49-F238E27FC236}">
                    <a16:creationId xmlns:a16="http://schemas.microsoft.com/office/drawing/2014/main" id="{DC7F44C8-F7F9-E447-8289-5CED5F21C864}"/>
                  </a:ext>
                </a:extLst>
              </p:cNvPr>
              <p:cNvGrpSpPr/>
              <p:nvPr/>
            </p:nvGrpSpPr>
            <p:grpSpPr>
              <a:xfrm>
                <a:off x="3140424" y="-1364433"/>
                <a:ext cx="6754425" cy="703097"/>
                <a:chOff x="353541" y="1899218"/>
                <a:chExt cx="6754425" cy="703097"/>
              </a:xfrm>
              <a:solidFill>
                <a:srgbClr val="47A4D9"/>
              </a:solidFill>
              <a:effectLst>
                <a:outerShdw blurRad="50800" dist="38100" dir="2700000" algn="tl" rotWithShape="0">
                  <a:prstClr val="black">
                    <a:alpha val="40000"/>
                  </a:prstClr>
                </a:outerShdw>
              </a:effectLst>
            </p:grpSpPr>
            <p:sp>
              <p:nvSpPr>
                <p:cNvPr id="21" name="Rectangle 20">
                  <a:extLst>
                    <a:ext uri="{FF2B5EF4-FFF2-40B4-BE49-F238E27FC236}">
                      <a16:creationId xmlns:a16="http://schemas.microsoft.com/office/drawing/2014/main" id="{3F2FA61C-9E67-0847-9276-052B665421A1}"/>
                    </a:ext>
                  </a:extLst>
                </p:cNvPr>
                <p:cNvSpPr/>
                <p:nvPr/>
              </p:nvSpPr>
              <p:spPr>
                <a:xfrm>
                  <a:off x="353541" y="1899218"/>
                  <a:ext cx="6754425" cy="70309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65240F7-B0DC-8B4F-A979-1305FEE33599}"/>
                    </a:ext>
                  </a:extLst>
                </p:cNvPr>
                <p:cNvSpPr txBox="1"/>
                <p:nvPr/>
              </p:nvSpPr>
              <p:spPr>
                <a:xfrm>
                  <a:off x="475924" y="2019934"/>
                  <a:ext cx="2898764" cy="508923"/>
                </a:xfrm>
                <a:prstGeom prst="rect">
                  <a:avLst/>
                </a:prstGeom>
                <a:grpFill/>
              </p:spPr>
              <p:txBody>
                <a:bodyPr wrap="none" rtlCol="0">
                  <a:spAutoFit/>
                </a:bodyPr>
                <a:lstStyle/>
                <a:p>
                  <a:r>
                    <a:rPr lang="en-US" b="1" dirty="0">
                      <a:solidFill>
                        <a:schemeClr val="bg1"/>
                      </a:solidFill>
                    </a:rPr>
                    <a:t>Facilitates reproducibility</a:t>
                  </a:r>
                </a:p>
              </p:txBody>
            </p:sp>
          </p:grpSp>
        </p:grpSp>
        <p:grpSp>
          <p:nvGrpSpPr>
            <p:cNvPr id="12" name="Group 11">
              <a:extLst>
                <a:ext uri="{FF2B5EF4-FFF2-40B4-BE49-F238E27FC236}">
                  <a16:creationId xmlns:a16="http://schemas.microsoft.com/office/drawing/2014/main" id="{529BC271-CE1A-9A4E-9992-41370E435092}"/>
                </a:ext>
              </a:extLst>
            </p:cNvPr>
            <p:cNvGrpSpPr/>
            <p:nvPr/>
          </p:nvGrpSpPr>
          <p:grpSpPr>
            <a:xfrm>
              <a:off x="4615950" y="5357713"/>
              <a:ext cx="6987140" cy="1021932"/>
              <a:chOff x="-495531" y="4463513"/>
              <a:chExt cx="6757416" cy="1408176"/>
            </a:xfrm>
            <a:effectLst>
              <a:outerShdw blurRad="50800" dist="38100" dir="2700000" algn="tl" rotWithShape="0">
                <a:prstClr val="black">
                  <a:alpha val="40000"/>
                </a:prstClr>
              </a:outerShdw>
            </a:effectLst>
          </p:grpSpPr>
          <p:grpSp>
            <p:nvGrpSpPr>
              <p:cNvPr id="13" name="Group 12">
                <a:extLst>
                  <a:ext uri="{FF2B5EF4-FFF2-40B4-BE49-F238E27FC236}">
                    <a16:creationId xmlns:a16="http://schemas.microsoft.com/office/drawing/2014/main" id="{6011D623-A760-5A40-AFE9-7D13FE7D1DC5}"/>
                  </a:ext>
                </a:extLst>
              </p:cNvPr>
              <p:cNvGrpSpPr/>
              <p:nvPr/>
            </p:nvGrpSpPr>
            <p:grpSpPr>
              <a:xfrm>
                <a:off x="-495531" y="4463513"/>
                <a:ext cx="6757416" cy="1408176"/>
                <a:chOff x="-811081" y="2820817"/>
                <a:chExt cx="6757416" cy="1408176"/>
              </a:xfrm>
            </p:grpSpPr>
            <p:sp>
              <p:nvSpPr>
                <p:cNvPr id="17" name="Rectangle 16">
                  <a:extLst>
                    <a:ext uri="{FF2B5EF4-FFF2-40B4-BE49-F238E27FC236}">
                      <a16:creationId xmlns:a16="http://schemas.microsoft.com/office/drawing/2014/main" id="{0713E972-F761-3048-9154-3E97D9B2F243}"/>
                    </a:ext>
                  </a:extLst>
                </p:cNvPr>
                <p:cNvSpPr/>
                <p:nvPr/>
              </p:nvSpPr>
              <p:spPr>
                <a:xfrm>
                  <a:off x="-811081" y="2820817"/>
                  <a:ext cx="6757416" cy="1408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0BAA30F-BCDB-394D-98E4-0AC7C4F987EC}"/>
                    </a:ext>
                  </a:extLst>
                </p:cNvPr>
                <p:cNvSpPr txBox="1"/>
                <p:nvPr/>
              </p:nvSpPr>
              <p:spPr>
                <a:xfrm>
                  <a:off x="-587154" y="3687916"/>
                  <a:ext cx="1502550" cy="508923"/>
                </a:xfrm>
                <a:prstGeom prst="rect">
                  <a:avLst/>
                </a:prstGeom>
                <a:noFill/>
              </p:spPr>
              <p:txBody>
                <a:bodyPr wrap="none" rtlCol="0">
                  <a:spAutoFit/>
                </a:bodyPr>
                <a:lstStyle/>
                <a:p>
                  <a:r>
                    <a:rPr lang="en-US" dirty="0">
                      <a:solidFill>
                        <a:srgbClr val="002060"/>
                      </a:solidFill>
                    </a:rPr>
                    <a:t>mainly yours</a:t>
                  </a:r>
                </a:p>
              </p:txBody>
            </p:sp>
          </p:grpSp>
          <p:grpSp>
            <p:nvGrpSpPr>
              <p:cNvPr id="14" name="Group 13">
                <a:extLst>
                  <a:ext uri="{FF2B5EF4-FFF2-40B4-BE49-F238E27FC236}">
                    <a16:creationId xmlns:a16="http://schemas.microsoft.com/office/drawing/2014/main" id="{E1936210-3364-214A-BC65-EC1614A5E429}"/>
                  </a:ext>
                </a:extLst>
              </p:cNvPr>
              <p:cNvGrpSpPr/>
              <p:nvPr/>
            </p:nvGrpSpPr>
            <p:grpSpPr>
              <a:xfrm>
                <a:off x="-495531" y="4463513"/>
                <a:ext cx="6754425" cy="703097"/>
                <a:chOff x="378616" y="1899218"/>
                <a:chExt cx="6754425" cy="703097"/>
              </a:xfrm>
              <a:effectLst>
                <a:outerShdw blurRad="50800" dist="38100" dir="2700000" algn="tl" rotWithShape="0">
                  <a:prstClr val="black">
                    <a:alpha val="40000"/>
                  </a:prstClr>
                </a:outerShdw>
              </a:effectLst>
            </p:grpSpPr>
            <p:sp>
              <p:nvSpPr>
                <p:cNvPr id="15" name="Rectangle 14">
                  <a:extLst>
                    <a:ext uri="{FF2B5EF4-FFF2-40B4-BE49-F238E27FC236}">
                      <a16:creationId xmlns:a16="http://schemas.microsoft.com/office/drawing/2014/main" id="{8D99A494-42FB-A843-8704-8FFD5FAACFD0}"/>
                    </a:ext>
                  </a:extLst>
                </p:cNvPr>
                <p:cNvSpPr/>
                <p:nvPr/>
              </p:nvSpPr>
              <p:spPr>
                <a:xfrm>
                  <a:off x="378616" y="1899218"/>
                  <a:ext cx="6754425" cy="703097"/>
                </a:xfrm>
                <a:prstGeom prst="rect">
                  <a:avLst/>
                </a:prstGeom>
                <a:solidFill>
                  <a:srgbClr val="BDA46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294A57C-6FA2-1D4B-A61F-CA0858C52A44}"/>
                    </a:ext>
                  </a:extLst>
                </p:cNvPr>
                <p:cNvSpPr txBox="1"/>
                <p:nvPr/>
              </p:nvSpPr>
              <p:spPr>
                <a:xfrm>
                  <a:off x="475924" y="2019934"/>
                  <a:ext cx="5007778" cy="508923"/>
                </a:xfrm>
                <a:prstGeom prst="rect">
                  <a:avLst/>
                </a:prstGeom>
                <a:noFill/>
              </p:spPr>
              <p:txBody>
                <a:bodyPr wrap="none" rtlCol="0">
                  <a:spAutoFit/>
                </a:bodyPr>
                <a:lstStyle/>
                <a:p>
                  <a:r>
                    <a:rPr lang="en-US" b="1" dirty="0">
                      <a:solidFill>
                        <a:schemeClr val="bg1"/>
                      </a:solidFill>
                    </a:rPr>
                    <a:t>Saves time, resources, and avoids frustration </a:t>
                  </a:r>
                </a:p>
              </p:txBody>
            </p:sp>
          </p:grpSp>
        </p:grpSp>
      </p:grpSp>
    </p:spTree>
    <p:extLst>
      <p:ext uri="{BB962C8B-B14F-4D97-AF65-F5344CB8AC3E}">
        <p14:creationId xmlns:p14="http://schemas.microsoft.com/office/powerpoint/2010/main" val="2897087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B0B96-51BF-024F-AB1A-CFB1159D470D}"/>
              </a:ext>
            </a:extLst>
          </p:cNvPr>
          <p:cNvSpPr>
            <a:spLocks noGrp="1"/>
          </p:cNvSpPr>
          <p:nvPr>
            <p:ph type="title"/>
          </p:nvPr>
        </p:nvSpPr>
        <p:spPr/>
        <p:txBody>
          <a:bodyPr/>
          <a:lstStyle/>
          <a:p>
            <a:r>
              <a:rPr lang="en-US" dirty="0">
                <a:solidFill>
                  <a:srgbClr val="001D5F"/>
                </a:solidFill>
              </a:rPr>
              <a:t>SRR TAKEAWAYS</a:t>
            </a:r>
          </a:p>
        </p:txBody>
      </p:sp>
      <p:sp>
        <p:nvSpPr>
          <p:cNvPr id="3" name="Content Placeholder 2">
            <a:extLst>
              <a:ext uri="{FF2B5EF4-FFF2-40B4-BE49-F238E27FC236}">
                <a16:creationId xmlns:a16="http://schemas.microsoft.com/office/drawing/2014/main" id="{5E35E4CA-FE16-284E-AC2A-D5C06F10463F}"/>
              </a:ext>
            </a:extLst>
          </p:cNvPr>
          <p:cNvSpPr>
            <a:spLocks noGrp="1"/>
          </p:cNvSpPr>
          <p:nvPr>
            <p:ph idx="1"/>
          </p:nvPr>
        </p:nvSpPr>
        <p:spPr/>
        <p:txBody>
          <a:bodyPr>
            <a:normAutofit/>
          </a:bodyPr>
          <a:lstStyle/>
          <a:p>
            <a:pPr marL="114300" indent="0">
              <a:lnSpc>
                <a:spcPct val="150000"/>
              </a:lnSpc>
              <a:spcBef>
                <a:spcPts val="0"/>
              </a:spcBef>
              <a:buNone/>
            </a:pPr>
            <a:r>
              <a:rPr lang="en-US" dirty="0">
                <a:solidFill>
                  <a:srgbClr val="002060"/>
                </a:solidFill>
              </a:rPr>
              <a:t>If your work comes under scrutiny, you want to be the</a:t>
            </a:r>
            <a:endParaRPr lang="en-US" sz="2200" dirty="0">
              <a:solidFill>
                <a:srgbClr val="002060"/>
              </a:solidFill>
            </a:endParaRPr>
          </a:p>
          <a:p>
            <a:pPr marL="698500"/>
            <a:endParaRPr lang="en-US" sz="2200" dirty="0">
              <a:solidFill>
                <a:srgbClr val="002060"/>
              </a:solidFill>
            </a:endParaRPr>
          </a:p>
          <a:p>
            <a:pPr marL="114300" indent="0">
              <a:buNone/>
            </a:pPr>
            <a:endParaRPr lang="en-US" dirty="0">
              <a:solidFill>
                <a:srgbClr val="002060"/>
              </a:solidFill>
            </a:endParaRPr>
          </a:p>
          <a:p>
            <a:endParaRPr lang="en-US" dirty="0">
              <a:solidFill>
                <a:srgbClr val="002060"/>
              </a:solidFill>
            </a:endParaRPr>
          </a:p>
        </p:txBody>
      </p:sp>
      <p:sp>
        <p:nvSpPr>
          <p:cNvPr id="4" name="TextBox 3">
            <a:extLst>
              <a:ext uri="{FF2B5EF4-FFF2-40B4-BE49-F238E27FC236}">
                <a16:creationId xmlns:a16="http://schemas.microsoft.com/office/drawing/2014/main" id="{09BDC9FE-69E1-D240-A80D-FA086D9017A4}"/>
              </a:ext>
            </a:extLst>
          </p:cNvPr>
          <p:cNvSpPr txBox="1"/>
          <p:nvPr/>
        </p:nvSpPr>
        <p:spPr>
          <a:xfrm>
            <a:off x="4585625" y="3665965"/>
            <a:ext cx="3020751" cy="769441"/>
          </a:xfrm>
          <a:prstGeom prst="rect">
            <a:avLst/>
          </a:prstGeom>
          <a:solidFill>
            <a:srgbClr val="FEFEFF"/>
          </a:solidFill>
          <a:effectLst>
            <a:outerShdw blurRad="50800" dist="38100" dir="2700000" algn="tl" rotWithShape="0">
              <a:prstClr val="black">
                <a:alpha val="40000"/>
              </a:prstClr>
            </a:outerShdw>
          </a:effectLst>
        </p:spPr>
        <p:txBody>
          <a:bodyPr wrap="square" rtlCol="0">
            <a:spAutoFit/>
          </a:bodyPr>
          <a:lstStyle/>
          <a:p>
            <a:pPr algn="ctr"/>
            <a:r>
              <a:rPr lang="en-US" sz="4400" b="1" dirty="0">
                <a:solidFill>
                  <a:srgbClr val="001D5F"/>
                </a:solidFill>
              </a:rPr>
              <a:t>First to Fix</a:t>
            </a:r>
          </a:p>
        </p:txBody>
      </p:sp>
      <p:sp>
        <p:nvSpPr>
          <p:cNvPr id="6" name="Slide Number Placeholder 5">
            <a:extLst>
              <a:ext uri="{FF2B5EF4-FFF2-40B4-BE49-F238E27FC236}">
                <a16:creationId xmlns:a16="http://schemas.microsoft.com/office/drawing/2014/main" id="{BA0F7D59-C48E-2446-BDF5-858DCD6D4EC0}"/>
              </a:ext>
            </a:extLst>
          </p:cNvPr>
          <p:cNvSpPr txBox="1">
            <a:spLocks/>
          </p:cNvSpPr>
          <p:nvPr/>
        </p:nvSpPr>
        <p:spPr>
          <a:xfrm>
            <a:off x="9842500" y="64008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4A37A-AFC2-4A01-80A1-FC20F2C0D5BB}" type="slidenum">
              <a:rPr lang="en-US">
                <a:solidFill>
                  <a:srgbClr val="002060"/>
                </a:solidFill>
              </a:rPr>
              <a:pPr/>
              <a:t>35</a:t>
            </a:fld>
            <a:endParaRPr lang="en-US" dirty="0">
              <a:solidFill>
                <a:srgbClr val="002060"/>
              </a:solidFill>
            </a:endParaRPr>
          </a:p>
        </p:txBody>
      </p:sp>
      <p:sp>
        <p:nvSpPr>
          <p:cNvPr id="5" name="Rectangle 4">
            <a:extLst>
              <a:ext uri="{FF2B5EF4-FFF2-40B4-BE49-F238E27FC236}">
                <a16:creationId xmlns:a16="http://schemas.microsoft.com/office/drawing/2014/main" id="{11C1D3F7-F9DB-B249-B6E6-B74405426A28}"/>
              </a:ext>
            </a:extLst>
          </p:cNvPr>
          <p:cNvSpPr/>
          <p:nvPr/>
        </p:nvSpPr>
        <p:spPr>
          <a:xfrm>
            <a:off x="3338435" y="5353747"/>
            <a:ext cx="5473700" cy="1077218"/>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algn="ctr"/>
            <a:r>
              <a:rPr lang="en-US" sz="3200" dirty="0">
                <a:solidFill>
                  <a:srgbClr val="002060"/>
                </a:solidFill>
                <a:latin typeface="Helvetica" pitchFamily="2" charset="0"/>
              </a:rPr>
              <a:t>Be the first to address or take the lead in addressing</a:t>
            </a:r>
            <a:endParaRPr lang="en-US" sz="3200" dirty="0"/>
          </a:p>
        </p:txBody>
      </p:sp>
    </p:spTree>
    <p:extLst>
      <p:ext uri="{BB962C8B-B14F-4D97-AF65-F5344CB8AC3E}">
        <p14:creationId xmlns:p14="http://schemas.microsoft.com/office/powerpoint/2010/main" val="1761966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F84E4BF-7A5D-0546-A8CC-6D6CA812A062}"/>
              </a:ext>
            </a:extLst>
          </p:cNvPr>
          <p:cNvSpPr/>
          <p:nvPr/>
        </p:nvSpPr>
        <p:spPr>
          <a:xfrm>
            <a:off x="3018176" y="4777035"/>
            <a:ext cx="6272784" cy="148132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D0BF28-30FB-D34C-92B5-0494981AAC1C}"/>
              </a:ext>
            </a:extLst>
          </p:cNvPr>
          <p:cNvSpPr>
            <a:spLocks noGrp="1"/>
          </p:cNvSpPr>
          <p:nvPr>
            <p:ph type="title"/>
          </p:nvPr>
        </p:nvSpPr>
        <p:spPr/>
        <p:txBody>
          <a:bodyPr>
            <a:normAutofit/>
          </a:bodyPr>
          <a:lstStyle/>
          <a:p>
            <a:pPr algn="l"/>
            <a:r>
              <a:rPr lang="en-US" dirty="0">
                <a:solidFill>
                  <a:srgbClr val="001D5F"/>
                </a:solidFill>
              </a:rPr>
              <a:t>Experimental design…</a:t>
            </a:r>
          </a:p>
        </p:txBody>
      </p:sp>
      <p:sp>
        <p:nvSpPr>
          <p:cNvPr id="11" name="Rectangle 10">
            <a:extLst>
              <a:ext uri="{FF2B5EF4-FFF2-40B4-BE49-F238E27FC236}">
                <a16:creationId xmlns:a16="http://schemas.microsoft.com/office/drawing/2014/main" id="{F9FDF0C7-3112-1D46-B916-98642CD908A4}"/>
              </a:ext>
            </a:extLst>
          </p:cNvPr>
          <p:cNvSpPr/>
          <p:nvPr/>
        </p:nvSpPr>
        <p:spPr>
          <a:xfrm>
            <a:off x="2133601" y="2076351"/>
            <a:ext cx="5705475" cy="2308324"/>
          </a:xfrm>
          <a:prstGeom prst="rect">
            <a:avLst/>
          </a:prstGeom>
        </p:spPr>
        <p:txBody>
          <a:bodyPr wrap="square">
            <a:spAutoFit/>
          </a:bodyPr>
          <a:lstStyle/>
          <a:p>
            <a:pPr algn="ctr"/>
            <a:r>
              <a:rPr lang="en-US" sz="3600" i="1" dirty="0">
                <a:solidFill>
                  <a:srgbClr val="001D5F"/>
                </a:solidFill>
                <a:ea typeface="Helvetica" charset="0"/>
                <a:cs typeface="Helvetica" charset="0"/>
              </a:rPr>
              <a:t>requires a detailed plan and sticking to it!</a:t>
            </a:r>
          </a:p>
          <a:p>
            <a:pPr algn="ctr"/>
            <a:endParaRPr lang="en-US" b="1" i="1" dirty="0">
              <a:solidFill>
                <a:srgbClr val="A60000"/>
              </a:solidFill>
              <a:ea typeface="Helvetica" charset="0"/>
              <a:cs typeface="Helvetica" charset="0"/>
            </a:endParaRPr>
          </a:p>
          <a:p>
            <a:pPr algn="ctr"/>
            <a:r>
              <a:rPr lang="en-US" b="1" i="1" dirty="0">
                <a:solidFill>
                  <a:srgbClr val="A60000"/>
                </a:solidFill>
                <a:ea typeface="Helvetica" charset="0"/>
                <a:cs typeface="Helvetica" charset="0"/>
              </a:rPr>
              <a:t>How EXACTLY is the experiment performed?</a:t>
            </a:r>
          </a:p>
          <a:p>
            <a:pPr algn="ctr"/>
            <a:r>
              <a:rPr lang="en-US" b="1" i="1" dirty="0">
                <a:solidFill>
                  <a:srgbClr val="A60000"/>
                </a:solidFill>
                <a:ea typeface="Helvetica" charset="0"/>
                <a:cs typeface="Helvetica" charset="0"/>
              </a:rPr>
              <a:t>What EXACTLY is measured?</a:t>
            </a:r>
          </a:p>
          <a:p>
            <a:pPr algn="ctr"/>
            <a:r>
              <a:rPr lang="en-US" b="1" i="1" dirty="0">
                <a:solidFill>
                  <a:srgbClr val="A60000"/>
                </a:solidFill>
                <a:ea typeface="Helvetica" charset="0"/>
                <a:cs typeface="Helvetica" charset="0"/>
              </a:rPr>
              <a:t>What EXACTLY will you learn?</a:t>
            </a:r>
          </a:p>
        </p:txBody>
      </p:sp>
      <p:sp>
        <p:nvSpPr>
          <p:cNvPr id="12" name="TextBox 11">
            <a:extLst>
              <a:ext uri="{FF2B5EF4-FFF2-40B4-BE49-F238E27FC236}">
                <a16:creationId xmlns:a16="http://schemas.microsoft.com/office/drawing/2014/main" id="{E69479C6-CDCD-344C-83BA-82D80CDC0539}"/>
              </a:ext>
            </a:extLst>
          </p:cNvPr>
          <p:cNvSpPr txBox="1"/>
          <p:nvPr/>
        </p:nvSpPr>
        <p:spPr>
          <a:xfrm>
            <a:off x="3092282" y="4917536"/>
            <a:ext cx="6124575" cy="1200329"/>
          </a:xfrm>
          <a:prstGeom prst="rect">
            <a:avLst/>
          </a:prstGeom>
          <a:noFill/>
        </p:spPr>
        <p:txBody>
          <a:bodyPr wrap="square" rtlCol="0">
            <a:spAutoFit/>
          </a:bodyPr>
          <a:lstStyle/>
          <a:p>
            <a:pPr algn="ctr"/>
            <a:r>
              <a:rPr lang="en-US" sz="3600" b="1" i="1" dirty="0">
                <a:solidFill>
                  <a:srgbClr val="A20000"/>
                </a:solidFill>
                <a:latin typeface="Helvetica" pitchFamily="2" charset="0"/>
              </a:rPr>
              <a:t>Details are critical and we want to hear them!</a:t>
            </a:r>
            <a:endParaRPr lang="en-US" sz="3600" dirty="0"/>
          </a:p>
        </p:txBody>
      </p:sp>
      <p:sp>
        <p:nvSpPr>
          <p:cNvPr id="7" name="Slide Number Placeholder 5">
            <a:extLst>
              <a:ext uri="{FF2B5EF4-FFF2-40B4-BE49-F238E27FC236}">
                <a16:creationId xmlns:a16="http://schemas.microsoft.com/office/drawing/2014/main" id="{C7E2BEA1-0647-2C4D-BEB4-9513FADBE34D}"/>
              </a:ext>
            </a:extLst>
          </p:cNvPr>
          <p:cNvSpPr txBox="1">
            <a:spLocks/>
          </p:cNvSpPr>
          <p:nvPr/>
        </p:nvSpPr>
        <p:spPr>
          <a:xfrm>
            <a:off x="9842500" y="64008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4A37A-AFC2-4A01-80A1-FC20F2C0D5BB}" type="slidenum">
              <a:rPr lang="en-US">
                <a:solidFill>
                  <a:srgbClr val="002060"/>
                </a:solidFill>
              </a:rPr>
              <a:pPr/>
              <a:t>36</a:t>
            </a:fld>
            <a:endParaRPr lang="en-US" dirty="0">
              <a:solidFill>
                <a:srgbClr val="002060"/>
              </a:solidFill>
            </a:endParaRPr>
          </a:p>
        </p:txBody>
      </p:sp>
      <p:pic>
        <p:nvPicPr>
          <p:cNvPr id="8" name="Picture 7">
            <a:extLst>
              <a:ext uri="{FF2B5EF4-FFF2-40B4-BE49-F238E27FC236}">
                <a16:creationId xmlns:a16="http://schemas.microsoft.com/office/drawing/2014/main" id="{592B8CEF-3C48-0348-BF2E-7A3F62A702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690" y="6228371"/>
            <a:ext cx="1692166" cy="457200"/>
          </a:xfrm>
          <a:prstGeom prst="rect">
            <a:avLst/>
          </a:prstGeom>
        </p:spPr>
      </p:pic>
    </p:spTree>
    <p:extLst>
      <p:ext uri="{BB962C8B-B14F-4D97-AF65-F5344CB8AC3E}">
        <p14:creationId xmlns:p14="http://schemas.microsoft.com/office/powerpoint/2010/main" val="26146252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D334B-CDBF-3D48-8137-0F1F6AB01971}"/>
              </a:ext>
            </a:extLst>
          </p:cNvPr>
          <p:cNvSpPr>
            <a:spLocks noGrp="1"/>
          </p:cNvSpPr>
          <p:nvPr>
            <p:ph type="title"/>
          </p:nvPr>
        </p:nvSpPr>
        <p:spPr/>
        <p:txBody>
          <a:bodyPr/>
          <a:lstStyle/>
          <a:p>
            <a:r>
              <a:rPr lang="en-US" dirty="0"/>
              <a:t>Scenario</a:t>
            </a:r>
          </a:p>
        </p:txBody>
      </p:sp>
      <p:sp>
        <p:nvSpPr>
          <p:cNvPr id="4" name="TextBox 3">
            <a:extLst>
              <a:ext uri="{FF2B5EF4-FFF2-40B4-BE49-F238E27FC236}">
                <a16:creationId xmlns:a16="http://schemas.microsoft.com/office/drawing/2014/main" id="{C050693A-8F40-1245-A119-A4534796CD3D}"/>
              </a:ext>
            </a:extLst>
          </p:cNvPr>
          <p:cNvSpPr txBox="1"/>
          <p:nvPr/>
        </p:nvSpPr>
        <p:spPr>
          <a:xfrm>
            <a:off x="1981200" y="5492915"/>
            <a:ext cx="8229600" cy="923330"/>
          </a:xfrm>
          <a:prstGeom prst="rect">
            <a:avLst/>
          </a:prstGeom>
          <a:noFill/>
        </p:spPr>
        <p:txBody>
          <a:bodyPr wrap="square" rtlCol="0">
            <a:spAutoFit/>
          </a:bodyPr>
          <a:lstStyle/>
          <a:p>
            <a:r>
              <a:rPr lang="en-US" baseline="30000" dirty="0">
                <a:solidFill>
                  <a:srgbClr val="002060"/>
                </a:solidFill>
              </a:rPr>
              <a:t>*</a:t>
            </a:r>
            <a:r>
              <a:rPr lang="en-US" dirty="0">
                <a:solidFill>
                  <a:srgbClr val="002060"/>
                </a:solidFill>
              </a:rPr>
              <a:t>All quantified numerical data for each sample used for statistical analyses, raw microscopy data,  the images for entire membranes of immunoblots with size markers, data bases, code, etc.</a:t>
            </a:r>
          </a:p>
        </p:txBody>
      </p:sp>
      <p:sp>
        <p:nvSpPr>
          <p:cNvPr id="5" name="TextBox 4">
            <a:extLst>
              <a:ext uri="{FF2B5EF4-FFF2-40B4-BE49-F238E27FC236}">
                <a16:creationId xmlns:a16="http://schemas.microsoft.com/office/drawing/2014/main" id="{59AF729B-CDFE-6A47-A5BD-42FACADF09A3}"/>
              </a:ext>
            </a:extLst>
          </p:cNvPr>
          <p:cNvSpPr txBox="1"/>
          <p:nvPr/>
        </p:nvSpPr>
        <p:spPr>
          <a:xfrm>
            <a:off x="1981200" y="1752600"/>
            <a:ext cx="8229600" cy="2236894"/>
          </a:xfrm>
          <a:prstGeom prst="rect">
            <a:avLst/>
          </a:prstGeom>
          <a:solidFill>
            <a:srgbClr val="FEFEFF"/>
          </a:solidFill>
          <a:effectLst>
            <a:outerShdw blurRad="50800" dist="38100" dir="2700000" algn="tl" rotWithShape="0">
              <a:prstClr val="black">
                <a:alpha val="40000"/>
              </a:prstClr>
            </a:outerShdw>
          </a:effectLst>
        </p:spPr>
        <p:txBody>
          <a:bodyPr wrap="square" rtlCol="0">
            <a:spAutoFit/>
          </a:bodyPr>
          <a:lstStyle/>
          <a:p>
            <a:pPr>
              <a:lnSpc>
                <a:spcPct val="150000"/>
              </a:lnSpc>
            </a:pPr>
            <a:r>
              <a:rPr lang="en-US" sz="2400" b="1" dirty="0">
                <a:solidFill>
                  <a:srgbClr val="002060"/>
                </a:solidFill>
              </a:rPr>
              <a:t>You submit a manuscript for publication to a prestigious journal.  The editor replies with a request for you to supply the raw data* supporting your results as a pre-requisite for review.</a:t>
            </a:r>
          </a:p>
        </p:txBody>
      </p:sp>
      <p:sp>
        <p:nvSpPr>
          <p:cNvPr id="9" name="TextBox 8">
            <a:extLst>
              <a:ext uri="{FF2B5EF4-FFF2-40B4-BE49-F238E27FC236}">
                <a16:creationId xmlns:a16="http://schemas.microsoft.com/office/drawing/2014/main" id="{2438761F-C822-7745-9CBE-330CC35633F7}"/>
              </a:ext>
            </a:extLst>
          </p:cNvPr>
          <p:cNvSpPr txBox="1"/>
          <p:nvPr/>
        </p:nvSpPr>
        <p:spPr>
          <a:xfrm>
            <a:off x="2638425" y="4141041"/>
            <a:ext cx="6915150" cy="1200329"/>
          </a:xfrm>
          <a:prstGeom prst="rect">
            <a:avLst/>
          </a:prstGeom>
          <a:noFill/>
        </p:spPr>
        <p:txBody>
          <a:bodyPr wrap="square" rtlCol="0">
            <a:spAutoFit/>
          </a:bodyPr>
          <a:lstStyle/>
          <a:p>
            <a:pPr algn="ctr"/>
            <a:r>
              <a:rPr lang="en-US" sz="2400" b="1" dirty="0">
                <a:solidFill>
                  <a:srgbClr val="B44A5B"/>
                </a:solidFill>
              </a:rPr>
              <a:t>Would you be able to comply with confidence that re-analysis of the raw data will confirm your original conclusions?</a:t>
            </a:r>
          </a:p>
        </p:txBody>
      </p:sp>
      <p:sp>
        <p:nvSpPr>
          <p:cNvPr id="6" name="Slide Number Placeholder 5">
            <a:extLst>
              <a:ext uri="{FF2B5EF4-FFF2-40B4-BE49-F238E27FC236}">
                <a16:creationId xmlns:a16="http://schemas.microsoft.com/office/drawing/2014/main" id="{51DA3170-FF34-6C48-BA55-E09C6E42741C}"/>
              </a:ext>
            </a:extLst>
          </p:cNvPr>
          <p:cNvSpPr txBox="1">
            <a:spLocks/>
          </p:cNvSpPr>
          <p:nvPr/>
        </p:nvSpPr>
        <p:spPr>
          <a:xfrm>
            <a:off x="9842500" y="64008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4A37A-AFC2-4A01-80A1-FC20F2C0D5BB}" type="slidenum">
              <a:rPr lang="en-US">
                <a:solidFill>
                  <a:srgbClr val="002060"/>
                </a:solidFill>
              </a:rPr>
              <a:pPr/>
              <a:t>37</a:t>
            </a:fld>
            <a:endParaRPr lang="en-US" dirty="0">
              <a:solidFill>
                <a:srgbClr val="002060"/>
              </a:solidFill>
            </a:endParaRPr>
          </a:p>
        </p:txBody>
      </p:sp>
    </p:spTree>
    <p:extLst>
      <p:ext uri="{BB962C8B-B14F-4D97-AF65-F5344CB8AC3E}">
        <p14:creationId xmlns:p14="http://schemas.microsoft.com/office/powerpoint/2010/main" val="109087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DD153-1ADE-7440-B4C3-C3A55902D78D}"/>
              </a:ext>
            </a:extLst>
          </p:cNvPr>
          <p:cNvSpPr>
            <a:spLocks noGrp="1"/>
          </p:cNvSpPr>
          <p:nvPr>
            <p:ph type="title"/>
          </p:nvPr>
        </p:nvSpPr>
        <p:spPr/>
        <p:txBody>
          <a:bodyPr>
            <a:normAutofit fontScale="90000"/>
          </a:bodyPr>
          <a:lstStyle/>
          <a:p>
            <a:r>
              <a:rPr lang="en-US" dirty="0">
                <a:solidFill>
                  <a:srgbClr val="001D5F"/>
                </a:solidFill>
                <a:ea typeface="Helvetica" charset="0"/>
                <a:cs typeface="Helvetica" charset="0"/>
              </a:rPr>
              <a:t>Science Delivers!</a:t>
            </a:r>
            <a:br>
              <a:rPr lang="en-US" dirty="0">
                <a:solidFill>
                  <a:srgbClr val="001D5F"/>
                </a:solidFill>
                <a:ea typeface="Helvetica" charset="0"/>
                <a:cs typeface="Helvetica" charset="0"/>
              </a:rPr>
            </a:br>
            <a:r>
              <a:rPr lang="en-US" dirty="0">
                <a:solidFill>
                  <a:srgbClr val="001D5F"/>
                </a:solidFill>
                <a:ea typeface="Helvetica" charset="0"/>
                <a:cs typeface="Helvetica" charset="0"/>
              </a:rPr>
              <a:t>Perform Experiments!</a:t>
            </a:r>
            <a:endParaRPr lang="en-US" dirty="0">
              <a:solidFill>
                <a:srgbClr val="001D5F"/>
              </a:solidFill>
            </a:endParaRPr>
          </a:p>
        </p:txBody>
      </p:sp>
      <p:grpSp>
        <p:nvGrpSpPr>
          <p:cNvPr id="7" name="Group 6">
            <a:extLst>
              <a:ext uri="{FF2B5EF4-FFF2-40B4-BE49-F238E27FC236}">
                <a16:creationId xmlns:a16="http://schemas.microsoft.com/office/drawing/2014/main" id="{C68A24CF-F48D-9E41-A5DD-043BB9FC0D33}"/>
              </a:ext>
            </a:extLst>
          </p:cNvPr>
          <p:cNvGrpSpPr/>
          <p:nvPr/>
        </p:nvGrpSpPr>
        <p:grpSpPr>
          <a:xfrm>
            <a:off x="2854452" y="5174792"/>
            <a:ext cx="6483096" cy="649224"/>
            <a:chOff x="1461520" y="3889206"/>
            <a:chExt cx="6483096" cy="649224"/>
          </a:xfrm>
          <a:effectLst>
            <a:outerShdw blurRad="50800" dist="38100" dir="2700000" algn="tl" rotWithShape="0">
              <a:prstClr val="black">
                <a:alpha val="40000"/>
              </a:prstClr>
            </a:outerShdw>
          </a:effectLst>
        </p:grpSpPr>
        <p:sp>
          <p:nvSpPr>
            <p:cNvPr id="6" name="Rectangle 5">
              <a:extLst>
                <a:ext uri="{FF2B5EF4-FFF2-40B4-BE49-F238E27FC236}">
                  <a16:creationId xmlns:a16="http://schemas.microsoft.com/office/drawing/2014/main" id="{05D9E651-5E86-4842-BD11-08DB5B959B9E}"/>
                </a:ext>
              </a:extLst>
            </p:cNvPr>
            <p:cNvSpPr/>
            <p:nvPr/>
          </p:nvSpPr>
          <p:spPr>
            <a:xfrm>
              <a:off x="1461520" y="3889206"/>
              <a:ext cx="6483096" cy="649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6344B740-8F81-344C-9B8A-2F12D78EC90D}"/>
                </a:ext>
              </a:extLst>
            </p:cNvPr>
            <p:cNvSpPr/>
            <p:nvPr/>
          </p:nvSpPr>
          <p:spPr>
            <a:xfrm>
              <a:off x="1462438" y="3890653"/>
              <a:ext cx="6481261" cy="646331"/>
            </a:xfrm>
            <a:prstGeom prst="rect">
              <a:avLst/>
            </a:prstGeom>
          </p:spPr>
          <p:txBody>
            <a:bodyPr wrap="none">
              <a:spAutoFit/>
            </a:bodyPr>
            <a:lstStyle/>
            <a:p>
              <a:pPr marL="114300"/>
              <a:r>
                <a:rPr lang="en-US" sz="3600" b="1" i="1" dirty="0">
                  <a:solidFill>
                    <a:srgbClr val="A60000"/>
                  </a:solidFill>
                  <a:latin typeface="Helvetica" charset="0"/>
                  <a:ea typeface="Helvetica" charset="0"/>
                  <a:cs typeface="Helvetica" charset="0"/>
                </a:rPr>
                <a:t>Give the data the final word!</a:t>
              </a:r>
            </a:p>
          </p:txBody>
        </p:sp>
      </p:grpSp>
      <p:pic>
        <p:nvPicPr>
          <p:cNvPr id="10" name="Picture 9">
            <a:extLst>
              <a:ext uri="{FF2B5EF4-FFF2-40B4-BE49-F238E27FC236}">
                <a16:creationId xmlns:a16="http://schemas.microsoft.com/office/drawing/2014/main" id="{37DE47E8-8E9F-1B42-A21C-8B8877AA65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26737" y="1737050"/>
            <a:ext cx="3138526" cy="3148505"/>
          </a:xfrm>
          <a:prstGeom prst="rect">
            <a:avLst/>
          </a:prstGeom>
          <a:effectLst>
            <a:outerShdw blurRad="50800" dist="38100" dir="2700000" algn="tl" rotWithShape="0">
              <a:prstClr val="black">
                <a:alpha val="40000"/>
              </a:prstClr>
            </a:outerShdw>
          </a:effectLst>
        </p:spPr>
      </p:pic>
      <p:sp>
        <p:nvSpPr>
          <p:cNvPr id="11" name="Slide Number Placeholder 5">
            <a:extLst>
              <a:ext uri="{FF2B5EF4-FFF2-40B4-BE49-F238E27FC236}">
                <a16:creationId xmlns:a16="http://schemas.microsoft.com/office/drawing/2014/main" id="{FDA806C7-B36F-994E-82A8-20A4A4CD9710}"/>
              </a:ext>
            </a:extLst>
          </p:cNvPr>
          <p:cNvSpPr txBox="1">
            <a:spLocks/>
          </p:cNvSpPr>
          <p:nvPr/>
        </p:nvSpPr>
        <p:spPr>
          <a:xfrm>
            <a:off x="9842500" y="64008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4A37A-AFC2-4A01-80A1-FC20F2C0D5BB}" type="slidenum">
              <a:rPr lang="en-US">
                <a:solidFill>
                  <a:srgbClr val="002060"/>
                </a:solidFill>
              </a:rPr>
              <a:pPr/>
              <a:t>38</a:t>
            </a:fld>
            <a:endParaRPr lang="en-US" dirty="0">
              <a:solidFill>
                <a:srgbClr val="002060"/>
              </a:solidFill>
            </a:endParaRPr>
          </a:p>
        </p:txBody>
      </p:sp>
      <p:pic>
        <p:nvPicPr>
          <p:cNvPr id="12" name="Picture 11">
            <a:extLst>
              <a:ext uri="{FF2B5EF4-FFF2-40B4-BE49-F238E27FC236}">
                <a16:creationId xmlns:a16="http://schemas.microsoft.com/office/drawing/2014/main" id="{8F606113-8AFF-0B41-A8C8-41E4A1D447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690" y="6228371"/>
            <a:ext cx="1692166" cy="457200"/>
          </a:xfrm>
          <a:prstGeom prst="rect">
            <a:avLst/>
          </a:prstGeom>
        </p:spPr>
      </p:pic>
    </p:spTree>
    <p:extLst>
      <p:ext uri="{BB962C8B-B14F-4D97-AF65-F5344CB8AC3E}">
        <p14:creationId xmlns:p14="http://schemas.microsoft.com/office/powerpoint/2010/main" val="40051982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70000" lnSpcReduction="20000"/>
          </a:bodyPr>
          <a:lstStyle/>
          <a:p>
            <a:r>
              <a:rPr lang="en-US" b="1" i="1" dirty="0">
                <a:solidFill>
                  <a:schemeClr val="bg1"/>
                </a:solidFill>
                <a:latin typeface="Helvetica" pitchFamily="2" charset="0"/>
              </a:rPr>
              <a:t>New Student Welcome and Orientation</a:t>
            </a:r>
          </a:p>
          <a:p>
            <a:r>
              <a:rPr lang="en-US" b="1" i="1" dirty="0">
                <a:solidFill>
                  <a:schemeClr val="bg1"/>
                </a:solidFill>
                <a:latin typeface="Helvetica" pitchFamily="2" charset="0"/>
              </a:rPr>
              <a:t>2024</a:t>
            </a:r>
          </a:p>
          <a:p>
            <a:endParaRPr lang="en-US" dirty="0"/>
          </a:p>
        </p:txBody>
      </p:sp>
      <p:sp>
        <p:nvSpPr>
          <p:cNvPr id="3" name="Title 2"/>
          <p:cNvSpPr>
            <a:spLocks noGrp="1"/>
          </p:cNvSpPr>
          <p:nvPr>
            <p:ph type="ctrTitle"/>
          </p:nvPr>
        </p:nvSpPr>
        <p:spPr/>
        <p:txBody>
          <a:bodyPr/>
          <a:lstStyle/>
          <a:p>
            <a:r>
              <a:rPr lang="en-US" b="1" i="1" dirty="0">
                <a:solidFill>
                  <a:srgbClr val="001D5F"/>
                </a:solidFill>
              </a:rPr>
              <a:t>Ready</a:t>
            </a:r>
            <a:r>
              <a:rPr lang="en-US" b="1" i="1">
                <a:solidFill>
                  <a:srgbClr val="001D5F"/>
                </a:solidFill>
              </a:rPr>
              <a:t>, Set, </a:t>
            </a:r>
            <a:r>
              <a:rPr lang="en-US" b="1" i="1" dirty="0">
                <a:solidFill>
                  <a:srgbClr val="001D5F"/>
                </a:solidFill>
              </a:rPr>
              <a:t>Experiment!</a:t>
            </a:r>
          </a:p>
        </p:txBody>
      </p:sp>
      <p:sp>
        <p:nvSpPr>
          <p:cNvPr id="6" name="TextBox 5">
            <a:extLst>
              <a:ext uri="{FF2B5EF4-FFF2-40B4-BE49-F238E27FC236}">
                <a16:creationId xmlns:a16="http://schemas.microsoft.com/office/drawing/2014/main" id="{DC2BE53D-3696-334B-A18B-9414DF8927B8}"/>
              </a:ext>
            </a:extLst>
          </p:cNvPr>
          <p:cNvSpPr txBox="1">
            <a:spLocks noChangeArrowheads="1"/>
          </p:cNvSpPr>
          <p:nvPr/>
        </p:nvSpPr>
        <p:spPr bwMode="auto">
          <a:xfrm>
            <a:off x="515378" y="5687203"/>
            <a:ext cx="6324600" cy="984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002060"/>
                </a:solidFill>
                <a:latin typeface="+mn-lt"/>
                <a:cs typeface="Arial" charset="0"/>
              </a:rPr>
              <a:t>Kurt A. </a:t>
            </a:r>
            <a:r>
              <a:rPr lang="en-US" sz="2000" dirty="0" err="1">
                <a:solidFill>
                  <a:srgbClr val="002060"/>
                </a:solidFill>
                <a:latin typeface="+mn-lt"/>
                <a:cs typeface="Arial" charset="0"/>
              </a:rPr>
              <a:t>Engleka</a:t>
            </a:r>
            <a:r>
              <a:rPr lang="en-US" sz="2000" dirty="0">
                <a:solidFill>
                  <a:srgbClr val="002060"/>
                </a:solidFill>
                <a:latin typeface="+mn-lt"/>
                <a:cs typeface="Arial" charset="0"/>
              </a:rPr>
              <a:t> (</a:t>
            </a:r>
            <a:r>
              <a:rPr lang="en-US" sz="2000" dirty="0" err="1">
                <a:solidFill>
                  <a:srgbClr val="002060"/>
                </a:solidFill>
                <a:latin typeface="+mn-lt"/>
                <a:cs typeface="Arial" charset="0"/>
              </a:rPr>
              <a:t>Ingelkay</a:t>
            </a:r>
            <a:r>
              <a:rPr lang="en-US" sz="2000" dirty="0">
                <a:solidFill>
                  <a:srgbClr val="002060"/>
                </a:solidFill>
                <a:latin typeface="+mn-lt"/>
                <a:cs typeface="Arial" charset="0"/>
              </a:rPr>
              <a:t>, hard “g”) (he/him)</a:t>
            </a:r>
          </a:p>
          <a:p>
            <a:pPr eaLnBrk="1" hangingPunct="1"/>
            <a:endParaRPr lang="en-US" sz="1000" dirty="0">
              <a:solidFill>
                <a:srgbClr val="002060"/>
              </a:solidFill>
              <a:latin typeface="+mn-lt"/>
              <a:cs typeface="Arial" charset="0"/>
            </a:endParaRPr>
          </a:p>
          <a:p>
            <a:pPr eaLnBrk="1" hangingPunct="1"/>
            <a:r>
              <a:rPr lang="en-US" sz="1400" dirty="0">
                <a:solidFill>
                  <a:srgbClr val="002060"/>
                </a:solidFill>
                <a:latin typeface="+mn-lt"/>
                <a:cs typeface="Arial" charset="0"/>
              </a:rPr>
              <a:t>Adjunct Assistant Professor, Cell &amp; Dev </a:t>
            </a:r>
            <a:r>
              <a:rPr lang="en-US" sz="1400" dirty="0" err="1">
                <a:solidFill>
                  <a:srgbClr val="002060"/>
                </a:solidFill>
                <a:latin typeface="+mn-lt"/>
                <a:cs typeface="Arial" charset="0"/>
              </a:rPr>
              <a:t>Biol</a:t>
            </a:r>
            <a:endParaRPr lang="en-US" sz="1400" dirty="0">
              <a:solidFill>
                <a:srgbClr val="002060"/>
              </a:solidFill>
              <a:latin typeface="+mn-lt"/>
              <a:cs typeface="Arial" charset="0"/>
            </a:endParaRPr>
          </a:p>
          <a:p>
            <a:pPr eaLnBrk="1" hangingPunct="1"/>
            <a:r>
              <a:rPr lang="en-US" sz="1400" dirty="0">
                <a:solidFill>
                  <a:srgbClr val="002060"/>
                </a:solidFill>
                <a:latin typeface="+mn-lt"/>
                <a:cs typeface="Arial" charset="0"/>
              </a:rPr>
              <a:t>Director of Curriculum, BGS</a:t>
            </a:r>
          </a:p>
        </p:txBody>
      </p:sp>
      <p:sp>
        <p:nvSpPr>
          <p:cNvPr id="8" name="TextBox 7">
            <a:extLst>
              <a:ext uri="{FF2B5EF4-FFF2-40B4-BE49-F238E27FC236}">
                <a16:creationId xmlns:a16="http://schemas.microsoft.com/office/drawing/2014/main" id="{2D4CBFE9-46D8-B742-AA12-A30FFAF3D10A}"/>
              </a:ext>
            </a:extLst>
          </p:cNvPr>
          <p:cNvSpPr txBox="1"/>
          <p:nvPr/>
        </p:nvSpPr>
        <p:spPr>
          <a:xfrm>
            <a:off x="4475275" y="6134579"/>
            <a:ext cx="3433953" cy="523220"/>
          </a:xfrm>
          <a:prstGeom prst="rect">
            <a:avLst/>
          </a:prstGeom>
          <a:noFill/>
        </p:spPr>
        <p:txBody>
          <a:bodyPr wrap="none" rtlCol="0">
            <a:spAutoFit/>
          </a:bodyPr>
          <a:lstStyle/>
          <a:p>
            <a:r>
              <a:rPr lang="en-US" sz="1400" dirty="0" err="1">
                <a:solidFill>
                  <a:srgbClr val="002060"/>
                </a:solidFill>
                <a:cs typeface="Arial" charset="0"/>
              </a:rPr>
              <a:t>kengleka@pennmedicine.upenn.edu</a:t>
            </a:r>
            <a:endParaRPr lang="en-US" sz="1400" dirty="0">
              <a:solidFill>
                <a:srgbClr val="002060"/>
              </a:solidFill>
              <a:cs typeface="Arial" charset="0"/>
            </a:endParaRPr>
          </a:p>
          <a:p>
            <a:r>
              <a:rPr lang="en-US" sz="1400" dirty="0" err="1">
                <a:solidFill>
                  <a:srgbClr val="002060"/>
                </a:solidFill>
              </a:rPr>
              <a:t>orcid.org</a:t>
            </a:r>
            <a:r>
              <a:rPr lang="en-US" sz="1400" dirty="0">
                <a:solidFill>
                  <a:srgbClr val="002060"/>
                </a:solidFill>
              </a:rPr>
              <a:t>/0000-0001-5539-4076</a:t>
            </a:r>
          </a:p>
        </p:txBody>
      </p:sp>
      <p:pic>
        <p:nvPicPr>
          <p:cNvPr id="9" name="Picture 8">
            <a:extLst>
              <a:ext uri="{FF2B5EF4-FFF2-40B4-BE49-F238E27FC236}">
                <a16:creationId xmlns:a16="http://schemas.microsoft.com/office/drawing/2014/main" id="{85FFC1E4-6B4C-724C-96DE-43A3BFAE4C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3792" y="6179645"/>
            <a:ext cx="1692166" cy="457200"/>
          </a:xfrm>
          <a:prstGeom prst="rect">
            <a:avLst/>
          </a:prstGeom>
        </p:spPr>
      </p:pic>
    </p:spTree>
    <p:extLst>
      <p:ext uri="{BB962C8B-B14F-4D97-AF65-F5344CB8AC3E}">
        <p14:creationId xmlns:p14="http://schemas.microsoft.com/office/powerpoint/2010/main" val="17301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731E1-CF84-614E-9EE5-775E0EF659A5}"/>
              </a:ext>
            </a:extLst>
          </p:cNvPr>
          <p:cNvSpPr>
            <a:spLocks noGrp="1"/>
          </p:cNvSpPr>
          <p:nvPr>
            <p:ph type="title"/>
          </p:nvPr>
        </p:nvSpPr>
        <p:spPr/>
        <p:txBody>
          <a:bodyPr>
            <a:normAutofit fontScale="90000"/>
          </a:bodyPr>
          <a:lstStyle/>
          <a:p>
            <a:r>
              <a:rPr lang="en-US" dirty="0"/>
              <a:t>Reproducibility is foundational but difficult to achieve</a:t>
            </a:r>
          </a:p>
        </p:txBody>
      </p:sp>
      <p:sp>
        <p:nvSpPr>
          <p:cNvPr id="3" name="Text Placeholder 2">
            <a:extLst>
              <a:ext uri="{FF2B5EF4-FFF2-40B4-BE49-F238E27FC236}">
                <a16:creationId xmlns:a16="http://schemas.microsoft.com/office/drawing/2014/main" id="{DA118AD3-E3E2-334A-BFEC-B83EFC7F1845}"/>
              </a:ext>
            </a:extLst>
          </p:cNvPr>
          <p:cNvSpPr>
            <a:spLocks noGrp="1"/>
          </p:cNvSpPr>
          <p:nvPr>
            <p:ph type="body" idx="1"/>
          </p:nvPr>
        </p:nvSpPr>
        <p:spPr/>
        <p:txBody>
          <a:bodyPr/>
          <a:lstStyle/>
          <a:p>
            <a:endParaRPr lang="en-US"/>
          </a:p>
        </p:txBody>
      </p:sp>
      <p:sp>
        <p:nvSpPr>
          <p:cNvPr id="12" name="Slide Number Placeholder 5">
            <a:extLst>
              <a:ext uri="{FF2B5EF4-FFF2-40B4-BE49-F238E27FC236}">
                <a16:creationId xmlns:a16="http://schemas.microsoft.com/office/drawing/2014/main" id="{4FE82E17-A740-A34D-A623-6756D0635C5C}"/>
              </a:ext>
            </a:extLst>
          </p:cNvPr>
          <p:cNvSpPr txBox="1">
            <a:spLocks/>
          </p:cNvSpPr>
          <p:nvPr/>
        </p:nvSpPr>
        <p:spPr>
          <a:xfrm>
            <a:off x="9842500" y="64008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4A37A-AFC2-4A01-80A1-FC20F2C0D5BB}" type="slidenum">
              <a:rPr lang="en-US">
                <a:solidFill>
                  <a:srgbClr val="002060"/>
                </a:solidFill>
              </a:rPr>
              <a:pPr/>
              <a:t>4</a:t>
            </a:fld>
            <a:endParaRPr lang="en-US" dirty="0">
              <a:solidFill>
                <a:srgbClr val="002060"/>
              </a:solidFill>
            </a:endParaRPr>
          </a:p>
        </p:txBody>
      </p:sp>
    </p:spTree>
    <p:extLst>
      <p:ext uri="{BB962C8B-B14F-4D97-AF65-F5344CB8AC3E}">
        <p14:creationId xmlns:p14="http://schemas.microsoft.com/office/powerpoint/2010/main" val="16232306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B144B-4D6F-9449-9DA2-0F9F34CF08D2}"/>
              </a:ext>
            </a:extLst>
          </p:cNvPr>
          <p:cNvSpPr>
            <a:spLocks noGrp="1"/>
          </p:cNvSpPr>
          <p:nvPr>
            <p:ph type="title"/>
          </p:nvPr>
        </p:nvSpPr>
        <p:spPr/>
        <p:txBody>
          <a:bodyPr/>
          <a:lstStyle/>
          <a:p>
            <a:r>
              <a:rPr lang="en-US" dirty="0">
                <a:solidFill>
                  <a:srgbClr val="001D5F"/>
                </a:solidFill>
              </a:rPr>
              <a:t>Case studies</a:t>
            </a:r>
          </a:p>
        </p:txBody>
      </p:sp>
      <p:sp>
        <p:nvSpPr>
          <p:cNvPr id="3" name="Content Placeholder 2">
            <a:extLst>
              <a:ext uri="{FF2B5EF4-FFF2-40B4-BE49-F238E27FC236}">
                <a16:creationId xmlns:a16="http://schemas.microsoft.com/office/drawing/2014/main" id="{308CCED3-4379-8E4A-9F85-69751BA23CBF}"/>
              </a:ext>
            </a:extLst>
          </p:cNvPr>
          <p:cNvSpPr>
            <a:spLocks noGrp="1"/>
          </p:cNvSpPr>
          <p:nvPr>
            <p:ph idx="1"/>
          </p:nvPr>
        </p:nvSpPr>
        <p:spPr/>
        <p:txBody>
          <a:bodyPr/>
          <a:lstStyle/>
          <a:p>
            <a:r>
              <a:rPr lang="en-US" b="1" i="1" dirty="0">
                <a:solidFill>
                  <a:srgbClr val="001C5D"/>
                </a:solidFill>
                <a:latin typeface="Helvetica" pitchFamily="2" charset="0"/>
              </a:rPr>
              <a:t>Replication</a:t>
            </a:r>
          </a:p>
          <a:p>
            <a:r>
              <a:rPr lang="en-US" b="1" i="1" dirty="0">
                <a:solidFill>
                  <a:srgbClr val="001C5D"/>
                </a:solidFill>
                <a:latin typeface="Helvetica" pitchFamily="2" charset="0"/>
              </a:rPr>
              <a:t>Feasibility and risk</a:t>
            </a:r>
          </a:p>
          <a:p>
            <a:r>
              <a:rPr lang="en-US" b="1" i="1" dirty="0">
                <a:solidFill>
                  <a:srgbClr val="001C5D"/>
                </a:solidFill>
                <a:latin typeface="Helvetica" pitchFamily="2" charset="0"/>
              </a:rPr>
              <a:t>Idea Creation</a:t>
            </a:r>
          </a:p>
          <a:p>
            <a:endParaRPr lang="en-US" dirty="0"/>
          </a:p>
        </p:txBody>
      </p:sp>
      <p:sp>
        <p:nvSpPr>
          <p:cNvPr id="8" name="Slide Number Placeholder 5">
            <a:extLst>
              <a:ext uri="{FF2B5EF4-FFF2-40B4-BE49-F238E27FC236}">
                <a16:creationId xmlns:a16="http://schemas.microsoft.com/office/drawing/2014/main" id="{2D41D711-FAD0-EF40-A94D-3BCDDB99A826}"/>
              </a:ext>
            </a:extLst>
          </p:cNvPr>
          <p:cNvSpPr txBox="1">
            <a:spLocks/>
          </p:cNvSpPr>
          <p:nvPr/>
        </p:nvSpPr>
        <p:spPr>
          <a:xfrm>
            <a:off x="9842500" y="64008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4A37A-AFC2-4A01-80A1-FC20F2C0D5BB}" type="slidenum">
              <a:rPr lang="en-US">
                <a:solidFill>
                  <a:srgbClr val="002060"/>
                </a:solidFill>
              </a:rPr>
              <a:pPr/>
              <a:t>40</a:t>
            </a:fld>
            <a:endParaRPr lang="en-US" dirty="0">
              <a:solidFill>
                <a:srgbClr val="002060"/>
              </a:solidFill>
            </a:endParaRPr>
          </a:p>
        </p:txBody>
      </p:sp>
      <p:pic>
        <p:nvPicPr>
          <p:cNvPr id="9" name="Picture 8">
            <a:extLst>
              <a:ext uri="{FF2B5EF4-FFF2-40B4-BE49-F238E27FC236}">
                <a16:creationId xmlns:a16="http://schemas.microsoft.com/office/drawing/2014/main" id="{4ED34AB2-844F-3846-8879-32421F21B8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690" y="6228371"/>
            <a:ext cx="1692166" cy="457200"/>
          </a:xfrm>
          <a:prstGeom prst="rect">
            <a:avLst/>
          </a:prstGeom>
        </p:spPr>
      </p:pic>
      <p:pic>
        <p:nvPicPr>
          <p:cNvPr id="4" name="Picture 3">
            <a:extLst>
              <a:ext uri="{FF2B5EF4-FFF2-40B4-BE49-F238E27FC236}">
                <a16:creationId xmlns:a16="http://schemas.microsoft.com/office/drawing/2014/main" id="{773046C5-5D3A-A14F-9C35-E71B748379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69964" y="3361303"/>
            <a:ext cx="9810642" cy="234237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535488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548D1-AA22-0D4A-A485-A1146158248F}"/>
              </a:ext>
            </a:extLst>
          </p:cNvPr>
          <p:cNvSpPr>
            <a:spLocks noGrp="1"/>
          </p:cNvSpPr>
          <p:nvPr>
            <p:ph type="title"/>
          </p:nvPr>
        </p:nvSpPr>
        <p:spPr/>
        <p:txBody>
          <a:bodyPr>
            <a:normAutofit/>
          </a:bodyPr>
          <a:lstStyle/>
          <a:p>
            <a:r>
              <a:rPr lang="en-US" dirty="0">
                <a:solidFill>
                  <a:srgbClr val="001D5F"/>
                </a:solidFill>
              </a:rPr>
              <a:t>Small Groups</a:t>
            </a:r>
          </a:p>
        </p:txBody>
      </p:sp>
      <p:grpSp>
        <p:nvGrpSpPr>
          <p:cNvPr id="6" name="Group 5">
            <a:extLst>
              <a:ext uri="{FF2B5EF4-FFF2-40B4-BE49-F238E27FC236}">
                <a16:creationId xmlns:a16="http://schemas.microsoft.com/office/drawing/2014/main" id="{BCB2E309-22FF-0E42-AD7F-DFECA0188EF1}"/>
              </a:ext>
            </a:extLst>
          </p:cNvPr>
          <p:cNvGrpSpPr/>
          <p:nvPr/>
        </p:nvGrpSpPr>
        <p:grpSpPr>
          <a:xfrm>
            <a:off x="1911945" y="2565906"/>
            <a:ext cx="8824969" cy="2910236"/>
            <a:chOff x="426129" y="2297091"/>
            <a:chExt cx="8824969" cy="2910236"/>
          </a:xfrm>
        </p:grpSpPr>
        <p:sp>
          <p:nvSpPr>
            <p:cNvPr id="3" name="TextBox 2">
              <a:extLst>
                <a:ext uri="{FF2B5EF4-FFF2-40B4-BE49-F238E27FC236}">
                  <a16:creationId xmlns:a16="http://schemas.microsoft.com/office/drawing/2014/main" id="{11D5F5C9-7A0F-B44D-887B-5C9B23FDDBEF}"/>
                </a:ext>
              </a:extLst>
            </p:cNvPr>
            <p:cNvSpPr txBox="1"/>
            <p:nvPr/>
          </p:nvSpPr>
          <p:spPr>
            <a:xfrm>
              <a:off x="5288154" y="2297091"/>
              <a:ext cx="3962944" cy="2677656"/>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US" sz="2400" b="1" i="1" dirty="0">
                  <a:solidFill>
                    <a:srgbClr val="002060"/>
                  </a:solidFill>
                </a:rPr>
                <a:t>Groups 1-5 BRB 252 </a:t>
              </a:r>
            </a:p>
            <a:p>
              <a:r>
                <a:rPr lang="en-US" sz="2400" b="1" i="1" dirty="0">
                  <a:solidFill>
                    <a:srgbClr val="002060"/>
                  </a:solidFill>
                </a:rPr>
                <a:t>Groups 6-14 BRB Lobby</a:t>
              </a:r>
            </a:p>
            <a:p>
              <a:r>
                <a:rPr lang="en-US" sz="2400" b="1" i="1" dirty="0">
                  <a:solidFill>
                    <a:srgbClr val="002060"/>
                  </a:solidFill>
                </a:rPr>
                <a:t>Groups 15-17 BRB </a:t>
              </a:r>
              <a:r>
                <a:rPr lang="en-US" sz="2400" b="1" i="1" dirty="0" err="1">
                  <a:solidFill>
                    <a:srgbClr val="002060"/>
                  </a:solidFill>
                </a:rPr>
                <a:t>Aud</a:t>
              </a:r>
              <a:endParaRPr lang="en-US" sz="2400" b="1" i="1" dirty="0">
                <a:solidFill>
                  <a:srgbClr val="002060"/>
                </a:solidFill>
              </a:endParaRPr>
            </a:p>
            <a:p>
              <a:r>
                <a:rPr lang="en-US" sz="2400" b="1" i="1" dirty="0">
                  <a:solidFill>
                    <a:srgbClr val="002060"/>
                  </a:solidFill>
                </a:rPr>
                <a:t>Groups 18-19 BRB 253 </a:t>
              </a:r>
            </a:p>
            <a:p>
              <a:r>
                <a:rPr lang="en-US" sz="2400" b="1" i="1" dirty="0">
                  <a:solidFill>
                    <a:srgbClr val="002060"/>
                  </a:solidFill>
                </a:rPr>
                <a:t>Group 20 BRB </a:t>
              </a:r>
              <a:r>
                <a:rPr lang="en-US" sz="2400" b="1" i="1" dirty="0" err="1">
                  <a:solidFill>
                    <a:srgbClr val="002060"/>
                  </a:solidFill>
                </a:rPr>
                <a:t>Aud</a:t>
              </a:r>
              <a:r>
                <a:rPr lang="en-US" sz="2400" b="1" i="1" dirty="0">
                  <a:solidFill>
                    <a:srgbClr val="002060"/>
                  </a:solidFill>
                </a:rPr>
                <a:t> (front)</a:t>
              </a:r>
            </a:p>
            <a:p>
              <a:endParaRPr lang="en-US" sz="2400" b="1" i="1" dirty="0">
                <a:solidFill>
                  <a:srgbClr val="002060"/>
                </a:solidFill>
              </a:endParaRPr>
            </a:p>
            <a:p>
              <a:pPr algn="ctr"/>
              <a:r>
                <a:rPr lang="en-US" sz="2400" b="1" i="1" dirty="0">
                  <a:solidFill>
                    <a:srgbClr val="002060"/>
                  </a:solidFill>
                </a:rPr>
                <a:t>Spillover BRB Auditorium</a:t>
              </a:r>
            </a:p>
          </p:txBody>
        </p:sp>
        <p:pic>
          <p:nvPicPr>
            <p:cNvPr id="8" name="Picture 7">
              <a:extLst>
                <a:ext uri="{FF2B5EF4-FFF2-40B4-BE49-F238E27FC236}">
                  <a16:creationId xmlns:a16="http://schemas.microsoft.com/office/drawing/2014/main" id="{E091D0A9-521B-084D-B169-B2CBFCD458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129" y="2433843"/>
              <a:ext cx="4573816" cy="2773484"/>
            </a:xfrm>
            <a:prstGeom prst="rect">
              <a:avLst/>
            </a:prstGeom>
            <a:effectLst>
              <a:outerShdw blurRad="50800" dist="38100" dir="2700000" algn="tl" rotWithShape="0">
                <a:prstClr val="black">
                  <a:alpha val="40000"/>
                </a:prstClr>
              </a:outerShdw>
            </a:effectLst>
          </p:spPr>
        </p:pic>
      </p:grpSp>
      <p:sp>
        <p:nvSpPr>
          <p:cNvPr id="10" name="Slide Number Placeholder 5">
            <a:extLst>
              <a:ext uri="{FF2B5EF4-FFF2-40B4-BE49-F238E27FC236}">
                <a16:creationId xmlns:a16="http://schemas.microsoft.com/office/drawing/2014/main" id="{35F979BF-6906-E242-990A-A4372EB711DF}"/>
              </a:ext>
            </a:extLst>
          </p:cNvPr>
          <p:cNvSpPr txBox="1">
            <a:spLocks/>
          </p:cNvSpPr>
          <p:nvPr/>
        </p:nvSpPr>
        <p:spPr>
          <a:xfrm>
            <a:off x="9842500" y="64008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4A37A-AFC2-4A01-80A1-FC20F2C0D5BB}" type="slidenum">
              <a:rPr lang="en-US">
                <a:solidFill>
                  <a:srgbClr val="002060"/>
                </a:solidFill>
              </a:rPr>
              <a:pPr/>
              <a:t>41</a:t>
            </a:fld>
            <a:endParaRPr lang="en-US" dirty="0">
              <a:solidFill>
                <a:srgbClr val="002060"/>
              </a:solidFill>
            </a:endParaRPr>
          </a:p>
        </p:txBody>
      </p:sp>
      <p:pic>
        <p:nvPicPr>
          <p:cNvPr id="11" name="Picture 10">
            <a:extLst>
              <a:ext uri="{FF2B5EF4-FFF2-40B4-BE49-F238E27FC236}">
                <a16:creationId xmlns:a16="http://schemas.microsoft.com/office/drawing/2014/main" id="{278400A1-9DFD-A841-9CCA-99139C5616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690" y="6228371"/>
            <a:ext cx="1692166" cy="457200"/>
          </a:xfrm>
          <a:prstGeom prst="rect">
            <a:avLst/>
          </a:prstGeom>
        </p:spPr>
      </p:pic>
      <p:sp>
        <p:nvSpPr>
          <p:cNvPr id="4" name="TextBox 3">
            <a:extLst>
              <a:ext uri="{FF2B5EF4-FFF2-40B4-BE49-F238E27FC236}">
                <a16:creationId xmlns:a16="http://schemas.microsoft.com/office/drawing/2014/main" id="{358E9E78-CFFF-2D42-B50F-6C3233CB8FB5}"/>
              </a:ext>
            </a:extLst>
          </p:cNvPr>
          <p:cNvSpPr txBox="1"/>
          <p:nvPr/>
        </p:nvSpPr>
        <p:spPr>
          <a:xfrm>
            <a:off x="269690" y="1890563"/>
            <a:ext cx="9278502" cy="461665"/>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US" sz="2400" b="1" dirty="0">
                <a:solidFill>
                  <a:srgbClr val="002060"/>
                </a:solidFill>
              </a:rPr>
              <a:t>See Canvas or me for your small group number and location.</a:t>
            </a:r>
          </a:p>
        </p:txBody>
      </p:sp>
      <p:sp>
        <p:nvSpPr>
          <p:cNvPr id="5" name="TextBox 4">
            <a:extLst>
              <a:ext uri="{FF2B5EF4-FFF2-40B4-BE49-F238E27FC236}">
                <a16:creationId xmlns:a16="http://schemas.microsoft.com/office/drawing/2014/main" id="{B34E46BC-7CA9-1E41-9B11-2A5870D56D1F}"/>
              </a:ext>
            </a:extLst>
          </p:cNvPr>
          <p:cNvSpPr txBox="1"/>
          <p:nvPr/>
        </p:nvSpPr>
        <p:spPr>
          <a:xfrm>
            <a:off x="8633453" y="5702173"/>
            <a:ext cx="2103461" cy="584775"/>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US" sz="3200" b="1" dirty="0">
                <a:solidFill>
                  <a:srgbClr val="002060"/>
                </a:solidFill>
              </a:rPr>
              <a:t>Have fun!</a:t>
            </a:r>
          </a:p>
        </p:txBody>
      </p:sp>
    </p:spTree>
    <p:extLst>
      <p:ext uri="{BB962C8B-B14F-4D97-AF65-F5344CB8AC3E}">
        <p14:creationId xmlns:p14="http://schemas.microsoft.com/office/powerpoint/2010/main" val="3964053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824DDE66-EF6E-4240-B8F4-848AD358A30E}"/>
              </a:ext>
            </a:extLst>
          </p:cNvPr>
          <p:cNvSpPr txBox="1">
            <a:spLocks/>
          </p:cNvSpPr>
          <p:nvPr/>
        </p:nvSpPr>
        <p:spPr>
          <a:xfrm>
            <a:off x="9842500" y="64008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4A37A-AFC2-4A01-80A1-FC20F2C0D5BB}" type="slidenum">
              <a:rPr lang="en-US">
                <a:solidFill>
                  <a:srgbClr val="002060"/>
                </a:solidFill>
              </a:rPr>
              <a:pPr/>
              <a:t>42</a:t>
            </a:fld>
            <a:endParaRPr lang="en-US" dirty="0">
              <a:solidFill>
                <a:srgbClr val="002060"/>
              </a:solidFill>
            </a:endParaRPr>
          </a:p>
        </p:txBody>
      </p:sp>
    </p:spTree>
    <p:extLst>
      <p:ext uri="{BB962C8B-B14F-4D97-AF65-F5344CB8AC3E}">
        <p14:creationId xmlns:p14="http://schemas.microsoft.com/office/powerpoint/2010/main" val="37638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4D831CB-28EA-BB40-9C93-93CE290032D5}"/>
              </a:ext>
            </a:extLst>
          </p:cNvPr>
          <p:cNvGrpSpPr/>
          <p:nvPr/>
        </p:nvGrpSpPr>
        <p:grpSpPr>
          <a:xfrm>
            <a:off x="1919448" y="1812765"/>
            <a:ext cx="4087368" cy="2787773"/>
            <a:chOff x="2076381" y="2297566"/>
            <a:chExt cx="3748463" cy="2787773"/>
          </a:xfrm>
        </p:grpSpPr>
        <p:sp>
          <p:nvSpPr>
            <p:cNvPr id="15" name="TextBox 14">
              <a:extLst>
                <a:ext uri="{FF2B5EF4-FFF2-40B4-BE49-F238E27FC236}">
                  <a16:creationId xmlns:a16="http://schemas.microsoft.com/office/drawing/2014/main" id="{63BA3242-B0A1-B047-9A53-3A85AF368561}"/>
                </a:ext>
              </a:extLst>
            </p:cNvPr>
            <p:cNvSpPr txBox="1"/>
            <p:nvPr/>
          </p:nvSpPr>
          <p:spPr>
            <a:xfrm>
              <a:off x="2076381" y="2315350"/>
              <a:ext cx="3748463" cy="2769989"/>
            </a:xfrm>
            <a:prstGeom prst="rect">
              <a:avLst/>
            </a:prstGeom>
            <a:solidFill>
              <a:srgbClr val="FEFEFF"/>
            </a:solidFill>
            <a:effectLst>
              <a:outerShdw blurRad="50800" dist="38100" dir="2700000" algn="tl" rotWithShape="0">
                <a:prstClr val="black">
                  <a:alpha val="40000"/>
                </a:prstClr>
              </a:outerShdw>
            </a:effectLst>
          </p:spPr>
          <p:txBody>
            <a:bodyPr wrap="square" rtlCol="0">
              <a:spAutoFit/>
            </a:bodyPr>
            <a:lstStyle/>
            <a:p>
              <a:pPr algn="ctr"/>
              <a:endParaRPr lang="en-US" sz="2400" b="1" dirty="0">
                <a:solidFill>
                  <a:srgbClr val="001D5F"/>
                </a:solidFill>
              </a:endParaRPr>
            </a:p>
            <a:p>
              <a:pPr algn="ctr"/>
              <a:endParaRPr lang="en-US" sz="2400" b="1" dirty="0">
                <a:solidFill>
                  <a:srgbClr val="002060"/>
                </a:solidFill>
              </a:endParaRPr>
            </a:p>
            <a:p>
              <a:pPr marL="285750" indent="-285750">
                <a:buFont typeface="Arial" panose="020B0604020202020204" pitchFamily="34" charset="0"/>
                <a:buChar char="•"/>
              </a:pPr>
              <a:r>
                <a:rPr lang="en-US" b="1" dirty="0">
                  <a:solidFill>
                    <a:srgbClr val="002060"/>
                  </a:solidFill>
                </a:rPr>
                <a:t>Unvalidated reagents</a:t>
              </a:r>
            </a:p>
            <a:p>
              <a:pPr marL="742950" lvl="1" indent="-285750">
                <a:buFont typeface="Arial" panose="020B0604020202020204" pitchFamily="34" charset="0"/>
                <a:buChar char="•"/>
              </a:pPr>
              <a:r>
                <a:rPr lang="en-US" b="1" dirty="0">
                  <a:solidFill>
                    <a:srgbClr val="002060"/>
                  </a:solidFill>
                </a:rPr>
                <a:t>antibodies, cell lines</a:t>
              </a:r>
            </a:p>
            <a:p>
              <a:pPr marL="742950" lvl="1" indent="-285750">
                <a:buFont typeface="Arial" panose="020B0604020202020204" pitchFamily="34" charset="0"/>
                <a:buChar char="•"/>
              </a:pPr>
              <a:r>
                <a:rPr lang="en-US" b="1" dirty="0">
                  <a:solidFill>
                    <a:srgbClr val="002060"/>
                  </a:solidFill>
                </a:rPr>
                <a:t>RNAi</a:t>
              </a:r>
            </a:p>
            <a:p>
              <a:pPr marL="285750" indent="-285750">
                <a:buFont typeface="Arial" panose="020B0604020202020204" pitchFamily="34" charset="0"/>
                <a:buChar char="•"/>
              </a:pPr>
              <a:r>
                <a:rPr lang="en-US" b="1" dirty="0">
                  <a:solidFill>
                    <a:srgbClr val="002060"/>
                  </a:solidFill>
                </a:rPr>
                <a:t>Contaminated cell lines</a:t>
              </a:r>
            </a:p>
            <a:p>
              <a:pPr marL="301625" lvl="1" indent="-285750">
                <a:buFont typeface="Arial" panose="020B0604020202020204" pitchFamily="34" charset="0"/>
                <a:buChar char="•"/>
              </a:pPr>
              <a:r>
                <a:rPr lang="en-US" b="1" dirty="0">
                  <a:solidFill>
                    <a:srgbClr val="002060"/>
                  </a:solidFill>
                </a:rPr>
                <a:t>Batch effects</a:t>
              </a:r>
            </a:p>
            <a:p>
              <a:pPr marL="301625" lvl="1" indent="-285750">
                <a:buFont typeface="Arial" panose="020B0604020202020204" pitchFamily="34" charset="0"/>
                <a:buChar char="•"/>
              </a:pPr>
              <a:r>
                <a:rPr lang="en-US" b="1" dirty="0">
                  <a:solidFill>
                    <a:srgbClr val="002060"/>
                  </a:solidFill>
                </a:rPr>
                <a:t>Sophisticated techniques</a:t>
              </a:r>
            </a:p>
            <a:p>
              <a:pPr marL="301625" lvl="1" indent="-285750">
                <a:buFont typeface="Arial" panose="020B0604020202020204" pitchFamily="34" charset="0"/>
                <a:buChar char="•"/>
              </a:pPr>
              <a:r>
                <a:rPr lang="en-US" b="1" dirty="0">
                  <a:solidFill>
                    <a:srgbClr val="002060"/>
                  </a:solidFill>
                </a:rPr>
                <a:t>Natural variability</a:t>
              </a:r>
            </a:p>
          </p:txBody>
        </p:sp>
        <p:sp>
          <p:nvSpPr>
            <p:cNvPr id="16" name="Rectangle 15">
              <a:extLst>
                <a:ext uri="{FF2B5EF4-FFF2-40B4-BE49-F238E27FC236}">
                  <a16:creationId xmlns:a16="http://schemas.microsoft.com/office/drawing/2014/main" id="{EE833BFA-0BFD-C244-97C7-60DB83018361}"/>
                </a:ext>
              </a:extLst>
            </p:cNvPr>
            <p:cNvSpPr/>
            <p:nvPr/>
          </p:nvSpPr>
          <p:spPr>
            <a:xfrm>
              <a:off x="2076381" y="2315350"/>
              <a:ext cx="3748463" cy="703097"/>
            </a:xfrm>
            <a:prstGeom prst="rect">
              <a:avLst/>
            </a:prstGeom>
            <a:solidFill>
              <a:srgbClr val="B24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BF957C7-42BE-0743-804C-FF182C7AD712}"/>
                </a:ext>
              </a:extLst>
            </p:cNvPr>
            <p:cNvSpPr/>
            <p:nvPr/>
          </p:nvSpPr>
          <p:spPr>
            <a:xfrm>
              <a:off x="3137731" y="2297566"/>
              <a:ext cx="1625766" cy="461665"/>
            </a:xfrm>
            <a:prstGeom prst="rect">
              <a:avLst/>
            </a:prstGeom>
          </p:spPr>
          <p:txBody>
            <a:bodyPr wrap="none">
              <a:spAutoFit/>
            </a:bodyPr>
            <a:lstStyle/>
            <a:p>
              <a:pPr algn="ctr"/>
              <a:r>
                <a:rPr lang="en-US" sz="2400" b="1" dirty="0">
                  <a:solidFill>
                    <a:schemeClr val="bg1"/>
                  </a:solidFill>
                </a:rPr>
                <a:t>Technical</a:t>
              </a:r>
            </a:p>
          </p:txBody>
        </p:sp>
      </p:grpSp>
      <p:grpSp>
        <p:nvGrpSpPr>
          <p:cNvPr id="19" name="Group 18">
            <a:extLst>
              <a:ext uri="{FF2B5EF4-FFF2-40B4-BE49-F238E27FC236}">
                <a16:creationId xmlns:a16="http://schemas.microsoft.com/office/drawing/2014/main" id="{68AA34F8-9475-5A4D-896C-25C28F3D238B}"/>
              </a:ext>
            </a:extLst>
          </p:cNvPr>
          <p:cNvGrpSpPr/>
          <p:nvPr/>
        </p:nvGrpSpPr>
        <p:grpSpPr>
          <a:xfrm>
            <a:off x="6185184" y="1812765"/>
            <a:ext cx="4087368" cy="2787773"/>
            <a:chOff x="2076381" y="2297566"/>
            <a:chExt cx="3748463" cy="2787773"/>
          </a:xfrm>
        </p:grpSpPr>
        <p:sp>
          <p:nvSpPr>
            <p:cNvPr id="20" name="TextBox 19">
              <a:extLst>
                <a:ext uri="{FF2B5EF4-FFF2-40B4-BE49-F238E27FC236}">
                  <a16:creationId xmlns:a16="http://schemas.microsoft.com/office/drawing/2014/main" id="{FE2F637F-B441-E749-B46D-A7A302D0306C}"/>
                </a:ext>
              </a:extLst>
            </p:cNvPr>
            <p:cNvSpPr txBox="1"/>
            <p:nvPr/>
          </p:nvSpPr>
          <p:spPr>
            <a:xfrm>
              <a:off x="2076381" y="2315350"/>
              <a:ext cx="3748463" cy="2769989"/>
            </a:xfrm>
            <a:prstGeom prst="rect">
              <a:avLst/>
            </a:prstGeom>
            <a:solidFill>
              <a:srgbClr val="FEFEFF"/>
            </a:solidFill>
            <a:effectLst>
              <a:outerShdw blurRad="50800" dist="38100" dir="2700000" algn="tl" rotWithShape="0">
                <a:prstClr val="black">
                  <a:alpha val="40000"/>
                </a:prstClr>
              </a:outerShdw>
            </a:effectLst>
          </p:spPr>
          <p:txBody>
            <a:bodyPr wrap="square" rtlCol="0">
              <a:spAutoFit/>
            </a:bodyPr>
            <a:lstStyle/>
            <a:p>
              <a:pPr algn="ctr"/>
              <a:endParaRPr lang="en-US" sz="2400" b="1" dirty="0">
                <a:solidFill>
                  <a:srgbClr val="001D5F"/>
                </a:solidFill>
              </a:endParaRPr>
            </a:p>
            <a:p>
              <a:pPr algn="ctr"/>
              <a:endParaRPr lang="en-US" sz="2400" b="1" dirty="0">
                <a:solidFill>
                  <a:srgbClr val="002060"/>
                </a:solidFill>
              </a:endParaRPr>
            </a:p>
            <a:p>
              <a:pPr marL="285750" indent="-285750">
                <a:buFont typeface="Arial" panose="020B0604020202020204" pitchFamily="34" charset="0"/>
                <a:buChar char="•"/>
              </a:pPr>
              <a:r>
                <a:rPr lang="en-US" b="1" dirty="0">
                  <a:solidFill>
                    <a:srgbClr val="002060"/>
                  </a:solidFill>
                </a:rPr>
                <a:t>Study design flaws</a:t>
              </a:r>
            </a:p>
            <a:p>
              <a:pPr marL="742950" lvl="1" indent="-285750">
                <a:buFont typeface="Arial" panose="020B0604020202020204" pitchFamily="34" charset="0"/>
                <a:buChar char="•"/>
              </a:pPr>
              <a:r>
                <a:rPr lang="en-US" b="1" dirty="0">
                  <a:solidFill>
                    <a:srgbClr val="002060"/>
                  </a:solidFill>
                </a:rPr>
                <a:t>small sample size</a:t>
              </a:r>
            </a:p>
            <a:p>
              <a:pPr marL="742950" lvl="1" indent="-285750">
                <a:buFont typeface="Arial" panose="020B0604020202020204" pitchFamily="34" charset="0"/>
                <a:buChar char="•"/>
              </a:pPr>
              <a:r>
                <a:rPr lang="en-US" b="1" dirty="0">
                  <a:solidFill>
                    <a:srgbClr val="002060"/>
                  </a:solidFill>
                </a:rPr>
                <a:t>non-validated system</a:t>
              </a:r>
            </a:p>
            <a:p>
              <a:pPr marL="285750" indent="-285750">
                <a:buFont typeface="Arial" panose="020B0604020202020204" pitchFamily="34" charset="0"/>
                <a:buChar char="•"/>
              </a:pPr>
              <a:r>
                <a:rPr lang="en-US" b="1" dirty="0">
                  <a:solidFill>
                    <a:srgbClr val="002060"/>
                  </a:solidFill>
                </a:rPr>
                <a:t>Inappropriate statistics</a:t>
              </a:r>
            </a:p>
            <a:p>
              <a:pPr marL="301625" lvl="1" indent="-285750">
                <a:buFont typeface="Arial" panose="020B0604020202020204" pitchFamily="34" charset="0"/>
                <a:buChar char="•"/>
              </a:pPr>
              <a:r>
                <a:rPr lang="en-US" b="1" dirty="0" err="1">
                  <a:solidFill>
                    <a:srgbClr val="002060"/>
                  </a:solidFill>
                </a:rPr>
                <a:t>HARKing</a:t>
              </a:r>
              <a:endParaRPr lang="en-US" b="1" dirty="0">
                <a:solidFill>
                  <a:srgbClr val="002060"/>
                </a:solidFill>
              </a:endParaRPr>
            </a:p>
            <a:p>
              <a:pPr marL="301625" lvl="1" indent="-285750">
                <a:buFont typeface="Arial" panose="020B0604020202020204" pitchFamily="34" charset="0"/>
                <a:buChar char="•"/>
              </a:pPr>
              <a:r>
                <a:rPr lang="en-US" b="1" dirty="0">
                  <a:solidFill>
                    <a:srgbClr val="002060"/>
                  </a:solidFill>
                </a:rPr>
                <a:t>P-hacking/multiple testing</a:t>
              </a:r>
            </a:p>
            <a:p>
              <a:pPr marL="301625" lvl="1" indent="-285750">
                <a:buFont typeface="Arial" panose="020B0604020202020204" pitchFamily="34" charset="0"/>
                <a:buChar char="•"/>
              </a:pPr>
              <a:r>
                <a:rPr lang="en-US" b="1" dirty="0">
                  <a:solidFill>
                    <a:srgbClr val="002060"/>
                  </a:solidFill>
                </a:rPr>
                <a:t>Confirmation bias</a:t>
              </a:r>
            </a:p>
          </p:txBody>
        </p:sp>
        <p:sp>
          <p:nvSpPr>
            <p:cNvPr id="21" name="Rectangle 20">
              <a:extLst>
                <a:ext uri="{FF2B5EF4-FFF2-40B4-BE49-F238E27FC236}">
                  <a16:creationId xmlns:a16="http://schemas.microsoft.com/office/drawing/2014/main" id="{C81FAB95-5FD1-164F-9111-0DF013DBC697}"/>
                </a:ext>
              </a:extLst>
            </p:cNvPr>
            <p:cNvSpPr/>
            <p:nvPr/>
          </p:nvSpPr>
          <p:spPr>
            <a:xfrm>
              <a:off x="2076381" y="2315350"/>
              <a:ext cx="3748463" cy="703097"/>
            </a:xfrm>
            <a:prstGeom prst="rect">
              <a:avLst/>
            </a:prstGeom>
            <a:solidFill>
              <a:srgbClr val="48A5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10741DC-B3B2-A941-9089-60192A632F74}"/>
                </a:ext>
              </a:extLst>
            </p:cNvPr>
            <p:cNvSpPr/>
            <p:nvPr/>
          </p:nvSpPr>
          <p:spPr>
            <a:xfrm>
              <a:off x="2337836" y="2297566"/>
              <a:ext cx="3225563" cy="461665"/>
            </a:xfrm>
            <a:prstGeom prst="rect">
              <a:avLst/>
            </a:prstGeom>
          </p:spPr>
          <p:txBody>
            <a:bodyPr wrap="none">
              <a:spAutoFit/>
            </a:bodyPr>
            <a:lstStyle/>
            <a:p>
              <a:pPr algn="ctr"/>
              <a:r>
                <a:rPr lang="en-US" sz="2400" b="1" dirty="0">
                  <a:solidFill>
                    <a:schemeClr val="bg1"/>
                  </a:solidFill>
                </a:rPr>
                <a:t>Experimental Design</a:t>
              </a:r>
            </a:p>
          </p:txBody>
        </p:sp>
      </p:grpSp>
      <p:grpSp>
        <p:nvGrpSpPr>
          <p:cNvPr id="23" name="Group 22">
            <a:extLst>
              <a:ext uri="{FF2B5EF4-FFF2-40B4-BE49-F238E27FC236}">
                <a16:creationId xmlns:a16="http://schemas.microsoft.com/office/drawing/2014/main" id="{0CBFADEF-CB45-E245-A825-16C0780BFCA1}"/>
              </a:ext>
            </a:extLst>
          </p:cNvPr>
          <p:cNvGrpSpPr/>
          <p:nvPr/>
        </p:nvGrpSpPr>
        <p:grpSpPr>
          <a:xfrm>
            <a:off x="1919710" y="4731997"/>
            <a:ext cx="4086845" cy="1956776"/>
            <a:chOff x="2076381" y="2297566"/>
            <a:chExt cx="3748463" cy="2233775"/>
          </a:xfrm>
        </p:grpSpPr>
        <p:sp>
          <p:nvSpPr>
            <p:cNvPr id="24" name="TextBox 23">
              <a:extLst>
                <a:ext uri="{FF2B5EF4-FFF2-40B4-BE49-F238E27FC236}">
                  <a16:creationId xmlns:a16="http://schemas.microsoft.com/office/drawing/2014/main" id="{BAB8FCCB-F6C6-CF4E-9980-D6A192B87E3D}"/>
                </a:ext>
              </a:extLst>
            </p:cNvPr>
            <p:cNvSpPr txBox="1"/>
            <p:nvPr/>
          </p:nvSpPr>
          <p:spPr>
            <a:xfrm>
              <a:off x="2076381" y="2315350"/>
              <a:ext cx="3748463" cy="2215991"/>
            </a:xfrm>
            <a:prstGeom prst="rect">
              <a:avLst/>
            </a:prstGeom>
            <a:solidFill>
              <a:srgbClr val="FEFEFF"/>
            </a:solidFill>
            <a:effectLst>
              <a:outerShdw blurRad="50800" dist="38100" dir="2700000" algn="tl" rotWithShape="0">
                <a:prstClr val="black">
                  <a:alpha val="40000"/>
                </a:prstClr>
              </a:outerShdw>
            </a:effectLst>
          </p:spPr>
          <p:txBody>
            <a:bodyPr wrap="square" rtlCol="0">
              <a:spAutoFit/>
            </a:bodyPr>
            <a:lstStyle/>
            <a:p>
              <a:pPr algn="ctr"/>
              <a:endParaRPr lang="en-US" sz="2400" b="1" dirty="0">
                <a:solidFill>
                  <a:srgbClr val="001D5F"/>
                </a:solidFill>
              </a:endParaRPr>
            </a:p>
            <a:p>
              <a:pPr algn="ctr"/>
              <a:endParaRPr lang="en-US" sz="2400" b="1" dirty="0">
                <a:solidFill>
                  <a:srgbClr val="002060"/>
                </a:solidFill>
              </a:endParaRPr>
            </a:p>
            <a:p>
              <a:pPr marL="301625" lvl="1" indent="-285750">
                <a:buFont typeface="Arial" panose="020B0604020202020204" pitchFamily="34" charset="0"/>
                <a:buChar char="•"/>
              </a:pPr>
              <a:r>
                <a:rPr lang="en-US" b="1" dirty="0">
                  <a:solidFill>
                    <a:srgbClr val="002060"/>
                  </a:solidFill>
                </a:rPr>
                <a:t>Inadequate method reporting</a:t>
              </a:r>
            </a:p>
            <a:p>
              <a:pPr marL="301625" lvl="1" indent="-285750">
                <a:buFont typeface="Arial" panose="020B0604020202020204" pitchFamily="34" charset="0"/>
                <a:buChar char="•"/>
              </a:pPr>
              <a:r>
                <a:rPr lang="en-US" b="1" dirty="0">
                  <a:solidFill>
                    <a:srgbClr val="002060"/>
                  </a:solidFill>
                </a:rPr>
                <a:t>Poor archiving</a:t>
              </a:r>
            </a:p>
            <a:p>
              <a:pPr marL="758825" lvl="2" indent="-285750">
                <a:buFont typeface="Arial" panose="020B0604020202020204" pitchFamily="34" charset="0"/>
                <a:buChar char="•"/>
              </a:pPr>
              <a:r>
                <a:rPr lang="en-US" b="1" dirty="0">
                  <a:solidFill>
                    <a:srgbClr val="002060"/>
                  </a:solidFill>
                </a:rPr>
                <a:t>Reagents, data, code</a:t>
              </a:r>
            </a:p>
            <a:p>
              <a:pPr marL="301625" lvl="1" indent="-285750">
                <a:buFont typeface="Arial" panose="020B0604020202020204" pitchFamily="34" charset="0"/>
                <a:buChar char="•"/>
              </a:pPr>
              <a:r>
                <a:rPr lang="en-US" b="1" dirty="0">
                  <a:solidFill>
                    <a:srgbClr val="002060"/>
                  </a:solidFill>
                </a:rPr>
                <a:t>Mistakes/fraud (minor)</a:t>
              </a:r>
            </a:p>
          </p:txBody>
        </p:sp>
        <p:sp>
          <p:nvSpPr>
            <p:cNvPr id="25" name="Rectangle 24">
              <a:extLst>
                <a:ext uri="{FF2B5EF4-FFF2-40B4-BE49-F238E27FC236}">
                  <a16:creationId xmlns:a16="http://schemas.microsoft.com/office/drawing/2014/main" id="{E67099D6-42F1-634B-ACB9-7B17CEC6F4F9}"/>
                </a:ext>
              </a:extLst>
            </p:cNvPr>
            <p:cNvSpPr/>
            <p:nvPr/>
          </p:nvSpPr>
          <p:spPr>
            <a:xfrm>
              <a:off x="2076381" y="2315350"/>
              <a:ext cx="3748463" cy="803758"/>
            </a:xfrm>
            <a:prstGeom prst="rect">
              <a:avLst/>
            </a:prstGeom>
            <a:solidFill>
              <a:srgbClr val="952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61FE417-1307-414F-98F3-7EDB900328BF}"/>
                </a:ext>
              </a:extLst>
            </p:cNvPr>
            <p:cNvSpPr/>
            <p:nvPr/>
          </p:nvSpPr>
          <p:spPr>
            <a:xfrm>
              <a:off x="3322882" y="2297566"/>
              <a:ext cx="1255472" cy="461665"/>
            </a:xfrm>
            <a:prstGeom prst="rect">
              <a:avLst/>
            </a:prstGeom>
          </p:spPr>
          <p:txBody>
            <a:bodyPr wrap="none">
              <a:spAutoFit/>
            </a:bodyPr>
            <a:lstStyle/>
            <a:p>
              <a:pPr algn="ctr"/>
              <a:r>
                <a:rPr lang="en-US" sz="2400" b="1" dirty="0">
                  <a:solidFill>
                    <a:schemeClr val="bg1"/>
                  </a:solidFill>
                </a:rPr>
                <a:t>Human</a:t>
              </a:r>
            </a:p>
          </p:txBody>
        </p:sp>
      </p:grpSp>
      <p:grpSp>
        <p:nvGrpSpPr>
          <p:cNvPr id="27" name="Group 26">
            <a:extLst>
              <a:ext uri="{FF2B5EF4-FFF2-40B4-BE49-F238E27FC236}">
                <a16:creationId xmlns:a16="http://schemas.microsoft.com/office/drawing/2014/main" id="{AC2CE7EC-C5E0-6F43-8666-7CC821578919}"/>
              </a:ext>
            </a:extLst>
          </p:cNvPr>
          <p:cNvGrpSpPr/>
          <p:nvPr/>
        </p:nvGrpSpPr>
        <p:grpSpPr>
          <a:xfrm>
            <a:off x="6185184" y="4731996"/>
            <a:ext cx="4087368" cy="1956776"/>
            <a:chOff x="2076381" y="2297566"/>
            <a:chExt cx="3748463" cy="1956776"/>
          </a:xfrm>
        </p:grpSpPr>
        <p:sp>
          <p:nvSpPr>
            <p:cNvPr id="28" name="TextBox 27">
              <a:extLst>
                <a:ext uri="{FF2B5EF4-FFF2-40B4-BE49-F238E27FC236}">
                  <a16:creationId xmlns:a16="http://schemas.microsoft.com/office/drawing/2014/main" id="{30448B81-290C-A74E-841C-1CC3DDF2287A}"/>
                </a:ext>
              </a:extLst>
            </p:cNvPr>
            <p:cNvSpPr txBox="1"/>
            <p:nvPr/>
          </p:nvSpPr>
          <p:spPr>
            <a:xfrm>
              <a:off x="2076381" y="2315350"/>
              <a:ext cx="3748463" cy="1938992"/>
            </a:xfrm>
            <a:prstGeom prst="rect">
              <a:avLst/>
            </a:prstGeom>
            <a:solidFill>
              <a:srgbClr val="FEFEFF"/>
            </a:solidFill>
            <a:effectLst>
              <a:outerShdw blurRad="50800" dist="38100" dir="2700000" algn="tl" rotWithShape="0">
                <a:prstClr val="black">
                  <a:alpha val="40000"/>
                </a:prstClr>
              </a:outerShdw>
            </a:effectLst>
          </p:spPr>
          <p:txBody>
            <a:bodyPr wrap="square" rtlCol="0">
              <a:spAutoFit/>
            </a:bodyPr>
            <a:lstStyle/>
            <a:p>
              <a:pPr algn="ctr"/>
              <a:endParaRPr lang="en-US" sz="2400" b="1" dirty="0">
                <a:solidFill>
                  <a:srgbClr val="001D5F"/>
                </a:solidFill>
              </a:endParaRPr>
            </a:p>
            <a:p>
              <a:pPr algn="ctr"/>
              <a:endParaRPr lang="en-US" sz="2400" b="1" dirty="0">
                <a:solidFill>
                  <a:srgbClr val="002060"/>
                </a:solidFill>
              </a:endParaRPr>
            </a:p>
            <a:p>
              <a:pPr marL="285750" indent="-285750">
                <a:buFont typeface="Arial" panose="020B0604020202020204" pitchFamily="34" charset="0"/>
                <a:buChar char="•"/>
              </a:pPr>
              <a:r>
                <a:rPr lang="en-US" b="1" dirty="0">
                  <a:solidFill>
                    <a:srgbClr val="002060"/>
                  </a:solidFill>
                </a:rPr>
                <a:t>Publication bias</a:t>
              </a:r>
            </a:p>
            <a:p>
              <a:pPr marL="285750" indent="-285750">
                <a:buFont typeface="Arial" panose="020B0604020202020204" pitchFamily="34" charset="0"/>
                <a:buChar char="•"/>
              </a:pPr>
              <a:r>
                <a:rPr lang="en-US" b="1" dirty="0">
                  <a:solidFill>
                    <a:srgbClr val="002060"/>
                  </a:solidFill>
                </a:rPr>
                <a:t>Novelty over replication</a:t>
              </a:r>
            </a:p>
            <a:p>
              <a:pPr marL="285750" indent="-285750">
                <a:buFont typeface="Arial" panose="020B0604020202020204" pitchFamily="34" charset="0"/>
                <a:buChar char="•"/>
              </a:pPr>
              <a:r>
                <a:rPr lang="en-US" b="1" dirty="0">
                  <a:solidFill>
                    <a:srgbClr val="002060"/>
                  </a:solidFill>
                </a:rPr>
                <a:t>Lack of incentives</a:t>
              </a:r>
            </a:p>
            <a:p>
              <a:pPr marL="285750" indent="-285750">
                <a:buFont typeface="Arial" panose="020B0604020202020204" pitchFamily="34" charset="0"/>
                <a:buChar char="•"/>
              </a:pPr>
              <a:r>
                <a:rPr lang="en-US" b="1" dirty="0">
                  <a:solidFill>
                    <a:srgbClr val="002060"/>
                  </a:solidFill>
                </a:rPr>
                <a:t>Hyper competitiveness</a:t>
              </a:r>
            </a:p>
          </p:txBody>
        </p:sp>
        <p:sp>
          <p:nvSpPr>
            <p:cNvPr id="29" name="Rectangle 28">
              <a:extLst>
                <a:ext uri="{FF2B5EF4-FFF2-40B4-BE49-F238E27FC236}">
                  <a16:creationId xmlns:a16="http://schemas.microsoft.com/office/drawing/2014/main" id="{8775E6DB-DB71-3148-BB57-873468D7D851}"/>
                </a:ext>
              </a:extLst>
            </p:cNvPr>
            <p:cNvSpPr/>
            <p:nvPr/>
          </p:nvSpPr>
          <p:spPr>
            <a:xfrm>
              <a:off x="2076381" y="2315351"/>
              <a:ext cx="3748463" cy="704088"/>
            </a:xfrm>
            <a:prstGeom prst="rect">
              <a:avLst/>
            </a:prstGeom>
            <a:solidFill>
              <a:srgbClr val="BDA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28C9B62-8A62-9044-8F70-D5D22D48B1F9}"/>
                </a:ext>
              </a:extLst>
            </p:cNvPr>
            <p:cNvSpPr/>
            <p:nvPr/>
          </p:nvSpPr>
          <p:spPr>
            <a:xfrm>
              <a:off x="3322884" y="2297566"/>
              <a:ext cx="1255472" cy="461665"/>
            </a:xfrm>
            <a:prstGeom prst="rect">
              <a:avLst/>
            </a:prstGeom>
          </p:spPr>
          <p:txBody>
            <a:bodyPr wrap="none">
              <a:spAutoFit/>
            </a:bodyPr>
            <a:lstStyle/>
            <a:p>
              <a:pPr algn="ctr"/>
              <a:r>
                <a:rPr lang="en-US" sz="2400" b="1" dirty="0">
                  <a:solidFill>
                    <a:schemeClr val="bg1"/>
                  </a:solidFill>
                </a:rPr>
                <a:t>Culture</a:t>
              </a:r>
            </a:p>
          </p:txBody>
        </p:sp>
      </p:grpSp>
      <p:sp>
        <p:nvSpPr>
          <p:cNvPr id="2" name="Title 1">
            <a:extLst>
              <a:ext uri="{FF2B5EF4-FFF2-40B4-BE49-F238E27FC236}">
                <a16:creationId xmlns:a16="http://schemas.microsoft.com/office/drawing/2014/main" id="{76A478EE-270A-2341-9A9F-7F3EBF2E611B}"/>
              </a:ext>
            </a:extLst>
          </p:cNvPr>
          <p:cNvSpPr>
            <a:spLocks noGrp="1"/>
          </p:cNvSpPr>
          <p:nvPr>
            <p:ph type="title"/>
          </p:nvPr>
        </p:nvSpPr>
        <p:spPr/>
        <p:txBody>
          <a:bodyPr>
            <a:normAutofit/>
          </a:bodyPr>
          <a:lstStyle/>
          <a:p>
            <a:r>
              <a:rPr lang="en-US" dirty="0"/>
              <a:t>Factors that Affect Reproducibility</a:t>
            </a:r>
          </a:p>
        </p:txBody>
      </p:sp>
    </p:spTree>
    <p:extLst>
      <p:ext uri="{BB962C8B-B14F-4D97-AF65-F5344CB8AC3E}">
        <p14:creationId xmlns:p14="http://schemas.microsoft.com/office/powerpoint/2010/main" val="293262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dissolv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dissolv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D6ABB7-8CA3-C14C-8D22-7760AB5E93F1}"/>
              </a:ext>
            </a:extLst>
          </p:cNvPr>
          <p:cNvSpPr txBox="1"/>
          <p:nvPr/>
        </p:nvSpPr>
        <p:spPr>
          <a:xfrm>
            <a:off x="1923983" y="5129212"/>
            <a:ext cx="8401189" cy="1128899"/>
          </a:xfrm>
          <a:prstGeom prst="rect">
            <a:avLst/>
          </a:prstGeom>
          <a:solidFill>
            <a:srgbClr val="FEFEFF"/>
          </a:solidFill>
          <a:effectLst>
            <a:outerShdw blurRad="50800" dist="38100" dir="2700000" algn="tl" rotWithShape="0">
              <a:prstClr val="black">
                <a:alpha val="40000"/>
              </a:prstClr>
            </a:outerShdw>
          </a:effectLst>
        </p:spPr>
        <p:txBody>
          <a:bodyPr wrap="square" rtlCol="0">
            <a:spAutoFit/>
          </a:bodyPr>
          <a:lstStyle/>
          <a:p>
            <a:pPr algn="ctr">
              <a:lnSpc>
                <a:spcPct val="150000"/>
              </a:lnSpc>
            </a:pPr>
            <a:r>
              <a:rPr lang="en-US" sz="2400" b="1" dirty="0">
                <a:solidFill>
                  <a:srgbClr val="001D5F"/>
                </a:solidFill>
              </a:rPr>
              <a:t>Value </a:t>
            </a:r>
            <a:r>
              <a:rPr lang="en-US" sz="2400" b="1" dirty="0">
                <a:solidFill>
                  <a:srgbClr val="B44A5B"/>
                </a:solidFill>
              </a:rPr>
              <a:t>constancy of results</a:t>
            </a:r>
            <a:r>
              <a:rPr lang="en-US" sz="2400" b="1" dirty="0">
                <a:solidFill>
                  <a:srgbClr val="001D5F"/>
                </a:solidFill>
              </a:rPr>
              <a:t> with the goal of building </a:t>
            </a:r>
            <a:r>
              <a:rPr lang="en-US" sz="2400" b="1" dirty="0">
                <a:solidFill>
                  <a:srgbClr val="B44A5B"/>
                </a:solidFill>
              </a:rPr>
              <a:t>reliable knowledge</a:t>
            </a:r>
            <a:r>
              <a:rPr lang="en-US" sz="2400" b="1" dirty="0">
                <a:solidFill>
                  <a:srgbClr val="001D5F"/>
                </a:solidFill>
              </a:rPr>
              <a:t> about the world. </a:t>
            </a:r>
          </a:p>
        </p:txBody>
      </p:sp>
      <p:sp>
        <p:nvSpPr>
          <p:cNvPr id="8" name="Slide Number Placeholder 5">
            <a:extLst>
              <a:ext uri="{FF2B5EF4-FFF2-40B4-BE49-F238E27FC236}">
                <a16:creationId xmlns:a16="http://schemas.microsoft.com/office/drawing/2014/main" id="{CC9D6D07-F448-0241-A469-830A2ACBA237}"/>
              </a:ext>
            </a:extLst>
          </p:cNvPr>
          <p:cNvSpPr txBox="1">
            <a:spLocks/>
          </p:cNvSpPr>
          <p:nvPr/>
        </p:nvSpPr>
        <p:spPr>
          <a:xfrm>
            <a:off x="9842500" y="64008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4A37A-AFC2-4A01-80A1-FC20F2C0D5BB}" type="slidenum">
              <a:rPr lang="en-US">
                <a:solidFill>
                  <a:srgbClr val="002060"/>
                </a:solidFill>
              </a:rPr>
              <a:pPr/>
              <a:t>6</a:t>
            </a:fld>
            <a:endParaRPr lang="en-US" dirty="0">
              <a:solidFill>
                <a:srgbClr val="002060"/>
              </a:solidFill>
            </a:endParaRPr>
          </a:p>
        </p:txBody>
      </p:sp>
      <p:grpSp>
        <p:nvGrpSpPr>
          <p:cNvPr id="9" name="Group 8">
            <a:extLst>
              <a:ext uri="{FF2B5EF4-FFF2-40B4-BE49-F238E27FC236}">
                <a16:creationId xmlns:a16="http://schemas.microsoft.com/office/drawing/2014/main" id="{313C0490-E64E-224A-971A-B4898D3017C5}"/>
              </a:ext>
            </a:extLst>
          </p:cNvPr>
          <p:cNvGrpSpPr/>
          <p:nvPr/>
        </p:nvGrpSpPr>
        <p:grpSpPr>
          <a:xfrm>
            <a:off x="1923981" y="2145166"/>
            <a:ext cx="3748463" cy="2326108"/>
            <a:chOff x="1923981" y="2145166"/>
            <a:chExt cx="3748463" cy="2326108"/>
          </a:xfrm>
        </p:grpSpPr>
        <p:sp>
          <p:nvSpPr>
            <p:cNvPr id="4" name="TextBox 3">
              <a:extLst>
                <a:ext uri="{FF2B5EF4-FFF2-40B4-BE49-F238E27FC236}">
                  <a16:creationId xmlns:a16="http://schemas.microsoft.com/office/drawing/2014/main" id="{9916568B-8929-EF46-9851-C605CAE9033A}"/>
                </a:ext>
              </a:extLst>
            </p:cNvPr>
            <p:cNvSpPr txBox="1"/>
            <p:nvPr/>
          </p:nvSpPr>
          <p:spPr>
            <a:xfrm>
              <a:off x="1923982" y="2162950"/>
              <a:ext cx="3748462" cy="2308324"/>
            </a:xfrm>
            <a:prstGeom prst="rect">
              <a:avLst/>
            </a:prstGeom>
            <a:solidFill>
              <a:srgbClr val="FEFEFF"/>
            </a:solidFill>
            <a:effectLst>
              <a:outerShdw blurRad="50800" dist="38100" dir="2700000" algn="tl" rotWithShape="0">
                <a:prstClr val="black">
                  <a:alpha val="40000"/>
                </a:prstClr>
              </a:outerShdw>
            </a:effectLst>
          </p:spPr>
          <p:txBody>
            <a:bodyPr wrap="none" rtlCol="0">
              <a:spAutoFit/>
            </a:bodyPr>
            <a:lstStyle/>
            <a:p>
              <a:pPr algn="ctr"/>
              <a:endParaRPr lang="en-US" sz="2400" b="1" dirty="0">
                <a:solidFill>
                  <a:srgbClr val="001D5F"/>
                </a:solidFill>
              </a:endParaRPr>
            </a:p>
            <a:p>
              <a:pPr algn="ctr"/>
              <a:endParaRPr lang="en-US" sz="2400" b="1" dirty="0">
                <a:solidFill>
                  <a:srgbClr val="001D5F"/>
                </a:solidFill>
              </a:endParaRPr>
            </a:p>
            <a:p>
              <a:pPr marL="465138" indent="-254000">
                <a:buFont typeface="Arial" panose="020B0604020202020204" pitchFamily="34" charset="0"/>
                <a:buChar char="•"/>
              </a:pPr>
              <a:r>
                <a:rPr lang="en-US" sz="2400" dirty="0">
                  <a:solidFill>
                    <a:srgbClr val="001D5F"/>
                  </a:solidFill>
                </a:rPr>
                <a:t>Publish lots of papers</a:t>
              </a:r>
            </a:p>
            <a:p>
              <a:pPr marL="465138" indent="-254000">
                <a:buFont typeface="Arial" panose="020B0604020202020204" pitchFamily="34" charset="0"/>
                <a:buChar char="•"/>
              </a:pPr>
              <a:r>
                <a:rPr lang="en-US" sz="2400" dirty="0">
                  <a:solidFill>
                    <a:srgbClr val="001D5F"/>
                  </a:solidFill>
                </a:rPr>
                <a:t>Get lots of citations</a:t>
              </a:r>
            </a:p>
            <a:p>
              <a:pPr marL="465138" indent="-254000">
                <a:buFont typeface="Arial" panose="020B0604020202020204" pitchFamily="34" charset="0"/>
                <a:buChar char="•"/>
              </a:pPr>
              <a:r>
                <a:rPr lang="en-US" sz="2400" dirty="0">
                  <a:solidFill>
                    <a:srgbClr val="001D5F"/>
                  </a:solidFill>
                </a:rPr>
                <a:t>Acquire funding</a:t>
              </a:r>
            </a:p>
            <a:p>
              <a:pPr marL="465138" indent="-254000">
                <a:buFont typeface="Arial" panose="020B0604020202020204" pitchFamily="34" charset="0"/>
                <a:buChar char="•"/>
              </a:pPr>
              <a:r>
                <a:rPr lang="en-US" sz="2400" dirty="0">
                  <a:solidFill>
                    <a:srgbClr val="001D5F"/>
                  </a:solidFill>
                </a:rPr>
                <a:t>Get promoted</a:t>
              </a:r>
            </a:p>
          </p:txBody>
        </p:sp>
        <p:sp>
          <p:nvSpPr>
            <p:cNvPr id="7" name="Rectangle 6">
              <a:extLst>
                <a:ext uri="{FF2B5EF4-FFF2-40B4-BE49-F238E27FC236}">
                  <a16:creationId xmlns:a16="http://schemas.microsoft.com/office/drawing/2014/main" id="{14A8F0F2-6E10-EB49-9220-B6A40CEB9FB2}"/>
                </a:ext>
              </a:extLst>
            </p:cNvPr>
            <p:cNvSpPr/>
            <p:nvPr/>
          </p:nvSpPr>
          <p:spPr>
            <a:xfrm>
              <a:off x="1923981" y="2162950"/>
              <a:ext cx="3748463" cy="703097"/>
            </a:xfrm>
            <a:prstGeom prst="rect">
              <a:avLst/>
            </a:prstGeom>
            <a:solidFill>
              <a:srgbClr val="B24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C296660-9636-5144-8DFC-58AB966E0C6A}"/>
                </a:ext>
              </a:extLst>
            </p:cNvPr>
            <p:cNvSpPr/>
            <p:nvPr/>
          </p:nvSpPr>
          <p:spPr>
            <a:xfrm>
              <a:off x="3136011" y="2145166"/>
              <a:ext cx="1324402" cy="461665"/>
            </a:xfrm>
            <a:prstGeom prst="rect">
              <a:avLst/>
            </a:prstGeom>
          </p:spPr>
          <p:txBody>
            <a:bodyPr wrap="none">
              <a:spAutoFit/>
            </a:bodyPr>
            <a:lstStyle/>
            <a:p>
              <a:pPr algn="ctr"/>
              <a:r>
                <a:rPr lang="en-US" sz="2400" b="1" dirty="0">
                  <a:solidFill>
                    <a:schemeClr val="bg1"/>
                  </a:solidFill>
                </a:rPr>
                <a:t>Survival</a:t>
              </a:r>
            </a:p>
          </p:txBody>
        </p:sp>
      </p:grpSp>
      <p:grpSp>
        <p:nvGrpSpPr>
          <p:cNvPr id="11" name="Group 10">
            <a:extLst>
              <a:ext uri="{FF2B5EF4-FFF2-40B4-BE49-F238E27FC236}">
                <a16:creationId xmlns:a16="http://schemas.microsoft.com/office/drawing/2014/main" id="{DD99BE85-2BC4-3345-8076-98D1EE813F94}"/>
              </a:ext>
            </a:extLst>
          </p:cNvPr>
          <p:cNvGrpSpPr/>
          <p:nvPr/>
        </p:nvGrpSpPr>
        <p:grpSpPr>
          <a:xfrm>
            <a:off x="6156723" y="2145166"/>
            <a:ext cx="4064254" cy="2326108"/>
            <a:chOff x="6156723" y="2145166"/>
            <a:chExt cx="4064254" cy="2326108"/>
          </a:xfrm>
        </p:grpSpPr>
        <p:sp>
          <p:nvSpPr>
            <p:cNvPr id="6" name="TextBox 5">
              <a:extLst>
                <a:ext uri="{FF2B5EF4-FFF2-40B4-BE49-F238E27FC236}">
                  <a16:creationId xmlns:a16="http://schemas.microsoft.com/office/drawing/2014/main" id="{4EEDF11D-81D6-924A-B133-94405A296D45}"/>
                </a:ext>
              </a:extLst>
            </p:cNvPr>
            <p:cNvSpPr txBox="1"/>
            <p:nvPr/>
          </p:nvSpPr>
          <p:spPr>
            <a:xfrm>
              <a:off x="6156723" y="2162950"/>
              <a:ext cx="4064254" cy="2308324"/>
            </a:xfrm>
            <a:prstGeom prst="rect">
              <a:avLst/>
            </a:prstGeom>
            <a:solidFill>
              <a:srgbClr val="FEFEFF"/>
            </a:solidFill>
            <a:effectLst>
              <a:outerShdw blurRad="50800" dist="38100" dir="2700000" algn="tl" rotWithShape="0">
                <a:prstClr val="black">
                  <a:alpha val="40000"/>
                </a:prstClr>
              </a:outerShdw>
            </a:effectLst>
          </p:spPr>
          <p:txBody>
            <a:bodyPr wrap="none" rtlCol="0">
              <a:spAutoFit/>
            </a:bodyPr>
            <a:lstStyle/>
            <a:p>
              <a:endParaRPr lang="en-US" sz="2400" b="1" dirty="0">
                <a:solidFill>
                  <a:srgbClr val="001D5F"/>
                </a:solidFill>
              </a:endParaRPr>
            </a:p>
            <a:p>
              <a:endParaRPr lang="en-US" sz="2400" b="1" dirty="0">
                <a:solidFill>
                  <a:srgbClr val="001D5F"/>
                </a:solidFill>
              </a:endParaRPr>
            </a:p>
            <a:p>
              <a:pPr marL="465138" indent="-254000">
                <a:buFont typeface="Arial" panose="020B0604020202020204" pitchFamily="34" charset="0"/>
                <a:buChar char="•"/>
              </a:pPr>
              <a:r>
                <a:rPr lang="en-US" sz="2400" dirty="0">
                  <a:solidFill>
                    <a:srgbClr val="001D5F"/>
                  </a:solidFill>
                </a:rPr>
                <a:t>Rigor/reproducibility</a:t>
              </a:r>
            </a:p>
            <a:p>
              <a:pPr marL="465138" indent="-254000">
                <a:buFont typeface="Arial" panose="020B0604020202020204" pitchFamily="34" charset="0"/>
                <a:buChar char="•"/>
              </a:pPr>
              <a:r>
                <a:rPr lang="en-US" sz="2400" dirty="0">
                  <a:solidFill>
                    <a:srgbClr val="001D5F"/>
                  </a:solidFill>
                </a:rPr>
                <a:t>Scientific collaboration</a:t>
              </a:r>
            </a:p>
            <a:p>
              <a:pPr marL="465138" indent="-254000">
                <a:buFont typeface="Arial" panose="020B0604020202020204" pitchFamily="34" charset="0"/>
                <a:buChar char="•"/>
              </a:pPr>
              <a:r>
                <a:rPr lang="en-US" sz="2400" dirty="0">
                  <a:solidFill>
                    <a:srgbClr val="001D5F"/>
                  </a:solidFill>
                </a:rPr>
                <a:t>Unrestricted access</a:t>
              </a:r>
            </a:p>
            <a:p>
              <a:pPr marL="465138" indent="-254000">
                <a:buFont typeface="Arial" panose="020B0604020202020204" pitchFamily="34" charset="0"/>
                <a:buChar char="•"/>
              </a:pPr>
              <a:r>
                <a:rPr lang="en-US" sz="2400" dirty="0">
                  <a:solidFill>
                    <a:srgbClr val="001D5F"/>
                  </a:solidFill>
                </a:rPr>
                <a:t>Freely sharing data</a:t>
              </a:r>
            </a:p>
          </p:txBody>
        </p:sp>
        <p:sp>
          <p:nvSpPr>
            <p:cNvPr id="10" name="Rectangle 9">
              <a:extLst>
                <a:ext uri="{FF2B5EF4-FFF2-40B4-BE49-F238E27FC236}">
                  <a16:creationId xmlns:a16="http://schemas.microsoft.com/office/drawing/2014/main" id="{189EEC2D-1BAF-1844-BCF8-47173D44ACB6}"/>
                </a:ext>
              </a:extLst>
            </p:cNvPr>
            <p:cNvSpPr/>
            <p:nvPr/>
          </p:nvSpPr>
          <p:spPr>
            <a:xfrm>
              <a:off x="6158882" y="2162950"/>
              <a:ext cx="4059936" cy="703097"/>
            </a:xfrm>
            <a:prstGeom prst="rect">
              <a:avLst/>
            </a:prstGeom>
            <a:solidFill>
              <a:srgbClr val="47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bg1"/>
                </a:solidFill>
              </a:endParaRPr>
            </a:p>
          </p:txBody>
        </p:sp>
        <p:sp>
          <p:nvSpPr>
            <p:cNvPr id="5" name="Rectangle 4">
              <a:extLst>
                <a:ext uri="{FF2B5EF4-FFF2-40B4-BE49-F238E27FC236}">
                  <a16:creationId xmlns:a16="http://schemas.microsoft.com/office/drawing/2014/main" id="{9D39E106-D617-0945-8845-EC3E5CA50537}"/>
                </a:ext>
              </a:extLst>
            </p:cNvPr>
            <p:cNvSpPr/>
            <p:nvPr/>
          </p:nvSpPr>
          <p:spPr>
            <a:xfrm>
              <a:off x="6203371" y="2145166"/>
              <a:ext cx="3970959" cy="461665"/>
            </a:xfrm>
            <a:prstGeom prst="rect">
              <a:avLst/>
            </a:prstGeom>
          </p:spPr>
          <p:txBody>
            <a:bodyPr wrap="none">
              <a:spAutoFit/>
            </a:bodyPr>
            <a:lstStyle/>
            <a:p>
              <a:r>
                <a:rPr lang="en-US" sz="2400" b="1" dirty="0">
                  <a:solidFill>
                    <a:schemeClr val="bg1"/>
                  </a:solidFill>
                </a:rPr>
                <a:t>Good Research Practices</a:t>
              </a:r>
            </a:p>
          </p:txBody>
        </p:sp>
      </p:grpSp>
      <p:sp>
        <p:nvSpPr>
          <p:cNvPr id="14" name="Title 13">
            <a:extLst>
              <a:ext uri="{FF2B5EF4-FFF2-40B4-BE49-F238E27FC236}">
                <a16:creationId xmlns:a16="http://schemas.microsoft.com/office/drawing/2014/main" id="{6D041D4D-812F-7D40-8988-3CA607E3BC87}"/>
              </a:ext>
            </a:extLst>
          </p:cNvPr>
          <p:cNvSpPr>
            <a:spLocks noGrp="1"/>
          </p:cNvSpPr>
          <p:nvPr>
            <p:ph type="title"/>
          </p:nvPr>
        </p:nvSpPr>
        <p:spPr/>
        <p:txBody>
          <a:bodyPr/>
          <a:lstStyle/>
          <a:p>
            <a:r>
              <a:rPr lang="en-US" dirty="0"/>
              <a:t>Which reward system is for you?</a:t>
            </a:r>
          </a:p>
        </p:txBody>
      </p:sp>
    </p:spTree>
    <p:extLst>
      <p:ext uri="{BB962C8B-B14F-4D97-AF65-F5344CB8AC3E}">
        <p14:creationId xmlns:p14="http://schemas.microsoft.com/office/powerpoint/2010/main" val="87806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C2212-F26D-F341-8405-0B0BFAF76D4F}"/>
              </a:ext>
            </a:extLst>
          </p:cNvPr>
          <p:cNvSpPr>
            <a:spLocks noGrp="1"/>
          </p:cNvSpPr>
          <p:nvPr>
            <p:ph type="title"/>
          </p:nvPr>
        </p:nvSpPr>
        <p:spPr/>
        <p:txBody>
          <a:bodyPr/>
          <a:lstStyle/>
          <a:p>
            <a:r>
              <a:rPr lang="en-US" dirty="0"/>
              <a:t>Shared values in Scientific research</a:t>
            </a:r>
          </a:p>
        </p:txBody>
      </p:sp>
      <p:grpSp>
        <p:nvGrpSpPr>
          <p:cNvPr id="35" name="Group 34">
            <a:extLst>
              <a:ext uri="{FF2B5EF4-FFF2-40B4-BE49-F238E27FC236}">
                <a16:creationId xmlns:a16="http://schemas.microsoft.com/office/drawing/2014/main" id="{DD2C5DA4-EF1C-A145-8114-388E997819AB}"/>
              </a:ext>
            </a:extLst>
          </p:cNvPr>
          <p:cNvGrpSpPr/>
          <p:nvPr/>
        </p:nvGrpSpPr>
        <p:grpSpPr>
          <a:xfrm>
            <a:off x="858885" y="4242745"/>
            <a:ext cx="6966450" cy="1021932"/>
            <a:chOff x="-587289" y="2998646"/>
            <a:chExt cx="6757416" cy="1408176"/>
          </a:xfrm>
          <a:effectLst>
            <a:outerShdw blurRad="50800" dist="38100" dir="2700000" algn="tl" rotWithShape="0">
              <a:prstClr val="black">
                <a:alpha val="40000"/>
              </a:prstClr>
            </a:outerShdw>
          </a:effectLst>
        </p:grpSpPr>
        <p:grpSp>
          <p:nvGrpSpPr>
            <p:cNvPr id="29" name="Group 28">
              <a:extLst>
                <a:ext uri="{FF2B5EF4-FFF2-40B4-BE49-F238E27FC236}">
                  <a16:creationId xmlns:a16="http://schemas.microsoft.com/office/drawing/2014/main" id="{A7D4B887-B2AB-AB47-A59C-EB58ED94308B}"/>
                </a:ext>
              </a:extLst>
            </p:cNvPr>
            <p:cNvGrpSpPr/>
            <p:nvPr/>
          </p:nvGrpSpPr>
          <p:grpSpPr>
            <a:xfrm>
              <a:off x="-587289" y="2998646"/>
              <a:ext cx="6757416" cy="1408176"/>
              <a:chOff x="-811081" y="2820817"/>
              <a:chExt cx="6757416" cy="1408176"/>
            </a:xfrm>
          </p:grpSpPr>
          <p:sp>
            <p:nvSpPr>
              <p:cNvPr id="33" name="Rectangle 32">
                <a:extLst>
                  <a:ext uri="{FF2B5EF4-FFF2-40B4-BE49-F238E27FC236}">
                    <a16:creationId xmlns:a16="http://schemas.microsoft.com/office/drawing/2014/main" id="{4A693545-BF8C-EC46-B322-F31EEBE7A126}"/>
                  </a:ext>
                </a:extLst>
              </p:cNvPr>
              <p:cNvSpPr/>
              <p:nvPr/>
            </p:nvSpPr>
            <p:spPr>
              <a:xfrm>
                <a:off x="-811081" y="2820817"/>
                <a:ext cx="6757416" cy="1408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593979B-4EE4-0B42-BBC2-3101FABA989C}"/>
                  </a:ext>
                </a:extLst>
              </p:cNvPr>
              <p:cNvSpPr txBox="1"/>
              <p:nvPr/>
            </p:nvSpPr>
            <p:spPr>
              <a:xfrm>
                <a:off x="-587154" y="3687915"/>
                <a:ext cx="4371710" cy="369332"/>
              </a:xfrm>
              <a:prstGeom prst="rect">
                <a:avLst/>
              </a:prstGeom>
              <a:noFill/>
            </p:spPr>
            <p:txBody>
              <a:bodyPr wrap="none" rtlCol="0">
                <a:spAutoFit/>
              </a:bodyPr>
              <a:lstStyle/>
              <a:p>
                <a:r>
                  <a:rPr lang="en-US" dirty="0">
                    <a:solidFill>
                      <a:srgbClr val="002060"/>
                    </a:solidFill>
                  </a:rPr>
                  <a:t>use resources wisely and avoid waste</a:t>
                </a:r>
              </a:p>
            </p:txBody>
          </p:sp>
        </p:grpSp>
        <p:grpSp>
          <p:nvGrpSpPr>
            <p:cNvPr id="12" name="Group 11">
              <a:extLst>
                <a:ext uri="{FF2B5EF4-FFF2-40B4-BE49-F238E27FC236}">
                  <a16:creationId xmlns:a16="http://schemas.microsoft.com/office/drawing/2014/main" id="{646C790E-3671-0342-A973-7A1B0796991F}"/>
                </a:ext>
              </a:extLst>
            </p:cNvPr>
            <p:cNvGrpSpPr/>
            <p:nvPr/>
          </p:nvGrpSpPr>
          <p:grpSpPr>
            <a:xfrm>
              <a:off x="-585793" y="2998646"/>
              <a:ext cx="6754425" cy="703097"/>
              <a:chOff x="378616" y="1899218"/>
              <a:chExt cx="6754425" cy="703097"/>
            </a:xfrm>
            <a:effectLst>
              <a:outerShdw blurRad="50800" dist="38100" dir="2700000" algn="tl" rotWithShape="0">
                <a:prstClr val="black">
                  <a:alpha val="40000"/>
                </a:prstClr>
              </a:outerShdw>
            </a:effectLst>
          </p:grpSpPr>
          <p:sp>
            <p:nvSpPr>
              <p:cNvPr id="13" name="Rectangle 12">
                <a:extLst>
                  <a:ext uri="{FF2B5EF4-FFF2-40B4-BE49-F238E27FC236}">
                    <a16:creationId xmlns:a16="http://schemas.microsoft.com/office/drawing/2014/main" id="{2D1D1A61-3C2E-F449-B72F-4A75B488A710}"/>
                  </a:ext>
                </a:extLst>
              </p:cNvPr>
              <p:cNvSpPr/>
              <p:nvPr/>
            </p:nvSpPr>
            <p:spPr>
              <a:xfrm>
                <a:off x="378616" y="1899218"/>
                <a:ext cx="6754425" cy="703097"/>
              </a:xfrm>
              <a:prstGeom prst="rect">
                <a:avLst/>
              </a:prstGeom>
              <a:solidFill>
                <a:srgbClr val="952A7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E8FD31D-10B6-6941-9F75-BCD78BEF46B2}"/>
                  </a:ext>
                </a:extLst>
              </p:cNvPr>
              <p:cNvSpPr txBox="1"/>
              <p:nvPr/>
            </p:nvSpPr>
            <p:spPr>
              <a:xfrm>
                <a:off x="475924" y="2019934"/>
                <a:ext cx="1604195" cy="508923"/>
              </a:xfrm>
              <a:prstGeom prst="rect">
                <a:avLst/>
              </a:prstGeom>
              <a:noFill/>
            </p:spPr>
            <p:txBody>
              <a:bodyPr wrap="none" rtlCol="0">
                <a:spAutoFit/>
              </a:bodyPr>
              <a:lstStyle/>
              <a:p>
                <a:r>
                  <a:rPr lang="en-US" b="1" dirty="0">
                    <a:solidFill>
                      <a:schemeClr val="bg1"/>
                    </a:solidFill>
                  </a:rPr>
                  <a:t>Efficiency</a:t>
                </a:r>
              </a:p>
            </p:txBody>
          </p:sp>
        </p:grpSp>
      </p:grpSp>
      <p:grpSp>
        <p:nvGrpSpPr>
          <p:cNvPr id="23" name="Group 22">
            <a:extLst>
              <a:ext uri="{FF2B5EF4-FFF2-40B4-BE49-F238E27FC236}">
                <a16:creationId xmlns:a16="http://schemas.microsoft.com/office/drawing/2014/main" id="{68F703A7-A230-984B-8130-D131530357EF}"/>
              </a:ext>
            </a:extLst>
          </p:cNvPr>
          <p:cNvGrpSpPr/>
          <p:nvPr/>
        </p:nvGrpSpPr>
        <p:grpSpPr>
          <a:xfrm>
            <a:off x="858885" y="1876034"/>
            <a:ext cx="6966450" cy="1021932"/>
            <a:chOff x="-585794" y="-1486140"/>
            <a:chExt cx="6804575" cy="1408176"/>
          </a:xfrm>
        </p:grpSpPr>
        <p:grpSp>
          <p:nvGrpSpPr>
            <p:cNvPr id="21" name="Group 20">
              <a:extLst>
                <a:ext uri="{FF2B5EF4-FFF2-40B4-BE49-F238E27FC236}">
                  <a16:creationId xmlns:a16="http://schemas.microsoft.com/office/drawing/2014/main" id="{A56CC68F-3E8D-884D-B131-4D5235994430}"/>
                </a:ext>
              </a:extLst>
            </p:cNvPr>
            <p:cNvGrpSpPr/>
            <p:nvPr/>
          </p:nvGrpSpPr>
          <p:grpSpPr>
            <a:xfrm>
              <a:off x="-585794" y="-1486140"/>
              <a:ext cx="6757416" cy="1408176"/>
              <a:chOff x="288849" y="-1567257"/>
              <a:chExt cx="6757416" cy="1408176"/>
            </a:xfrm>
          </p:grpSpPr>
          <p:sp>
            <p:nvSpPr>
              <p:cNvPr id="3" name="Rectangle 2">
                <a:extLst>
                  <a:ext uri="{FF2B5EF4-FFF2-40B4-BE49-F238E27FC236}">
                    <a16:creationId xmlns:a16="http://schemas.microsoft.com/office/drawing/2014/main" id="{23E0F411-5E1C-774F-9C78-0F8AF784A862}"/>
                  </a:ext>
                </a:extLst>
              </p:cNvPr>
              <p:cNvSpPr/>
              <p:nvPr/>
            </p:nvSpPr>
            <p:spPr>
              <a:xfrm>
                <a:off x="288849" y="-1567257"/>
                <a:ext cx="6757416" cy="1408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B408D7F-E841-2B45-9C2E-44858F79EC2A}"/>
                  </a:ext>
                </a:extLst>
              </p:cNvPr>
              <p:cNvGrpSpPr/>
              <p:nvPr/>
            </p:nvGrpSpPr>
            <p:grpSpPr>
              <a:xfrm>
                <a:off x="290345" y="-1567257"/>
                <a:ext cx="6754425" cy="703097"/>
                <a:chOff x="378616" y="1899218"/>
                <a:chExt cx="6754425" cy="703097"/>
              </a:xfrm>
              <a:solidFill>
                <a:srgbClr val="C00000"/>
              </a:solidFill>
              <a:effectLst>
                <a:outerShdw blurRad="50800" dist="38100" dir="2700000" algn="tl" rotWithShape="0">
                  <a:prstClr val="black">
                    <a:alpha val="40000"/>
                  </a:prstClr>
                </a:outerShdw>
              </a:effectLst>
            </p:grpSpPr>
            <p:sp>
              <p:nvSpPr>
                <p:cNvPr id="19" name="Rectangle 18">
                  <a:extLst>
                    <a:ext uri="{FF2B5EF4-FFF2-40B4-BE49-F238E27FC236}">
                      <a16:creationId xmlns:a16="http://schemas.microsoft.com/office/drawing/2014/main" id="{6A628A6E-C90B-DC49-9CBE-A51A817950D7}"/>
                    </a:ext>
                  </a:extLst>
                </p:cNvPr>
                <p:cNvSpPr/>
                <p:nvPr/>
              </p:nvSpPr>
              <p:spPr>
                <a:xfrm>
                  <a:off x="378616" y="1899218"/>
                  <a:ext cx="6754425" cy="703097"/>
                </a:xfrm>
                <a:prstGeom prst="rect">
                  <a:avLst/>
                </a:prstGeom>
                <a:solidFill>
                  <a:srgbClr val="B24A5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19222E5-8F1A-C34C-BEBA-6FC9EDFFF1E9}"/>
                    </a:ext>
                  </a:extLst>
                </p:cNvPr>
                <p:cNvSpPr txBox="1"/>
                <p:nvPr/>
              </p:nvSpPr>
              <p:spPr>
                <a:xfrm>
                  <a:off x="475924" y="2019934"/>
                  <a:ext cx="1383212" cy="508923"/>
                </a:xfrm>
                <a:prstGeom prst="rect">
                  <a:avLst/>
                </a:prstGeom>
                <a:noFill/>
              </p:spPr>
              <p:txBody>
                <a:bodyPr wrap="none" rtlCol="0">
                  <a:spAutoFit/>
                </a:bodyPr>
                <a:lstStyle/>
                <a:p>
                  <a:r>
                    <a:rPr lang="en-US" b="1" dirty="0">
                      <a:solidFill>
                        <a:schemeClr val="bg1"/>
                      </a:solidFill>
                    </a:rPr>
                    <a:t>Honesty</a:t>
                  </a:r>
                </a:p>
              </p:txBody>
            </p:sp>
          </p:grpSp>
        </p:grpSp>
        <p:sp>
          <p:nvSpPr>
            <p:cNvPr id="22" name="TextBox 21">
              <a:extLst>
                <a:ext uri="{FF2B5EF4-FFF2-40B4-BE49-F238E27FC236}">
                  <a16:creationId xmlns:a16="http://schemas.microsoft.com/office/drawing/2014/main" id="{0417E4FD-D37A-3A4B-85D0-0D8DE41CA174}"/>
                </a:ext>
              </a:extLst>
            </p:cNvPr>
            <p:cNvSpPr txBox="1"/>
            <p:nvPr/>
          </p:nvSpPr>
          <p:spPr>
            <a:xfrm>
              <a:off x="-361867" y="-619042"/>
              <a:ext cx="6580648" cy="369332"/>
            </a:xfrm>
            <a:prstGeom prst="rect">
              <a:avLst/>
            </a:prstGeom>
            <a:noFill/>
          </p:spPr>
          <p:txBody>
            <a:bodyPr wrap="none" rtlCol="0">
              <a:spAutoFit/>
            </a:bodyPr>
            <a:lstStyle/>
            <a:p>
              <a:r>
                <a:rPr lang="en-US" dirty="0">
                  <a:solidFill>
                    <a:srgbClr val="002060"/>
                  </a:solidFill>
                </a:rPr>
                <a:t>convey information truthfully and honoring commitments</a:t>
              </a:r>
            </a:p>
          </p:txBody>
        </p:sp>
      </p:grpSp>
      <p:grpSp>
        <p:nvGrpSpPr>
          <p:cNvPr id="27" name="Group 26">
            <a:extLst>
              <a:ext uri="{FF2B5EF4-FFF2-40B4-BE49-F238E27FC236}">
                <a16:creationId xmlns:a16="http://schemas.microsoft.com/office/drawing/2014/main" id="{665C9FDF-BAB0-134F-B9E7-F38C2B32D670}"/>
              </a:ext>
            </a:extLst>
          </p:cNvPr>
          <p:cNvGrpSpPr/>
          <p:nvPr/>
        </p:nvGrpSpPr>
        <p:grpSpPr>
          <a:xfrm>
            <a:off x="858885" y="3059390"/>
            <a:ext cx="6943757" cy="1021932"/>
            <a:chOff x="3140424" y="-1364433"/>
            <a:chExt cx="6757416" cy="1408176"/>
          </a:xfrm>
          <a:effectLst>
            <a:outerShdw blurRad="50800" dist="38100" dir="2700000" algn="tl" rotWithShape="0">
              <a:prstClr val="black">
                <a:alpha val="40000"/>
              </a:prstClr>
            </a:outerShdw>
          </a:effectLst>
        </p:grpSpPr>
        <p:grpSp>
          <p:nvGrpSpPr>
            <p:cNvPr id="26" name="Group 25">
              <a:extLst>
                <a:ext uri="{FF2B5EF4-FFF2-40B4-BE49-F238E27FC236}">
                  <a16:creationId xmlns:a16="http://schemas.microsoft.com/office/drawing/2014/main" id="{63E6A3ED-CA41-AD49-977E-91A005A42474}"/>
                </a:ext>
              </a:extLst>
            </p:cNvPr>
            <p:cNvGrpSpPr/>
            <p:nvPr/>
          </p:nvGrpSpPr>
          <p:grpSpPr>
            <a:xfrm>
              <a:off x="3140424" y="-1364433"/>
              <a:ext cx="6757416" cy="1408176"/>
              <a:chOff x="-811081" y="2820817"/>
              <a:chExt cx="6757416" cy="1408176"/>
            </a:xfrm>
          </p:grpSpPr>
          <p:sp>
            <p:nvSpPr>
              <p:cNvPr id="24" name="Rectangle 23">
                <a:extLst>
                  <a:ext uri="{FF2B5EF4-FFF2-40B4-BE49-F238E27FC236}">
                    <a16:creationId xmlns:a16="http://schemas.microsoft.com/office/drawing/2014/main" id="{D2848A93-33A0-2240-A04D-AE83FD55BC60}"/>
                  </a:ext>
                </a:extLst>
              </p:cNvPr>
              <p:cNvSpPr/>
              <p:nvPr/>
            </p:nvSpPr>
            <p:spPr>
              <a:xfrm>
                <a:off x="-811081" y="2820817"/>
                <a:ext cx="6757416" cy="1408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7A19357-46F8-EC4A-AA1E-B5320129A702}"/>
                  </a:ext>
                </a:extLst>
              </p:cNvPr>
              <p:cNvSpPr txBox="1"/>
              <p:nvPr/>
            </p:nvSpPr>
            <p:spPr>
              <a:xfrm>
                <a:off x="-587154" y="3687915"/>
                <a:ext cx="6229590" cy="369332"/>
              </a:xfrm>
              <a:prstGeom prst="rect">
                <a:avLst/>
              </a:prstGeom>
              <a:noFill/>
            </p:spPr>
            <p:txBody>
              <a:bodyPr wrap="none" rtlCol="0">
                <a:spAutoFit/>
              </a:bodyPr>
              <a:lstStyle/>
              <a:p>
                <a:r>
                  <a:rPr lang="en-US" dirty="0">
                    <a:solidFill>
                      <a:srgbClr val="002060"/>
                    </a:solidFill>
                  </a:rPr>
                  <a:t>report findings precisely and take care to avoid errors</a:t>
                </a:r>
              </a:p>
            </p:txBody>
          </p:sp>
        </p:grpSp>
        <p:grpSp>
          <p:nvGrpSpPr>
            <p:cNvPr id="15" name="Group 14">
              <a:extLst>
                <a:ext uri="{FF2B5EF4-FFF2-40B4-BE49-F238E27FC236}">
                  <a16:creationId xmlns:a16="http://schemas.microsoft.com/office/drawing/2014/main" id="{8ED5D9C0-DB0F-3C40-B011-B54CC76341A4}"/>
                </a:ext>
              </a:extLst>
            </p:cNvPr>
            <p:cNvGrpSpPr/>
            <p:nvPr/>
          </p:nvGrpSpPr>
          <p:grpSpPr>
            <a:xfrm>
              <a:off x="3140424" y="-1364433"/>
              <a:ext cx="6754425" cy="703097"/>
              <a:chOff x="353541" y="1899218"/>
              <a:chExt cx="6754425" cy="703097"/>
            </a:xfrm>
            <a:solidFill>
              <a:srgbClr val="47A4D9"/>
            </a:solidFill>
            <a:effectLst>
              <a:outerShdw blurRad="50800" dist="38100" dir="2700000" algn="tl" rotWithShape="0">
                <a:prstClr val="black">
                  <a:alpha val="40000"/>
                </a:prstClr>
              </a:outerShdw>
            </a:effectLst>
          </p:grpSpPr>
          <p:sp>
            <p:nvSpPr>
              <p:cNvPr id="16" name="Rectangle 15">
                <a:extLst>
                  <a:ext uri="{FF2B5EF4-FFF2-40B4-BE49-F238E27FC236}">
                    <a16:creationId xmlns:a16="http://schemas.microsoft.com/office/drawing/2014/main" id="{665F19A2-7117-9341-813D-A3F0FD356345}"/>
                  </a:ext>
                </a:extLst>
              </p:cNvPr>
              <p:cNvSpPr/>
              <p:nvPr/>
            </p:nvSpPr>
            <p:spPr>
              <a:xfrm>
                <a:off x="353541" y="1899218"/>
                <a:ext cx="6754425" cy="70309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603E5AF-CF87-8848-9CD3-92B4B1C6D5C7}"/>
                  </a:ext>
                </a:extLst>
              </p:cNvPr>
              <p:cNvSpPr txBox="1"/>
              <p:nvPr/>
            </p:nvSpPr>
            <p:spPr>
              <a:xfrm>
                <a:off x="475924" y="2019934"/>
                <a:ext cx="1656521" cy="508923"/>
              </a:xfrm>
              <a:prstGeom prst="rect">
                <a:avLst/>
              </a:prstGeom>
              <a:grpFill/>
            </p:spPr>
            <p:txBody>
              <a:bodyPr wrap="none" rtlCol="0">
                <a:spAutoFit/>
              </a:bodyPr>
              <a:lstStyle/>
              <a:p>
                <a:r>
                  <a:rPr lang="en-US" b="1" dirty="0">
                    <a:solidFill>
                      <a:schemeClr val="bg1"/>
                    </a:solidFill>
                  </a:rPr>
                  <a:t>Accuracy</a:t>
                </a:r>
              </a:p>
            </p:txBody>
          </p:sp>
        </p:grpSp>
      </p:grpSp>
      <p:grpSp>
        <p:nvGrpSpPr>
          <p:cNvPr id="43" name="Group 42">
            <a:extLst>
              <a:ext uri="{FF2B5EF4-FFF2-40B4-BE49-F238E27FC236}">
                <a16:creationId xmlns:a16="http://schemas.microsoft.com/office/drawing/2014/main" id="{5ED94065-3DDD-F54D-9EBF-62173762D62F}"/>
              </a:ext>
            </a:extLst>
          </p:cNvPr>
          <p:cNvGrpSpPr/>
          <p:nvPr/>
        </p:nvGrpSpPr>
        <p:grpSpPr>
          <a:xfrm>
            <a:off x="858885" y="5426102"/>
            <a:ext cx="6987140" cy="1021932"/>
            <a:chOff x="-495531" y="4463513"/>
            <a:chExt cx="6757416" cy="1408176"/>
          </a:xfrm>
          <a:effectLst>
            <a:outerShdw blurRad="50800" dist="38100" dir="2700000" algn="tl" rotWithShape="0">
              <a:prstClr val="black">
                <a:alpha val="40000"/>
              </a:prstClr>
            </a:outerShdw>
          </a:effectLst>
        </p:grpSpPr>
        <p:grpSp>
          <p:nvGrpSpPr>
            <p:cNvPr id="37" name="Group 36">
              <a:extLst>
                <a:ext uri="{FF2B5EF4-FFF2-40B4-BE49-F238E27FC236}">
                  <a16:creationId xmlns:a16="http://schemas.microsoft.com/office/drawing/2014/main" id="{23200537-37D5-564D-806D-6BD934C68716}"/>
                </a:ext>
              </a:extLst>
            </p:cNvPr>
            <p:cNvGrpSpPr/>
            <p:nvPr/>
          </p:nvGrpSpPr>
          <p:grpSpPr>
            <a:xfrm>
              <a:off x="-495531" y="4463513"/>
              <a:ext cx="6757416" cy="1408176"/>
              <a:chOff x="-811081" y="2820817"/>
              <a:chExt cx="6757416" cy="1408176"/>
            </a:xfrm>
          </p:grpSpPr>
          <p:sp>
            <p:nvSpPr>
              <p:cNvPr id="41" name="Rectangle 40">
                <a:extLst>
                  <a:ext uri="{FF2B5EF4-FFF2-40B4-BE49-F238E27FC236}">
                    <a16:creationId xmlns:a16="http://schemas.microsoft.com/office/drawing/2014/main" id="{9DD5DFE6-98F4-3E4A-B4B6-DE565A364D0B}"/>
                  </a:ext>
                </a:extLst>
              </p:cNvPr>
              <p:cNvSpPr/>
              <p:nvPr/>
            </p:nvSpPr>
            <p:spPr>
              <a:xfrm>
                <a:off x="-811081" y="2820817"/>
                <a:ext cx="6757416" cy="1408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08BE07C-154A-6549-8742-DAF8F3278335}"/>
                  </a:ext>
                </a:extLst>
              </p:cNvPr>
              <p:cNvSpPr txBox="1"/>
              <p:nvPr/>
            </p:nvSpPr>
            <p:spPr>
              <a:xfrm>
                <a:off x="-587154" y="3687915"/>
                <a:ext cx="6149456" cy="369332"/>
              </a:xfrm>
              <a:prstGeom prst="rect">
                <a:avLst/>
              </a:prstGeom>
              <a:noFill/>
            </p:spPr>
            <p:txBody>
              <a:bodyPr wrap="none" rtlCol="0">
                <a:spAutoFit/>
              </a:bodyPr>
              <a:lstStyle/>
              <a:p>
                <a:r>
                  <a:rPr lang="en-US" dirty="0">
                    <a:solidFill>
                      <a:srgbClr val="002060"/>
                    </a:solidFill>
                  </a:rPr>
                  <a:t>let the facts speak for themselves and avoid improper bias</a:t>
                </a:r>
              </a:p>
            </p:txBody>
          </p:sp>
        </p:grpSp>
        <p:grpSp>
          <p:nvGrpSpPr>
            <p:cNvPr id="9" name="Group 8">
              <a:extLst>
                <a:ext uri="{FF2B5EF4-FFF2-40B4-BE49-F238E27FC236}">
                  <a16:creationId xmlns:a16="http://schemas.microsoft.com/office/drawing/2014/main" id="{7B1168C1-3236-4349-BF28-5ACDFF09F852}"/>
                </a:ext>
              </a:extLst>
            </p:cNvPr>
            <p:cNvGrpSpPr/>
            <p:nvPr/>
          </p:nvGrpSpPr>
          <p:grpSpPr>
            <a:xfrm>
              <a:off x="-495531" y="4463513"/>
              <a:ext cx="6754425" cy="703097"/>
              <a:chOff x="378616" y="1899218"/>
              <a:chExt cx="6754425" cy="703097"/>
            </a:xfrm>
            <a:effectLst>
              <a:outerShdw blurRad="50800" dist="38100" dir="2700000" algn="tl" rotWithShape="0">
                <a:prstClr val="black">
                  <a:alpha val="40000"/>
                </a:prstClr>
              </a:outerShdw>
            </a:effectLst>
          </p:grpSpPr>
          <p:sp>
            <p:nvSpPr>
              <p:cNvPr id="10" name="Rectangle 9">
                <a:extLst>
                  <a:ext uri="{FF2B5EF4-FFF2-40B4-BE49-F238E27FC236}">
                    <a16:creationId xmlns:a16="http://schemas.microsoft.com/office/drawing/2014/main" id="{0AFF86D8-0178-6B41-822D-110AA881D869}"/>
                  </a:ext>
                </a:extLst>
              </p:cNvPr>
              <p:cNvSpPr/>
              <p:nvPr/>
            </p:nvSpPr>
            <p:spPr>
              <a:xfrm>
                <a:off x="378616" y="1899218"/>
                <a:ext cx="6754425" cy="703097"/>
              </a:xfrm>
              <a:prstGeom prst="rect">
                <a:avLst/>
              </a:prstGeom>
              <a:solidFill>
                <a:srgbClr val="BDA46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484A694-6EE2-D844-86DA-129751DA547A}"/>
                  </a:ext>
                </a:extLst>
              </p:cNvPr>
              <p:cNvSpPr txBox="1"/>
              <p:nvPr/>
            </p:nvSpPr>
            <p:spPr>
              <a:xfrm>
                <a:off x="475924" y="2019934"/>
                <a:ext cx="1776437" cy="508923"/>
              </a:xfrm>
              <a:prstGeom prst="rect">
                <a:avLst/>
              </a:prstGeom>
              <a:noFill/>
            </p:spPr>
            <p:txBody>
              <a:bodyPr wrap="none" rtlCol="0">
                <a:spAutoFit/>
              </a:bodyPr>
              <a:lstStyle/>
              <a:p>
                <a:r>
                  <a:rPr lang="en-US" b="1" dirty="0">
                    <a:solidFill>
                      <a:schemeClr val="bg1"/>
                    </a:solidFill>
                  </a:rPr>
                  <a:t>Objectivity</a:t>
                </a:r>
              </a:p>
            </p:txBody>
          </p:sp>
        </p:grpSp>
      </p:grpSp>
      <p:pic>
        <p:nvPicPr>
          <p:cNvPr id="46" name="Picture 45">
            <a:extLst>
              <a:ext uri="{FF2B5EF4-FFF2-40B4-BE49-F238E27FC236}">
                <a16:creationId xmlns:a16="http://schemas.microsoft.com/office/drawing/2014/main" id="{0BB95CE1-9679-A949-9E84-93549A29AC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10989" y="6241537"/>
            <a:ext cx="3133344" cy="365760"/>
          </a:xfrm>
          <a:prstGeom prst="rect">
            <a:avLst/>
          </a:prstGeom>
        </p:spPr>
      </p:pic>
      <p:grpSp>
        <p:nvGrpSpPr>
          <p:cNvPr id="36" name="Group 35">
            <a:extLst>
              <a:ext uri="{FF2B5EF4-FFF2-40B4-BE49-F238E27FC236}">
                <a16:creationId xmlns:a16="http://schemas.microsoft.com/office/drawing/2014/main" id="{F5806A72-28F0-C74A-B3DB-70884B7A6124}"/>
              </a:ext>
            </a:extLst>
          </p:cNvPr>
          <p:cNvGrpSpPr/>
          <p:nvPr/>
        </p:nvGrpSpPr>
        <p:grpSpPr>
          <a:xfrm>
            <a:off x="8496050" y="3081266"/>
            <a:ext cx="3086350" cy="2181953"/>
            <a:chOff x="565098" y="3014335"/>
            <a:chExt cx="3086350" cy="2181953"/>
          </a:xfrm>
        </p:grpSpPr>
        <p:sp>
          <p:nvSpPr>
            <p:cNvPr id="38" name="Rectangle 37">
              <a:extLst>
                <a:ext uri="{FF2B5EF4-FFF2-40B4-BE49-F238E27FC236}">
                  <a16:creationId xmlns:a16="http://schemas.microsoft.com/office/drawing/2014/main" id="{C0A758F8-6519-FF45-A251-DC590E68E0E2}"/>
                </a:ext>
              </a:extLst>
            </p:cNvPr>
            <p:cNvSpPr/>
            <p:nvPr/>
          </p:nvSpPr>
          <p:spPr>
            <a:xfrm>
              <a:off x="565098" y="3014335"/>
              <a:ext cx="3086350" cy="218195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8CF26D9-EBE0-DF4F-B56C-461B346D0961}"/>
                </a:ext>
              </a:extLst>
            </p:cNvPr>
            <p:cNvSpPr txBox="1"/>
            <p:nvPr/>
          </p:nvSpPr>
          <p:spPr>
            <a:xfrm>
              <a:off x="565098" y="3320481"/>
              <a:ext cx="3086350" cy="1569660"/>
            </a:xfrm>
            <a:prstGeom prst="rect">
              <a:avLst/>
            </a:prstGeom>
            <a:noFill/>
          </p:spPr>
          <p:txBody>
            <a:bodyPr wrap="square" rtlCol="0">
              <a:spAutoFit/>
            </a:bodyPr>
            <a:lstStyle/>
            <a:p>
              <a:pPr algn="ctr"/>
              <a:r>
                <a:rPr lang="en-US" sz="2400" dirty="0">
                  <a:solidFill>
                    <a:srgbClr val="002060"/>
                  </a:solidFill>
                </a:rPr>
                <a:t>Core competency:</a:t>
              </a:r>
            </a:p>
            <a:p>
              <a:pPr algn="ctr"/>
              <a:r>
                <a:rPr lang="en-US" sz="2400" dirty="0">
                  <a:solidFill>
                    <a:srgbClr val="002060"/>
                  </a:solidFill>
                </a:rPr>
                <a:t>Proficiency in experimental design</a:t>
              </a:r>
            </a:p>
          </p:txBody>
        </p:sp>
      </p:grpSp>
    </p:spTree>
    <p:extLst>
      <p:ext uri="{BB962C8B-B14F-4D97-AF65-F5344CB8AC3E}">
        <p14:creationId xmlns:p14="http://schemas.microsoft.com/office/powerpoint/2010/main" val="176277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59560-200D-9244-8984-6DA0B03FF043}"/>
              </a:ext>
            </a:extLst>
          </p:cNvPr>
          <p:cNvSpPr>
            <a:spLocks noGrp="1"/>
          </p:cNvSpPr>
          <p:nvPr>
            <p:ph type="title"/>
          </p:nvPr>
        </p:nvSpPr>
        <p:spPr/>
        <p:txBody>
          <a:bodyPr/>
          <a:lstStyle/>
          <a:p>
            <a:r>
              <a:rPr lang="en-US" dirty="0"/>
              <a:t>YOU as A </a:t>
            </a:r>
            <a:r>
              <a:rPr lang="en-US" dirty="0" err="1"/>
              <a:t>SCIENTIst</a:t>
            </a:r>
            <a:endParaRPr lang="en-US" dirty="0"/>
          </a:p>
        </p:txBody>
      </p:sp>
      <p:grpSp>
        <p:nvGrpSpPr>
          <p:cNvPr id="4" name="Group 3">
            <a:extLst>
              <a:ext uri="{FF2B5EF4-FFF2-40B4-BE49-F238E27FC236}">
                <a16:creationId xmlns:a16="http://schemas.microsoft.com/office/drawing/2014/main" id="{ADAB1058-3EE6-4E44-BBDB-5C6EF73518B4}"/>
              </a:ext>
            </a:extLst>
          </p:cNvPr>
          <p:cNvGrpSpPr>
            <a:grpSpLocks noChangeAspect="1"/>
          </p:cNvGrpSpPr>
          <p:nvPr/>
        </p:nvGrpSpPr>
        <p:grpSpPr>
          <a:xfrm>
            <a:off x="4212360" y="1832999"/>
            <a:ext cx="3801503" cy="4572000"/>
            <a:chOff x="1896966" y="118499"/>
            <a:chExt cx="5398133" cy="6492240"/>
          </a:xfrm>
        </p:grpSpPr>
        <p:sp>
          <p:nvSpPr>
            <p:cNvPr id="5" name="Oval 4">
              <a:extLst>
                <a:ext uri="{FF2B5EF4-FFF2-40B4-BE49-F238E27FC236}">
                  <a16:creationId xmlns:a16="http://schemas.microsoft.com/office/drawing/2014/main" id="{39CE753D-D887-E041-8B01-FE05E57FC20D}"/>
                </a:ext>
              </a:extLst>
            </p:cNvPr>
            <p:cNvSpPr/>
            <p:nvPr/>
          </p:nvSpPr>
          <p:spPr>
            <a:xfrm>
              <a:off x="2048849" y="814048"/>
              <a:ext cx="5049456" cy="5049456"/>
            </a:xfrm>
            <a:prstGeom prst="ellipse">
              <a:avLst/>
            </a:prstGeom>
            <a:noFill/>
            <a:ln w="76200">
              <a:solidFill>
                <a:srgbClr val="A2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ardrop 5">
              <a:extLst>
                <a:ext uri="{FF2B5EF4-FFF2-40B4-BE49-F238E27FC236}">
                  <a16:creationId xmlns:a16="http://schemas.microsoft.com/office/drawing/2014/main" id="{6F06C089-7456-6B49-93AB-9D19F9336AA3}"/>
                </a:ext>
              </a:extLst>
            </p:cNvPr>
            <p:cNvSpPr/>
            <p:nvPr/>
          </p:nvSpPr>
          <p:spPr>
            <a:xfrm rot="2700000" flipH="1">
              <a:off x="3732001" y="4927587"/>
              <a:ext cx="1683152" cy="1683152"/>
            </a:xfrm>
            <a:prstGeom prst="teardrop">
              <a:avLst/>
            </a:prstGeom>
            <a:gradFill>
              <a:gsLst>
                <a:gs pos="15000">
                  <a:srgbClr val="011A5E"/>
                </a:gs>
                <a:gs pos="100000">
                  <a:schemeClr val="accent1">
                    <a:tint val="50000"/>
                    <a:shade val="100000"/>
                    <a:satMod val="350000"/>
                  </a:schemeClr>
                </a:gs>
              </a:gsLst>
            </a:gradFill>
            <a:ln w="38100">
              <a:solidFill>
                <a:srgbClr val="A2000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ardrop 6">
              <a:extLst>
                <a:ext uri="{FF2B5EF4-FFF2-40B4-BE49-F238E27FC236}">
                  <a16:creationId xmlns:a16="http://schemas.microsoft.com/office/drawing/2014/main" id="{38796952-9934-6F47-B85E-B86891AA8C26}"/>
                </a:ext>
              </a:extLst>
            </p:cNvPr>
            <p:cNvSpPr/>
            <p:nvPr/>
          </p:nvSpPr>
          <p:spPr>
            <a:xfrm rot="2700000" flipV="1">
              <a:off x="3732001" y="118499"/>
              <a:ext cx="1683152" cy="1683152"/>
            </a:xfrm>
            <a:prstGeom prst="teardrop">
              <a:avLst/>
            </a:prstGeom>
            <a:gradFill>
              <a:gsLst>
                <a:gs pos="15000">
                  <a:srgbClr val="011A5E"/>
                </a:gs>
                <a:gs pos="100000">
                  <a:schemeClr val="accent1">
                    <a:tint val="50000"/>
                    <a:shade val="100000"/>
                    <a:satMod val="350000"/>
                  </a:schemeClr>
                </a:gs>
              </a:gsLst>
            </a:gradFill>
            <a:ln w="38100">
              <a:solidFill>
                <a:srgbClr val="B44A5B"/>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ardrop 7">
              <a:extLst>
                <a:ext uri="{FF2B5EF4-FFF2-40B4-BE49-F238E27FC236}">
                  <a16:creationId xmlns:a16="http://schemas.microsoft.com/office/drawing/2014/main" id="{26DAC0B9-CEB9-624B-A240-D0F48A39B2A4}"/>
                </a:ext>
              </a:extLst>
            </p:cNvPr>
            <p:cNvSpPr/>
            <p:nvPr/>
          </p:nvSpPr>
          <p:spPr>
            <a:xfrm rot="5191193">
              <a:off x="1960430" y="763553"/>
              <a:ext cx="1683152" cy="1683152"/>
            </a:xfrm>
            <a:prstGeom prst="teardrop">
              <a:avLst/>
            </a:prstGeom>
            <a:gradFill>
              <a:gsLst>
                <a:gs pos="15000">
                  <a:srgbClr val="011A5E"/>
                </a:gs>
                <a:gs pos="100000">
                  <a:schemeClr val="accent1">
                    <a:tint val="50000"/>
                    <a:shade val="100000"/>
                    <a:satMod val="350000"/>
                  </a:schemeClr>
                </a:gs>
              </a:gsLst>
            </a:gradFill>
            <a:ln w="38100">
              <a:solidFill>
                <a:srgbClr val="A2000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ardrop 8">
              <a:extLst>
                <a:ext uri="{FF2B5EF4-FFF2-40B4-BE49-F238E27FC236}">
                  <a16:creationId xmlns:a16="http://schemas.microsoft.com/office/drawing/2014/main" id="{495BA8FB-B67F-2146-90A8-B497613EE426}"/>
                </a:ext>
              </a:extLst>
            </p:cNvPr>
            <p:cNvSpPr/>
            <p:nvPr/>
          </p:nvSpPr>
          <p:spPr>
            <a:xfrm rot="16408807" flipH="1">
              <a:off x="5579208" y="763552"/>
              <a:ext cx="1683152" cy="1683152"/>
            </a:xfrm>
            <a:prstGeom prst="teardrop">
              <a:avLst/>
            </a:prstGeom>
            <a:gradFill>
              <a:gsLst>
                <a:gs pos="15000">
                  <a:srgbClr val="011A5E"/>
                </a:gs>
                <a:gs pos="100000">
                  <a:schemeClr val="accent1">
                    <a:tint val="50000"/>
                    <a:shade val="100000"/>
                    <a:satMod val="350000"/>
                  </a:schemeClr>
                </a:gs>
              </a:gsLst>
            </a:gradFill>
            <a:ln w="38100">
              <a:solidFill>
                <a:srgbClr val="A2000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ardrop 9">
              <a:extLst>
                <a:ext uri="{FF2B5EF4-FFF2-40B4-BE49-F238E27FC236}">
                  <a16:creationId xmlns:a16="http://schemas.microsoft.com/office/drawing/2014/main" id="{C21B049C-E6BE-7F4D-BF4B-73D3E29E8436}"/>
                </a:ext>
              </a:extLst>
            </p:cNvPr>
            <p:cNvSpPr/>
            <p:nvPr/>
          </p:nvSpPr>
          <p:spPr>
            <a:xfrm rot="5191193" flipH="1" flipV="1">
              <a:off x="5579208" y="4296486"/>
              <a:ext cx="1683152" cy="1683153"/>
            </a:xfrm>
            <a:prstGeom prst="teardrop">
              <a:avLst/>
            </a:prstGeom>
            <a:gradFill>
              <a:gsLst>
                <a:gs pos="15000">
                  <a:srgbClr val="011A5E"/>
                </a:gs>
                <a:gs pos="100000">
                  <a:schemeClr val="accent1">
                    <a:tint val="50000"/>
                    <a:shade val="100000"/>
                    <a:satMod val="350000"/>
                  </a:schemeClr>
                </a:gs>
              </a:gsLst>
            </a:gradFill>
            <a:ln w="38100">
              <a:solidFill>
                <a:srgbClr val="A2000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ardrop 10">
              <a:extLst>
                <a:ext uri="{FF2B5EF4-FFF2-40B4-BE49-F238E27FC236}">
                  <a16:creationId xmlns:a16="http://schemas.microsoft.com/office/drawing/2014/main" id="{467F076D-8051-E048-B7D0-C6F09554C9C5}"/>
                </a:ext>
              </a:extLst>
            </p:cNvPr>
            <p:cNvSpPr/>
            <p:nvPr/>
          </p:nvSpPr>
          <p:spPr>
            <a:xfrm rot="16408807" flipV="1">
              <a:off x="1960430" y="4296486"/>
              <a:ext cx="1683152" cy="1683153"/>
            </a:xfrm>
            <a:prstGeom prst="teardrop">
              <a:avLst/>
            </a:prstGeom>
            <a:gradFill>
              <a:gsLst>
                <a:gs pos="15000">
                  <a:srgbClr val="011A5E"/>
                </a:gs>
                <a:gs pos="100000">
                  <a:schemeClr val="accent1">
                    <a:tint val="50000"/>
                    <a:shade val="100000"/>
                    <a:satMod val="350000"/>
                  </a:schemeClr>
                </a:gs>
              </a:gsLst>
            </a:gradFill>
            <a:ln w="38100">
              <a:solidFill>
                <a:srgbClr val="A2000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905C5550-A8D7-A443-B728-600B0CCDA545}"/>
                </a:ext>
              </a:extLst>
            </p:cNvPr>
            <p:cNvSpPr txBox="1"/>
            <p:nvPr/>
          </p:nvSpPr>
          <p:spPr>
            <a:xfrm>
              <a:off x="5546473" y="4919540"/>
              <a:ext cx="1748626" cy="437043"/>
            </a:xfrm>
            <a:prstGeom prst="rect">
              <a:avLst/>
            </a:prstGeom>
            <a:noFill/>
          </p:spPr>
          <p:txBody>
            <a:bodyPr wrap="none" rtlCol="0">
              <a:spAutoFit/>
            </a:bodyPr>
            <a:lstStyle/>
            <a:p>
              <a:pPr algn="ctr"/>
              <a:r>
                <a:rPr lang="en-US" sz="1400" b="1" u="sng" dirty="0">
                  <a:solidFill>
                    <a:schemeClr val="bg1"/>
                  </a:solidFill>
                </a:rPr>
                <a:t>Publications</a:t>
              </a:r>
            </a:p>
          </p:txBody>
        </p:sp>
        <p:sp>
          <p:nvSpPr>
            <p:cNvPr id="13" name="TextBox 12">
              <a:extLst>
                <a:ext uri="{FF2B5EF4-FFF2-40B4-BE49-F238E27FC236}">
                  <a16:creationId xmlns:a16="http://schemas.microsoft.com/office/drawing/2014/main" id="{969E783C-7011-D64F-94DA-1C482E351D6A}"/>
                </a:ext>
              </a:extLst>
            </p:cNvPr>
            <p:cNvSpPr txBox="1"/>
            <p:nvPr/>
          </p:nvSpPr>
          <p:spPr>
            <a:xfrm>
              <a:off x="5758910" y="1235276"/>
              <a:ext cx="1375318" cy="742972"/>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400" b="1" u="sng" dirty="0">
                  <a:solidFill>
                    <a:schemeClr val="bg1"/>
                  </a:solidFill>
                </a:rPr>
                <a:t>Other</a:t>
              </a:r>
            </a:p>
            <a:p>
              <a:pPr algn="ctr"/>
              <a:r>
                <a:rPr lang="en-US" sz="1400" b="1" u="sng" dirty="0">
                  <a:solidFill>
                    <a:schemeClr val="bg1"/>
                  </a:solidFill>
                </a:rPr>
                <a:t>Scientists</a:t>
              </a:r>
            </a:p>
          </p:txBody>
        </p:sp>
        <p:sp>
          <p:nvSpPr>
            <p:cNvPr id="14" name="Oval 13">
              <a:extLst>
                <a:ext uri="{FF2B5EF4-FFF2-40B4-BE49-F238E27FC236}">
                  <a16:creationId xmlns:a16="http://schemas.microsoft.com/office/drawing/2014/main" id="{731B1C13-D08B-2E4E-9CD0-172B0D5F4890}"/>
                </a:ext>
              </a:extLst>
            </p:cNvPr>
            <p:cNvSpPr>
              <a:spLocks noChangeAspect="1"/>
            </p:cNvSpPr>
            <p:nvPr/>
          </p:nvSpPr>
          <p:spPr>
            <a:xfrm>
              <a:off x="3482252" y="2264282"/>
              <a:ext cx="2182648" cy="2182648"/>
            </a:xfrm>
            <a:prstGeom prst="ellipse">
              <a:avLst/>
            </a:prstGeom>
            <a:gradFill>
              <a:gsLst>
                <a:gs pos="44000">
                  <a:srgbClr val="001C5D"/>
                </a:gs>
                <a:gs pos="100000">
                  <a:schemeClr val="accent1">
                    <a:tint val="50000"/>
                    <a:shade val="100000"/>
                    <a:satMod val="350000"/>
                  </a:schemeClr>
                </a:gs>
              </a:gsLst>
              <a:lin ang="16200000" scaled="0"/>
            </a:gradFill>
            <a:ln w="38100">
              <a:solidFill>
                <a:srgbClr val="A2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09A73F8-988E-B64B-A019-30647957DDCE}"/>
                </a:ext>
              </a:extLst>
            </p:cNvPr>
            <p:cNvSpPr txBox="1"/>
            <p:nvPr/>
          </p:nvSpPr>
          <p:spPr>
            <a:xfrm>
              <a:off x="3488783" y="2984120"/>
              <a:ext cx="2169586" cy="742972"/>
            </a:xfrm>
            <a:prstGeom prst="rect">
              <a:avLst/>
            </a:prstGeom>
            <a:noFill/>
          </p:spPr>
          <p:txBody>
            <a:bodyPr wrap="square" rtlCol="0">
              <a:spAutoFit/>
            </a:bodyPr>
            <a:lstStyle/>
            <a:p>
              <a:pPr algn="ctr"/>
              <a:r>
                <a:rPr lang="en-US" sz="1400" b="1" u="sng" dirty="0">
                  <a:solidFill>
                    <a:schemeClr val="bg1"/>
                  </a:solidFill>
                </a:rPr>
                <a:t>You as a</a:t>
              </a:r>
            </a:p>
            <a:p>
              <a:pPr algn="ctr"/>
              <a:r>
                <a:rPr lang="en-US" sz="1400" b="1" u="sng" dirty="0">
                  <a:solidFill>
                    <a:schemeClr val="bg1"/>
                  </a:solidFill>
                </a:rPr>
                <a:t>Scientist</a:t>
              </a:r>
            </a:p>
          </p:txBody>
        </p:sp>
        <p:sp>
          <p:nvSpPr>
            <p:cNvPr id="16" name="TextBox 15">
              <a:extLst>
                <a:ext uri="{FF2B5EF4-FFF2-40B4-BE49-F238E27FC236}">
                  <a16:creationId xmlns:a16="http://schemas.microsoft.com/office/drawing/2014/main" id="{8942D3E5-E0DD-3844-88F8-B4D8BCA1423C}"/>
                </a:ext>
              </a:extLst>
            </p:cNvPr>
            <p:cNvSpPr txBox="1"/>
            <p:nvPr/>
          </p:nvSpPr>
          <p:spPr>
            <a:xfrm>
              <a:off x="3865432" y="5471736"/>
              <a:ext cx="1416292" cy="437043"/>
            </a:xfrm>
            <a:prstGeom prst="rect">
              <a:avLst/>
            </a:prstGeom>
            <a:noFill/>
          </p:spPr>
          <p:txBody>
            <a:bodyPr wrap="none" rtlCol="0">
              <a:spAutoFit/>
            </a:bodyPr>
            <a:lstStyle/>
            <a:p>
              <a:pPr algn="ctr"/>
              <a:r>
                <a:rPr lang="en-US" sz="1400" b="1" u="sng" dirty="0">
                  <a:solidFill>
                    <a:schemeClr val="bg1"/>
                  </a:solidFill>
                </a:rPr>
                <a:t>Research</a:t>
              </a:r>
            </a:p>
          </p:txBody>
        </p:sp>
        <p:sp>
          <p:nvSpPr>
            <p:cNvPr id="17" name="TextBox 16">
              <a:extLst>
                <a:ext uri="{FF2B5EF4-FFF2-40B4-BE49-F238E27FC236}">
                  <a16:creationId xmlns:a16="http://schemas.microsoft.com/office/drawing/2014/main" id="{B1B317E8-C29A-B947-8005-DAAD4A82DBF4}"/>
                </a:ext>
              </a:extLst>
            </p:cNvPr>
            <p:cNvSpPr txBox="1"/>
            <p:nvPr/>
          </p:nvSpPr>
          <p:spPr>
            <a:xfrm>
              <a:off x="1976637" y="1307701"/>
              <a:ext cx="1650747" cy="437043"/>
            </a:xfrm>
            <a:prstGeom prst="rect">
              <a:avLst/>
            </a:prstGeom>
            <a:noFill/>
          </p:spPr>
          <p:txBody>
            <a:bodyPr wrap="none" rtlCol="0">
              <a:spAutoFit/>
            </a:bodyPr>
            <a:lstStyle/>
            <a:p>
              <a:pPr algn="ctr"/>
              <a:r>
                <a:rPr lang="en-US" sz="1400" b="1" u="sng" dirty="0">
                  <a:solidFill>
                    <a:schemeClr val="bg1"/>
                  </a:solidFill>
                </a:rPr>
                <a:t>Institutional</a:t>
              </a:r>
            </a:p>
          </p:txBody>
        </p:sp>
        <p:sp>
          <p:nvSpPr>
            <p:cNvPr id="18" name="TextBox 17">
              <a:extLst>
                <a:ext uri="{FF2B5EF4-FFF2-40B4-BE49-F238E27FC236}">
                  <a16:creationId xmlns:a16="http://schemas.microsoft.com/office/drawing/2014/main" id="{4AA4A46A-548C-254F-AA44-5FF79B5F7AD4}"/>
                </a:ext>
              </a:extLst>
            </p:cNvPr>
            <p:cNvSpPr txBox="1"/>
            <p:nvPr/>
          </p:nvSpPr>
          <p:spPr>
            <a:xfrm>
              <a:off x="1896966" y="4766575"/>
              <a:ext cx="1810086" cy="742972"/>
            </a:xfrm>
            <a:prstGeom prst="rect">
              <a:avLst/>
            </a:prstGeom>
            <a:noFill/>
          </p:spPr>
          <p:txBody>
            <a:bodyPr wrap="none" rtlCol="0">
              <a:spAutoFit/>
            </a:bodyPr>
            <a:lstStyle/>
            <a:p>
              <a:pPr algn="ctr"/>
              <a:r>
                <a:rPr lang="en-US" sz="1400" b="1" u="sng" dirty="0">
                  <a:solidFill>
                    <a:schemeClr val="bg1"/>
                  </a:solidFill>
                </a:rPr>
                <a:t>Funding</a:t>
              </a:r>
            </a:p>
            <a:p>
              <a:pPr algn="ctr"/>
              <a:r>
                <a:rPr lang="en-US" sz="1400" b="1" u="sng" dirty="0">
                  <a:solidFill>
                    <a:schemeClr val="bg1"/>
                  </a:solidFill>
                </a:rPr>
                <a:t>Applications</a:t>
              </a:r>
            </a:p>
          </p:txBody>
        </p:sp>
        <p:sp>
          <p:nvSpPr>
            <p:cNvPr id="19" name="TextBox 18">
              <a:extLst>
                <a:ext uri="{FF2B5EF4-FFF2-40B4-BE49-F238E27FC236}">
                  <a16:creationId xmlns:a16="http://schemas.microsoft.com/office/drawing/2014/main" id="{AAADE5CB-7D03-4341-9B26-AD48673A7F89}"/>
                </a:ext>
              </a:extLst>
            </p:cNvPr>
            <p:cNvSpPr txBox="1"/>
            <p:nvPr/>
          </p:nvSpPr>
          <p:spPr>
            <a:xfrm>
              <a:off x="3912095" y="588589"/>
              <a:ext cx="1322964" cy="742972"/>
            </a:xfrm>
            <a:prstGeom prst="rect">
              <a:avLst/>
            </a:prstGeom>
            <a:noFill/>
          </p:spPr>
          <p:txBody>
            <a:bodyPr wrap="none" rtlCol="0">
              <a:spAutoFit/>
            </a:bodyPr>
            <a:lstStyle/>
            <a:p>
              <a:pPr algn="ctr"/>
              <a:r>
                <a:rPr lang="en-US" sz="1400" b="1" u="sng" dirty="0">
                  <a:solidFill>
                    <a:schemeClr val="bg1"/>
                  </a:solidFill>
                </a:rPr>
                <a:t>Self-</a:t>
              </a:r>
            </a:p>
            <a:p>
              <a:pPr algn="ctr"/>
              <a:r>
                <a:rPr lang="en-US" sz="1400" b="1" u="sng" dirty="0">
                  <a:solidFill>
                    <a:schemeClr val="bg1"/>
                  </a:solidFill>
                </a:rPr>
                <a:t>Learning</a:t>
              </a:r>
            </a:p>
          </p:txBody>
        </p:sp>
      </p:grpSp>
      <p:sp>
        <p:nvSpPr>
          <p:cNvPr id="21" name="Slide Number Placeholder 5">
            <a:extLst>
              <a:ext uri="{FF2B5EF4-FFF2-40B4-BE49-F238E27FC236}">
                <a16:creationId xmlns:a16="http://schemas.microsoft.com/office/drawing/2014/main" id="{1D227E9D-D4B1-B241-AEF2-99AC0FB3C7BB}"/>
              </a:ext>
            </a:extLst>
          </p:cNvPr>
          <p:cNvSpPr txBox="1">
            <a:spLocks/>
          </p:cNvSpPr>
          <p:nvPr/>
        </p:nvSpPr>
        <p:spPr>
          <a:xfrm>
            <a:off x="9842500" y="64008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4A37A-AFC2-4A01-80A1-FC20F2C0D5BB}" type="slidenum">
              <a:rPr lang="en-US">
                <a:solidFill>
                  <a:srgbClr val="002060"/>
                </a:solidFill>
              </a:rPr>
              <a:pPr/>
              <a:t>8</a:t>
            </a:fld>
            <a:endParaRPr lang="en-US" dirty="0">
              <a:solidFill>
                <a:srgbClr val="002060"/>
              </a:solidFill>
            </a:endParaRPr>
          </a:p>
        </p:txBody>
      </p:sp>
      <p:sp>
        <p:nvSpPr>
          <p:cNvPr id="20" name="TextBox 19">
            <a:extLst>
              <a:ext uri="{FF2B5EF4-FFF2-40B4-BE49-F238E27FC236}">
                <a16:creationId xmlns:a16="http://schemas.microsoft.com/office/drawing/2014/main" id="{F1A9E26B-8219-A64C-BAF5-0F2E66C663DD}"/>
              </a:ext>
            </a:extLst>
          </p:cNvPr>
          <p:cNvSpPr txBox="1"/>
          <p:nvPr/>
        </p:nvSpPr>
        <p:spPr>
          <a:xfrm>
            <a:off x="8528359" y="3927986"/>
            <a:ext cx="3054041" cy="369332"/>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US" dirty="0">
                <a:solidFill>
                  <a:srgbClr val="002060"/>
                </a:solidFill>
              </a:rPr>
              <a:t>Recognize good science!</a:t>
            </a:r>
          </a:p>
        </p:txBody>
      </p:sp>
    </p:spTree>
    <p:extLst>
      <p:ext uri="{BB962C8B-B14F-4D97-AF65-F5344CB8AC3E}">
        <p14:creationId xmlns:p14="http://schemas.microsoft.com/office/powerpoint/2010/main" val="4125151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FE65E2-C1A2-D44D-AE53-05C64AD24A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78156" y="1221778"/>
            <a:ext cx="2790345" cy="4414447"/>
          </a:xfrm>
          <a:prstGeom prst="rect">
            <a:avLst/>
          </a:prstGeom>
          <a:effectLst>
            <a:outerShdw blurRad="50800" dist="38100" dir="2700000" algn="tl" rotWithShape="0">
              <a:prstClr val="black">
                <a:alpha val="40000"/>
              </a:prstClr>
            </a:outerShdw>
          </a:effectLst>
        </p:spPr>
      </p:pic>
      <p:sp>
        <p:nvSpPr>
          <p:cNvPr id="26" name="Rectangle 25">
            <a:extLst>
              <a:ext uri="{FF2B5EF4-FFF2-40B4-BE49-F238E27FC236}">
                <a16:creationId xmlns:a16="http://schemas.microsoft.com/office/drawing/2014/main" id="{EEE4987E-DF87-A743-8F8E-D95F112F3EF5}"/>
              </a:ext>
            </a:extLst>
          </p:cNvPr>
          <p:cNvSpPr/>
          <p:nvPr/>
        </p:nvSpPr>
        <p:spPr>
          <a:xfrm>
            <a:off x="5029200" y="6400800"/>
            <a:ext cx="6785811" cy="369332"/>
          </a:xfrm>
          <a:prstGeom prst="rect">
            <a:avLst/>
          </a:prstGeom>
        </p:spPr>
        <p:txBody>
          <a:bodyPr wrap="square">
            <a:spAutoFit/>
          </a:bodyPr>
          <a:lstStyle/>
          <a:p>
            <a:r>
              <a:rPr lang="en-US" b="1" i="1" dirty="0">
                <a:solidFill>
                  <a:srgbClr val="002060"/>
                </a:solidFill>
              </a:rPr>
              <a:t>https://</a:t>
            </a:r>
            <a:r>
              <a:rPr lang="en-US" b="1" i="1" dirty="0" err="1">
                <a:solidFill>
                  <a:srgbClr val="002060"/>
                </a:solidFill>
              </a:rPr>
              <a:t>grants.nih.gov</a:t>
            </a:r>
            <a:r>
              <a:rPr lang="en-US" b="1" i="1" dirty="0">
                <a:solidFill>
                  <a:srgbClr val="002060"/>
                </a:solidFill>
              </a:rPr>
              <a:t>/policy/reproducibility/</a:t>
            </a:r>
            <a:r>
              <a:rPr lang="en-US" b="1" i="1" dirty="0" err="1">
                <a:solidFill>
                  <a:srgbClr val="002060"/>
                </a:solidFill>
              </a:rPr>
              <a:t>guidance.htm</a:t>
            </a:r>
            <a:endParaRPr lang="en-US" b="1" i="1" dirty="0">
              <a:solidFill>
                <a:srgbClr val="002060"/>
              </a:solidFill>
            </a:endParaRPr>
          </a:p>
        </p:txBody>
      </p:sp>
      <p:grpSp>
        <p:nvGrpSpPr>
          <p:cNvPr id="32" name="Group 31">
            <a:extLst>
              <a:ext uri="{FF2B5EF4-FFF2-40B4-BE49-F238E27FC236}">
                <a16:creationId xmlns:a16="http://schemas.microsoft.com/office/drawing/2014/main" id="{62368264-B8E8-144C-A3A2-535B6D472E6B}"/>
              </a:ext>
            </a:extLst>
          </p:cNvPr>
          <p:cNvGrpSpPr/>
          <p:nvPr/>
        </p:nvGrpSpPr>
        <p:grpSpPr>
          <a:xfrm>
            <a:off x="6497528" y="2068628"/>
            <a:ext cx="2231136" cy="2232454"/>
            <a:chOff x="1066192" y="1781073"/>
            <a:chExt cx="2231136" cy="2232454"/>
          </a:xfrm>
          <a:effectLst>
            <a:outerShdw blurRad="50800" dist="38100" dir="2700000" algn="tl" rotWithShape="0">
              <a:prstClr val="black">
                <a:alpha val="40000"/>
              </a:prstClr>
            </a:outerShdw>
          </a:effectLst>
        </p:grpSpPr>
        <p:sp>
          <p:nvSpPr>
            <p:cNvPr id="33" name="Oval 32">
              <a:extLst>
                <a:ext uri="{FF2B5EF4-FFF2-40B4-BE49-F238E27FC236}">
                  <a16:creationId xmlns:a16="http://schemas.microsoft.com/office/drawing/2014/main" id="{CD9A0225-E100-7341-9031-AAD0ECEF2C1F}"/>
                </a:ext>
              </a:extLst>
            </p:cNvPr>
            <p:cNvSpPr/>
            <p:nvPr/>
          </p:nvSpPr>
          <p:spPr>
            <a:xfrm>
              <a:off x="1066192" y="1781073"/>
              <a:ext cx="2231136" cy="2232454"/>
            </a:xfrm>
            <a:prstGeom prst="ellipse">
              <a:avLst/>
            </a:prstGeom>
            <a:gradFill>
              <a:gsLst>
                <a:gs pos="15000">
                  <a:srgbClr val="011A5E"/>
                </a:gs>
                <a:gs pos="100000">
                  <a:schemeClr val="accent1">
                    <a:tint val="50000"/>
                    <a:shade val="100000"/>
                    <a:satMod val="350000"/>
                  </a:schemeClr>
                </a:gs>
              </a:gsLst>
              <a:lin ang="5400000" scaled="0"/>
            </a:gradFill>
            <a:ln w="38100">
              <a:solidFill>
                <a:srgbClr val="B44A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12CD0B37-2338-044F-9349-922EFEB55ED8}"/>
                </a:ext>
              </a:extLst>
            </p:cNvPr>
            <p:cNvSpPr txBox="1"/>
            <p:nvPr/>
          </p:nvSpPr>
          <p:spPr>
            <a:xfrm>
              <a:off x="1116415" y="2481802"/>
              <a:ext cx="2130711" cy="830997"/>
            </a:xfrm>
            <a:prstGeom prst="rect">
              <a:avLst/>
            </a:prstGeom>
            <a:noFill/>
          </p:spPr>
          <p:txBody>
            <a:bodyPr wrap="none" rtlCol="0">
              <a:spAutoFit/>
            </a:bodyPr>
            <a:lstStyle/>
            <a:p>
              <a:pPr algn="ctr"/>
              <a:r>
                <a:rPr lang="en-US" sz="2400" b="1" dirty="0">
                  <a:solidFill>
                    <a:schemeClr val="bg1"/>
                  </a:solidFill>
                </a:rPr>
                <a:t>Experimental</a:t>
              </a:r>
            </a:p>
            <a:p>
              <a:pPr algn="ctr"/>
              <a:r>
                <a:rPr lang="en-US" sz="2400" b="1" dirty="0">
                  <a:solidFill>
                    <a:schemeClr val="bg1"/>
                  </a:solidFill>
                </a:rPr>
                <a:t>Design</a:t>
              </a:r>
            </a:p>
          </p:txBody>
        </p:sp>
      </p:grpSp>
      <p:grpSp>
        <p:nvGrpSpPr>
          <p:cNvPr id="14" name="Group 13">
            <a:extLst>
              <a:ext uri="{FF2B5EF4-FFF2-40B4-BE49-F238E27FC236}">
                <a16:creationId xmlns:a16="http://schemas.microsoft.com/office/drawing/2014/main" id="{77C09F6C-85A2-434F-9790-0B6E02FF291D}"/>
              </a:ext>
            </a:extLst>
          </p:cNvPr>
          <p:cNvGrpSpPr/>
          <p:nvPr/>
        </p:nvGrpSpPr>
        <p:grpSpPr>
          <a:xfrm>
            <a:off x="5458012" y="299165"/>
            <a:ext cx="1828800" cy="1828800"/>
            <a:chOff x="1100388" y="1781073"/>
            <a:chExt cx="1828800" cy="1828800"/>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DFB28622-2E54-0646-A041-B13FE4B984E7}"/>
                </a:ext>
              </a:extLst>
            </p:cNvPr>
            <p:cNvSpPr/>
            <p:nvPr/>
          </p:nvSpPr>
          <p:spPr>
            <a:xfrm>
              <a:off x="1100388" y="1781073"/>
              <a:ext cx="1828800" cy="1828800"/>
            </a:xfrm>
            <a:prstGeom prst="ellipse">
              <a:avLst/>
            </a:prstGeom>
            <a:gradFill>
              <a:gsLst>
                <a:gs pos="15000">
                  <a:srgbClr val="011A5E"/>
                </a:gs>
                <a:gs pos="100000">
                  <a:schemeClr val="accent1">
                    <a:tint val="50000"/>
                    <a:shade val="100000"/>
                    <a:satMod val="350000"/>
                  </a:schemeClr>
                </a:gs>
              </a:gsLst>
              <a:lin ang="5400000" scaled="0"/>
            </a:gradFill>
            <a:ln w="38100">
              <a:solidFill>
                <a:srgbClr val="B44A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61EC5F9-C525-7D46-8A9C-8E49F4E91224}"/>
                </a:ext>
              </a:extLst>
            </p:cNvPr>
            <p:cNvSpPr txBox="1"/>
            <p:nvPr/>
          </p:nvSpPr>
          <p:spPr>
            <a:xfrm>
              <a:off x="1233164" y="2233808"/>
              <a:ext cx="1563248" cy="923330"/>
            </a:xfrm>
            <a:prstGeom prst="rect">
              <a:avLst/>
            </a:prstGeom>
            <a:noFill/>
            <a:ln w="38100">
              <a:noFill/>
            </a:ln>
          </p:spPr>
          <p:txBody>
            <a:bodyPr wrap="none" rtlCol="0">
              <a:spAutoFit/>
            </a:bodyPr>
            <a:lstStyle/>
            <a:p>
              <a:pPr algn="ctr"/>
              <a:r>
                <a:rPr lang="en-US" b="1" dirty="0">
                  <a:solidFill>
                    <a:schemeClr val="bg1"/>
                  </a:solidFill>
                </a:rPr>
                <a:t>Evaluate</a:t>
              </a:r>
            </a:p>
            <a:p>
              <a:pPr algn="ctr"/>
              <a:r>
                <a:rPr lang="en-US" b="1" dirty="0">
                  <a:solidFill>
                    <a:schemeClr val="bg1"/>
                  </a:solidFill>
                </a:rPr>
                <a:t>Strengths</a:t>
              </a:r>
            </a:p>
            <a:p>
              <a:pPr algn="ctr"/>
              <a:r>
                <a:rPr lang="en-US" b="1" dirty="0">
                  <a:solidFill>
                    <a:schemeClr val="bg1"/>
                  </a:solidFill>
                </a:rPr>
                <a:t>Weaknesses</a:t>
              </a:r>
            </a:p>
          </p:txBody>
        </p:sp>
      </p:grpSp>
      <p:grpSp>
        <p:nvGrpSpPr>
          <p:cNvPr id="41" name="Group 40">
            <a:extLst>
              <a:ext uri="{FF2B5EF4-FFF2-40B4-BE49-F238E27FC236}">
                <a16:creationId xmlns:a16="http://schemas.microsoft.com/office/drawing/2014/main" id="{9530323F-8B2E-2346-B956-0C893787DD4D}"/>
              </a:ext>
            </a:extLst>
          </p:cNvPr>
          <p:cNvGrpSpPr/>
          <p:nvPr/>
        </p:nvGrpSpPr>
        <p:grpSpPr>
          <a:xfrm>
            <a:off x="7939380" y="299165"/>
            <a:ext cx="1828800" cy="1828800"/>
            <a:chOff x="1100388" y="1781073"/>
            <a:chExt cx="1828800" cy="1828800"/>
          </a:xfrm>
          <a:gradFill>
            <a:gsLst>
              <a:gs pos="15000">
                <a:srgbClr val="011A5E"/>
              </a:gs>
              <a:gs pos="100000">
                <a:schemeClr val="accent1">
                  <a:tint val="50000"/>
                  <a:shade val="100000"/>
                  <a:satMod val="350000"/>
                </a:schemeClr>
              </a:gs>
            </a:gsLst>
            <a:lin ang="5400000" scaled="0"/>
          </a:gradFill>
          <a:effectLst>
            <a:outerShdw blurRad="50800" dist="38100" dir="2700000" algn="tl" rotWithShape="0">
              <a:prstClr val="black">
                <a:alpha val="40000"/>
              </a:prstClr>
            </a:outerShdw>
          </a:effectLst>
        </p:grpSpPr>
        <p:sp>
          <p:nvSpPr>
            <p:cNvPr id="42" name="Oval 41">
              <a:extLst>
                <a:ext uri="{FF2B5EF4-FFF2-40B4-BE49-F238E27FC236}">
                  <a16:creationId xmlns:a16="http://schemas.microsoft.com/office/drawing/2014/main" id="{7F02D6A2-18C4-8643-BD5E-E66C5DE5D502}"/>
                </a:ext>
              </a:extLst>
            </p:cNvPr>
            <p:cNvSpPr/>
            <p:nvPr/>
          </p:nvSpPr>
          <p:spPr>
            <a:xfrm>
              <a:off x="1100388" y="1781073"/>
              <a:ext cx="1828800" cy="1828800"/>
            </a:xfrm>
            <a:prstGeom prst="ellipse">
              <a:avLst/>
            </a:prstGeom>
            <a:grpFill/>
            <a:ln w="38100">
              <a:solidFill>
                <a:srgbClr val="B44A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47089E4F-5F14-1F4E-A82E-1336DC6B0F68}"/>
                </a:ext>
              </a:extLst>
            </p:cNvPr>
            <p:cNvSpPr txBox="1"/>
            <p:nvPr/>
          </p:nvSpPr>
          <p:spPr>
            <a:xfrm>
              <a:off x="1233164" y="2233808"/>
              <a:ext cx="1563248" cy="923330"/>
            </a:xfrm>
            <a:prstGeom prst="rect">
              <a:avLst/>
            </a:prstGeom>
            <a:grpFill/>
            <a:ln w="38100">
              <a:noFill/>
            </a:ln>
          </p:spPr>
          <p:txBody>
            <a:bodyPr wrap="none" rtlCol="0">
              <a:spAutoFit/>
            </a:bodyPr>
            <a:lstStyle/>
            <a:p>
              <a:pPr algn="ctr"/>
              <a:r>
                <a:rPr lang="en-US" b="1" dirty="0">
                  <a:solidFill>
                    <a:schemeClr val="bg1"/>
                  </a:solidFill>
                </a:rPr>
                <a:t>Plan to</a:t>
              </a:r>
            </a:p>
            <a:p>
              <a:pPr algn="ctr"/>
              <a:r>
                <a:rPr lang="en-US" b="1" dirty="0">
                  <a:solidFill>
                    <a:schemeClr val="bg1"/>
                  </a:solidFill>
                </a:rPr>
                <a:t>Address</a:t>
              </a:r>
            </a:p>
            <a:p>
              <a:pPr algn="ctr"/>
              <a:r>
                <a:rPr lang="en-US" b="1" dirty="0">
                  <a:solidFill>
                    <a:schemeClr val="bg1"/>
                  </a:solidFill>
                </a:rPr>
                <a:t>Weaknesses</a:t>
              </a:r>
            </a:p>
          </p:txBody>
        </p:sp>
      </p:grpSp>
      <p:grpSp>
        <p:nvGrpSpPr>
          <p:cNvPr id="21" name="Group 20">
            <a:extLst>
              <a:ext uri="{FF2B5EF4-FFF2-40B4-BE49-F238E27FC236}">
                <a16:creationId xmlns:a16="http://schemas.microsoft.com/office/drawing/2014/main" id="{170D7D59-0B55-494E-ADEC-B42A1F372EFF}"/>
              </a:ext>
            </a:extLst>
          </p:cNvPr>
          <p:cNvGrpSpPr/>
          <p:nvPr/>
        </p:nvGrpSpPr>
        <p:grpSpPr>
          <a:xfrm>
            <a:off x="4833142" y="4480280"/>
            <a:ext cx="1828800" cy="1828800"/>
            <a:chOff x="1276592" y="3693736"/>
            <a:chExt cx="1828800" cy="1828800"/>
          </a:xfrm>
          <a:effectLst>
            <a:outerShdw blurRad="50800" dist="38100" dir="2700000" algn="tl" rotWithShape="0">
              <a:prstClr val="black">
                <a:alpha val="40000"/>
              </a:prstClr>
            </a:outerShdw>
          </a:effectLst>
        </p:grpSpPr>
        <p:sp>
          <p:nvSpPr>
            <p:cNvPr id="19" name="Oval 18">
              <a:extLst>
                <a:ext uri="{FF2B5EF4-FFF2-40B4-BE49-F238E27FC236}">
                  <a16:creationId xmlns:a16="http://schemas.microsoft.com/office/drawing/2014/main" id="{459D8366-5E93-144E-BE7A-6240291DA226}"/>
                </a:ext>
              </a:extLst>
            </p:cNvPr>
            <p:cNvSpPr/>
            <p:nvPr/>
          </p:nvSpPr>
          <p:spPr>
            <a:xfrm>
              <a:off x="1276592" y="3693736"/>
              <a:ext cx="1828800" cy="1828800"/>
            </a:xfrm>
            <a:prstGeom prst="ellipse">
              <a:avLst/>
            </a:prstGeom>
            <a:gradFill>
              <a:gsLst>
                <a:gs pos="15000">
                  <a:srgbClr val="011A5E"/>
                </a:gs>
                <a:gs pos="100000">
                  <a:schemeClr val="accent1">
                    <a:tint val="50000"/>
                    <a:shade val="100000"/>
                    <a:satMod val="350000"/>
                  </a:schemeClr>
                </a:gs>
              </a:gsLst>
              <a:lin ang="5400000" scaled="0"/>
            </a:gradFill>
            <a:ln w="38100">
              <a:solidFill>
                <a:srgbClr val="B44A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BB0E811C-9EF2-3D47-8959-D2CE87C6E7ED}"/>
                </a:ext>
              </a:extLst>
            </p:cNvPr>
            <p:cNvSpPr txBox="1"/>
            <p:nvPr/>
          </p:nvSpPr>
          <p:spPr>
            <a:xfrm>
              <a:off x="1399750" y="4007972"/>
              <a:ext cx="1582484" cy="1200329"/>
            </a:xfrm>
            <a:prstGeom prst="rect">
              <a:avLst/>
            </a:prstGeom>
            <a:noFill/>
            <a:ln>
              <a:noFill/>
            </a:ln>
          </p:spPr>
          <p:txBody>
            <a:bodyPr wrap="none" rtlCol="0">
              <a:spAutoFit/>
            </a:bodyPr>
            <a:lstStyle/>
            <a:p>
              <a:pPr algn="ctr"/>
              <a:r>
                <a:rPr lang="en-US" sz="2400" b="1" dirty="0">
                  <a:solidFill>
                    <a:schemeClr val="bg1"/>
                  </a:solidFill>
                </a:rPr>
                <a:t>Robust,</a:t>
              </a:r>
            </a:p>
            <a:p>
              <a:pPr algn="ctr"/>
              <a:r>
                <a:rPr lang="en-US" sz="2400" b="1" dirty="0">
                  <a:solidFill>
                    <a:schemeClr val="bg1"/>
                  </a:solidFill>
                </a:rPr>
                <a:t>Unbiased</a:t>
              </a:r>
            </a:p>
            <a:p>
              <a:pPr algn="ctr"/>
              <a:r>
                <a:rPr lang="en-US" sz="2400" b="1" dirty="0">
                  <a:solidFill>
                    <a:schemeClr val="bg1"/>
                  </a:solidFill>
                </a:rPr>
                <a:t>Results</a:t>
              </a:r>
            </a:p>
          </p:txBody>
        </p:sp>
      </p:grpSp>
      <p:grpSp>
        <p:nvGrpSpPr>
          <p:cNvPr id="48" name="Group 47">
            <a:extLst>
              <a:ext uri="{FF2B5EF4-FFF2-40B4-BE49-F238E27FC236}">
                <a16:creationId xmlns:a16="http://schemas.microsoft.com/office/drawing/2014/main" id="{42ADEBB0-00AD-064A-8180-A2AFF7C4D6D5}"/>
              </a:ext>
            </a:extLst>
          </p:cNvPr>
          <p:cNvGrpSpPr/>
          <p:nvPr/>
        </p:nvGrpSpPr>
        <p:grpSpPr>
          <a:xfrm>
            <a:off x="6698697" y="4480280"/>
            <a:ext cx="1828800" cy="1828800"/>
            <a:chOff x="5480894" y="4461149"/>
            <a:chExt cx="1828800" cy="1828800"/>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1F4E2D2F-38B1-EA42-80C6-100D08471713}"/>
                </a:ext>
              </a:extLst>
            </p:cNvPr>
            <p:cNvSpPr/>
            <p:nvPr/>
          </p:nvSpPr>
          <p:spPr>
            <a:xfrm>
              <a:off x="5480894" y="4461149"/>
              <a:ext cx="1828800" cy="1828800"/>
            </a:xfrm>
            <a:prstGeom prst="ellipse">
              <a:avLst/>
            </a:prstGeom>
            <a:gradFill>
              <a:gsLst>
                <a:gs pos="15000">
                  <a:srgbClr val="011A5E"/>
                </a:gs>
                <a:gs pos="100000">
                  <a:schemeClr val="accent1">
                    <a:tint val="50000"/>
                    <a:shade val="100000"/>
                    <a:satMod val="350000"/>
                  </a:schemeClr>
                </a:gs>
              </a:gsLst>
              <a:lin ang="5400000" scaled="0"/>
            </a:gradFill>
            <a:ln w="38100">
              <a:solidFill>
                <a:srgbClr val="B44A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035F07A8-199F-A44A-A1DD-55EAB3DE20E5}"/>
                </a:ext>
              </a:extLst>
            </p:cNvPr>
            <p:cNvSpPr txBox="1"/>
            <p:nvPr/>
          </p:nvSpPr>
          <p:spPr>
            <a:xfrm>
              <a:off x="5601647" y="4775385"/>
              <a:ext cx="1587294" cy="1200329"/>
            </a:xfrm>
            <a:prstGeom prst="rect">
              <a:avLst/>
            </a:prstGeom>
            <a:noFill/>
          </p:spPr>
          <p:txBody>
            <a:bodyPr wrap="none" rtlCol="0">
              <a:spAutoFit/>
            </a:bodyPr>
            <a:lstStyle/>
            <a:p>
              <a:pPr algn="ctr"/>
              <a:r>
                <a:rPr lang="en-US" sz="2400" b="1" dirty="0">
                  <a:solidFill>
                    <a:schemeClr val="bg1"/>
                  </a:solidFill>
                </a:rPr>
                <a:t>Variables</a:t>
              </a:r>
            </a:p>
            <a:p>
              <a:pPr algn="ctr"/>
              <a:r>
                <a:rPr lang="en-US" sz="2400" b="1" dirty="0">
                  <a:solidFill>
                    <a:schemeClr val="bg1"/>
                  </a:solidFill>
                </a:rPr>
                <a:t>Factored</a:t>
              </a:r>
            </a:p>
            <a:p>
              <a:pPr algn="ctr"/>
              <a:r>
                <a:rPr lang="en-US" sz="2400" b="1" dirty="0">
                  <a:solidFill>
                    <a:schemeClr val="bg1"/>
                  </a:solidFill>
                </a:rPr>
                <a:t>In</a:t>
              </a:r>
            </a:p>
          </p:txBody>
        </p:sp>
      </p:grpSp>
      <p:grpSp>
        <p:nvGrpSpPr>
          <p:cNvPr id="49" name="Group 48">
            <a:extLst>
              <a:ext uri="{FF2B5EF4-FFF2-40B4-BE49-F238E27FC236}">
                <a16:creationId xmlns:a16="http://schemas.microsoft.com/office/drawing/2014/main" id="{6481BB0A-2117-A742-9307-D3E843CF5128}"/>
              </a:ext>
            </a:extLst>
          </p:cNvPr>
          <p:cNvGrpSpPr/>
          <p:nvPr/>
        </p:nvGrpSpPr>
        <p:grpSpPr>
          <a:xfrm>
            <a:off x="8564251" y="4480280"/>
            <a:ext cx="1828800" cy="1828800"/>
            <a:chOff x="7437814" y="4455860"/>
            <a:chExt cx="1828800" cy="1828800"/>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FE350874-AFB8-5846-84D7-1E918EECB85C}"/>
                </a:ext>
              </a:extLst>
            </p:cNvPr>
            <p:cNvSpPr/>
            <p:nvPr/>
          </p:nvSpPr>
          <p:spPr>
            <a:xfrm>
              <a:off x="7437814" y="4455860"/>
              <a:ext cx="1828800" cy="1828800"/>
            </a:xfrm>
            <a:prstGeom prst="ellipse">
              <a:avLst/>
            </a:prstGeom>
            <a:gradFill>
              <a:gsLst>
                <a:gs pos="15000">
                  <a:srgbClr val="011A5E"/>
                </a:gs>
                <a:gs pos="100000">
                  <a:schemeClr val="accent1">
                    <a:tint val="50000"/>
                    <a:shade val="100000"/>
                    <a:satMod val="350000"/>
                  </a:schemeClr>
                </a:gs>
              </a:gsLst>
              <a:lin ang="5400000" scaled="0"/>
            </a:gradFill>
            <a:ln w="38100">
              <a:solidFill>
                <a:srgbClr val="B44A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21695C24-B675-E048-896D-5DA755751E68}"/>
                </a:ext>
              </a:extLst>
            </p:cNvPr>
            <p:cNvSpPr txBox="1"/>
            <p:nvPr/>
          </p:nvSpPr>
          <p:spPr>
            <a:xfrm>
              <a:off x="7526507" y="4770096"/>
              <a:ext cx="1651414" cy="1200329"/>
            </a:xfrm>
            <a:prstGeom prst="rect">
              <a:avLst/>
            </a:prstGeom>
            <a:noFill/>
          </p:spPr>
          <p:txBody>
            <a:bodyPr wrap="none" rtlCol="0">
              <a:spAutoFit/>
            </a:bodyPr>
            <a:lstStyle/>
            <a:p>
              <a:pPr algn="ctr"/>
              <a:r>
                <a:rPr lang="en-US" sz="2400" b="1" dirty="0">
                  <a:solidFill>
                    <a:schemeClr val="bg1"/>
                  </a:solidFill>
                </a:rPr>
                <a:t>Black Box</a:t>
              </a:r>
            </a:p>
            <a:p>
              <a:pPr algn="ctr"/>
              <a:r>
                <a:rPr lang="en-US" sz="2400" b="1" dirty="0">
                  <a:solidFill>
                    <a:schemeClr val="bg1"/>
                  </a:solidFill>
                </a:rPr>
                <a:t>Reagents</a:t>
              </a:r>
            </a:p>
            <a:p>
              <a:pPr algn="ctr"/>
              <a:r>
                <a:rPr lang="en-US" sz="2400" b="1" dirty="0">
                  <a:solidFill>
                    <a:schemeClr val="bg1"/>
                  </a:solidFill>
                </a:rPr>
                <a:t>Validated</a:t>
              </a:r>
            </a:p>
          </p:txBody>
        </p:sp>
      </p:grpSp>
      <p:pic>
        <p:nvPicPr>
          <p:cNvPr id="52" name="Picture 51">
            <a:extLst>
              <a:ext uri="{FF2B5EF4-FFF2-40B4-BE49-F238E27FC236}">
                <a16:creationId xmlns:a16="http://schemas.microsoft.com/office/drawing/2014/main" id="{C3A5E2F4-B545-DE47-9846-CCDAD8F341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08904" y="231872"/>
            <a:ext cx="3372696" cy="548902"/>
          </a:xfrm>
          <a:prstGeom prst="rect">
            <a:avLst/>
          </a:prstGeom>
          <a:effectLst>
            <a:outerShdw blurRad="50800" dist="38100" dir="2700000" algn="tl" rotWithShape="0">
              <a:prstClr val="black">
                <a:alpha val="40000"/>
              </a:prstClr>
            </a:outerShdw>
          </a:effectLst>
        </p:spPr>
      </p:pic>
      <p:sp>
        <p:nvSpPr>
          <p:cNvPr id="24" name="TextBox 23">
            <a:extLst>
              <a:ext uri="{FF2B5EF4-FFF2-40B4-BE49-F238E27FC236}">
                <a16:creationId xmlns:a16="http://schemas.microsoft.com/office/drawing/2014/main" id="{48C359AF-0743-CD4C-8C00-91F4C8692F37}"/>
              </a:ext>
            </a:extLst>
          </p:cNvPr>
          <p:cNvSpPr txBox="1"/>
          <p:nvPr/>
        </p:nvSpPr>
        <p:spPr>
          <a:xfrm>
            <a:off x="228600" y="6400800"/>
            <a:ext cx="1572866" cy="369332"/>
          </a:xfrm>
          <a:prstGeom prst="rect">
            <a:avLst/>
          </a:prstGeom>
          <a:noFill/>
        </p:spPr>
        <p:txBody>
          <a:bodyPr wrap="none" rtlCol="0">
            <a:spAutoFit/>
          </a:bodyPr>
          <a:lstStyle/>
          <a:p>
            <a:r>
              <a:rPr lang="en-US" b="1" i="1" dirty="0">
                <a:solidFill>
                  <a:schemeClr val="bg1"/>
                </a:solidFill>
                <a:cs typeface="Helvetica"/>
              </a:rPr>
              <a:t>SRR and You</a:t>
            </a:r>
          </a:p>
        </p:txBody>
      </p:sp>
    </p:spTree>
    <p:extLst>
      <p:ext uri="{BB962C8B-B14F-4D97-AF65-F5344CB8AC3E}">
        <p14:creationId xmlns:p14="http://schemas.microsoft.com/office/powerpoint/2010/main" val="197496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dissolv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dissolve">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dissolv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9|7.2|15.4|26.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Custom 7">
      <a:dk1>
        <a:srgbClr val="000000"/>
      </a:dk1>
      <a:lt1>
        <a:srgbClr val="FFFFFF"/>
      </a:lt1>
      <a:dk2>
        <a:srgbClr val="564B3C"/>
      </a:dk2>
      <a:lt2>
        <a:srgbClr val="A50000"/>
      </a:lt2>
      <a:accent1>
        <a:srgbClr val="001C5E"/>
      </a:accent1>
      <a:accent2>
        <a:srgbClr val="CF543F"/>
      </a:accent2>
      <a:accent3>
        <a:srgbClr val="940018"/>
      </a:accent3>
      <a:accent4>
        <a:srgbClr val="848058"/>
      </a:accent4>
      <a:accent5>
        <a:srgbClr val="E8B54D"/>
      </a:accent5>
      <a:accent6>
        <a:srgbClr val="786C71"/>
      </a:accent6>
      <a:hlink>
        <a:srgbClr val="CCCC00"/>
      </a:hlink>
      <a:folHlink>
        <a:srgbClr val="A5000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31353</TotalTime>
  <Words>7591</Words>
  <Application>Microsoft Office PowerPoint</Application>
  <PresentationFormat>Widescreen</PresentationFormat>
  <Paragraphs>898</Paragraphs>
  <Slides>42</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Book Antiqua</vt:lpstr>
      <vt:lpstr>Calibri</vt:lpstr>
      <vt:lpstr>Century Gothic</vt:lpstr>
      <vt:lpstr>Helvetica</vt:lpstr>
      <vt:lpstr>Apothecary</vt:lpstr>
      <vt:lpstr>SRR at PENN </vt:lpstr>
      <vt:lpstr>Two Sides of Same Coin - either side you win -</vt:lpstr>
      <vt:lpstr>Goals for today</vt:lpstr>
      <vt:lpstr>Reproducibility is foundational but difficult to achieve</vt:lpstr>
      <vt:lpstr>Factors that Affect Reproducibility</vt:lpstr>
      <vt:lpstr>Which reward system is for you?</vt:lpstr>
      <vt:lpstr>Shared values in Scientific research</vt:lpstr>
      <vt:lpstr>YOU as A SCIENTIst</vt:lpstr>
      <vt:lpstr>PowerPoint Presentation</vt:lpstr>
      <vt:lpstr>NIH initiatives</vt:lpstr>
      <vt:lpstr>PowerPoint Presentation</vt:lpstr>
      <vt:lpstr>experimental design within BGS</vt:lpstr>
      <vt:lpstr>BGS RCR/SRR Website</vt:lpstr>
      <vt:lpstr>Training in RCR/SRR</vt:lpstr>
      <vt:lpstr>Courses</vt:lpstr>
      <vt:lpstr>C4R Curriculum</vt:lpstr>
      <vt:lpstr>Candidacy Exams</vt:lpstr>
      <vt:lpstr>UPENN:  LabArchives - electronic Notebooks -</vt:lpstr>
      <vt:lpstr>Laboratory Notebooks</vt:lpstr>
      <vt:lpstr>PowerPoint Presentation</vt:lpstr>
      <vt:lpstr>NIH:  Data Management and sharing policy (DMSP)</vt:lpstr>
      <vt:lpstr>DATA MANAGEMENT is NOT SKIPPable - FAIR Principles -</vt:lpstr>
      <vt:lpstr>PowerPoint Presentation</vt:lpstr>
      <vt:lpstr>Publishing Images and Image analyses</vt:lpstr>
      <vt:lpstr>Publication: Reporting - Summary Forms -</vt:lpstr>
      <vt:lpstr>Journal Checklists</vt:lpstr>
      <vt:lpstr>ARRIVE GUIDELINES FOR ANIMAL RESEACH</vt:lpstr>
      <vt:lpstr>Research Resource Identifiers (RRIDs)</vt:lpstr>
      <vt:lpstr>Write “SRR-Y” to support data quality</vt:lpstr>
      <vt:lpstr>Write “SRR-Y” to support data quality</vt:lpstr>
      <vt:lpstr>Write “SRR-Y” to support data quality</vt:lpstr>
      <vt:lpstr>A Good experimentalist…</vt:lpstr>
      <vt:lpstr>PowerPoint Presentation</vt:lpstr>
      <vt:lpstr>What’s in it for you?</vt:lpstr>
      <vt:lpstr>SRR TAKEAWAYS</vt:lpstr>
      <vt:lpstr>Experimental design…</vt:lpstr>
      <vt:lpstr>Scenario</vt:lpstr>
      <vt:lpstr>Science Delivers! Perform Experiments!</vt:lpstr>
      <vt:lpstr>Ready, Set, Experiment!</vt:lpstr>
      <vt:lpstr>Case studies</vt:lpstr>
      <vt:lpstr>Small Groups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Candace Cain</cp:lastModifiedBy>
  <cp:revision>470</cp:revision>
  <dcterms:created xsi:type="dcterms:W3CDTF">2014-09-16T21:28:43Z</dcterms:created>
  <dcterms:modified xsi:type="dcterms:W3CDTF">2025-08-21T16:21:24Z</dcterms:modified>
</cp:coreProperties>
</file>