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Proxima Nova"/>
      <p:regular r:id="rId16"/>
      <p:bold r:id="rId17"/>
      <p:italic r:id="rId18"/>
      <p:boldItalic r:id="rId19"/>
    </p:embeddedFont>
    <p:embeddedFont>
      <p:font typeface="Manrope SemiBold"/>
      <p:regular r:id="rId20"/>
      <p:bold r:id="rId21"/>
    </p:embeddedFont>
    <p:embeddedFont>
      <p:font typeface="Manrope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anropeSemiBold-regular.fntdata"/><Relationship Id="rId11" Type="http://schemas.openxmlformats.org/officeDocument/2006/relationships/slide" Target="slides/slide6.xml"/><Relationship Id="rId22" Type="http://schemas.openxmlformats.org/officeDocument/2006/relationships/font" Target="fonts/Manrope-regular.fntdata"/><Relationship Id="rId10" Type="http://schemas.openxmlformats.org/officeDocument/2006/relationships/slide" Target="slides/slide5.xml"/><Relationship Id="rId21" Type="http://schemas.openxmlformats.org/officeDocument/2006/relationships/font" Target="fonts/ManropeSemiBo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Manrope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roximaNova-bold.fntdata"/><Relationship Id="rId16" Type="http://schemas.openxmlformats.org/officeDocument/2006/relationships/font" Target="fonts/ProximaNova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ProximaNova-boldItalic.fntdata"/><Relationship Id="rId6" Type="http://schemas.openxmlformats.org/officeDocument/2006/relationships/slide" Target="slides/slide1.xml"/><Relationship Id="rId18" Type="http://schemas.openxmlformats.org/officeDocument/2006/relationships/font" Target="fonts/ProximaNova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e5548a1c6e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e5548a1c6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5038d39b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5038d39b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e5038d39b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e5038d39b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e5001a232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e5001a232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765d6dd91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765d6dd91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e5001a232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e5001a232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765d6dd91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765d6dd91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e5038d39b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e5038d39b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e5001a232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e5001a232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 SemiBold"/>
              <a:buNone/>
              <a:defRPr sz="280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nrope"/>
              <a:buChar char="●"/>
              <a:defRPr sz="1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hyperlink" Target="mailto:carogar@seas.upenn.edu" TargetMode="External"/><Relationship Id="rId5" Type="http://schemas.openxmlformats.org/officeDocument/2006/relationships/hyperlink" Target="mailto:ztp@seas.upenn.ed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15.png"/><Relationship Id="rId6" Type="http://schemas.openxmlformats.org/officeDocument/2006/relationships/image" Target="../media/image10.png"/><Relationship Id="rId7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092950" y="2838324"/>
            <a:ext cx="4958100" cy="112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2045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University of Pennsylvania</a:t>
            </a:r>
            <a:endParaRPr sz="2045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2045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2045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BGS Orientation</a:t>
            </a:r>
            <a:endParaRPr sz="2045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101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August</a:t>
            </a:r>
            <a:r>
              <a:rPr lang="en" sz="20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2025</a:t>
            </a:r>
            <a:endParaRPr sz="20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0" y="863550"/>
            <a:ext cx="9144000" cy="37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Thank you!</a:t>
            </a:r>
            <a:endParaRPr sz="34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Carolina García: </a:t>
            </a:r>
            <a:r>
              <a:rPr lang="en" sz="19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carogar@seas.upenn.edu</a:t>
            </a:r>
            <a:r>
              <a:rPr lang="en" sz="1900">
                <a:solidFill>
                  <a:schemeClr val="lt1"/>
                </a:solidFill>
              </a:rPr>
              <a:t>    </a:t>
            </a:r>
            <a:r>
              <a:rPr lang="en" sz="19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Zac Parker:</a:t>
            </a:r>
            <a:r>
              <a:rPr lang="en" sz="1900">
                <a:solidFill>
                  <a:schemeClr val="lt1"/>
                </a:solidFill>
              </a:rPr>
              <a:t> </a:t>
            </a:r>
            <a:r>
              <a:rPr lang="en" sz="19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ztp@seas.upenn.edu</a:t>
            </a:r>
            <a:r>
              <a:rPr lang="en" sz="1900">
                <a:solidFill>
                  <a:schemeClr val="lt1"/>
                </a:solidFill>
              </a:rPr>
              <a:t> 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363725" y="2085750"/>
            <a:ext cx="3564300" cy="1697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Because i</a:t>
            </a:r>
            <a:r>
              <a:rPr lang="en" sz="2000">
                <a:solidFill>
                  <a:schemeClr val="dk1"/>
                </a:solidFill>
              </a:rPr>
              <a:t>ssues like lack of reproducibility, retractions, misconduct, and unreliable data are affecting science more than ever.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363725" y="1470975"/>
            <a:ext cx="3594600" cy="57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7F27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2" name="Google Shape;62;p14"/>
          <p:cNvSpPr txBox="1"/>
          <p:nvPr>
            <p:ph type="title"/>
          </p:nvPr>
        </p:nvSpPr>
        <p:spPr>
          <a:xfrm>
            <a:off x="363725" y="1436850"/>
            <a:ext cx="3305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7F27FF"/>
                </a:solidFill>
                <a:latin typeface="Manrope"/>
                <a:ea typeface="Manrope"/>
                <a:cs typeface="Manrope"/>
                <a:sym typeface="Manrope"/>
              </a:rPr>
              <a:t>Why?</a:t>
            </a:r>
            <a:endParaRPr b="1" sz="3400">
              <a:solidFill>
                <a:srgbClr val="7F27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4764950" y="1436925"/>
            <a:ext cx="3594600" cy="1840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029C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59996" l="0" r="0" t="552"/>
          <a:stretch/>
        </p:blipFill>
        <p:spPr>
          <a:xfrm>
            <a:off x="4973550" y="1510800"/>
            <a:ext cx="3177400" cy="171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0" l="0" r="0" t="83185"/>
          <a:stretch/>
        </p:blipFill>
        <p:spPr>
          <a:xfrm>
            <a:off x="0" y="4278650"/>
            <a:ext cx="9144000" cy="86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 title="Highlight (1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9752" y="4512300"/>
            <a:ext cx="975275" cy="48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2556150" y="175025"/>
            <a:ext cx="4031700" cy="57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7F27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798400" y="1035588"/>
            <a:ext cx="3564300" cy="30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New Center at Penn, funded and supported by the NIH-NINDS.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Two main components: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Online curriculum + 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Global Community</a:t>
            </a:r>
            <a:r>
              <a:rPr lang="en" sz="2000">
                <a:solidFill>
                  <a:schemeClr val="dk1"/>
                </a:solidFill>
              </a:rPr>
              <a:t>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73" name="Google Shape;73;p15"/>
          <p:cNvSpPr txBox="1"/>
          <p:nvPr>
            <p:ph type="title"/>
          </p:nvPr>
        </p:nvSpPr>
        <p:spPr>
          <a:xfrm>
            <a:off x="2692950" y="175025"/>
            <a:ext cx="37581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3043"/>
              <a:buNone/>
            </a:pPr>
            <a:r>
              <a:rPr b="1" lang="en" sz="2300">
                <a:solidFill>
                  <a:srgbClr val="7F27FF"/>
                </a:solidFill>
                <a:latin typeface="Manrope"/>
                <a:ea typeface="Manrope"/>
                <a:cs typeface="Manrope"/>
                <a:sym typeface="Manrope"/>
              </a:rPr>
              <a:t>Who we are and what we do</a:t>
            </a:r>
            <a:endParaRPr b="1" sz="2300">
              <a:solidFill>
                <a:srgbClr val="7F27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0" l="0" r="0" t="83185"/>
          <a:stretch/>
        </p:blipFill>
        <p:spPr>
          <a:xfrm>
            <a:off x="0" y="4278650"/>
            <a:ext cx="9144000" cy="86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9800" y="900125"/>
            <a:ext cx="2941626" cy="322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 title="Highlight (1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9752" y="4512300"/>
            <a:ext cx="975275" cy="48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152025" y="1014350"/>
            <a:ext cx="3909900" cy="35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-350194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roxima Nova"/>
              <a:buChar char="●"/>
            </a:pPr>
            <a:r>
              <a:rPr lang="en" sz="348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Interactive lessons in research rigor and reproducibility</a:t>
            </a:r>
            <a:endParaRPr sz="348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8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0194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roxima Nova"/>
              <a:buChar char="●"/>
            </a:pPr>
            <a:r>
              <a:rPr lang="en" sz="348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Acquire the skills everyone assumes you already have</a:t>
            </a:r>
            <a:endParaRPr sz="348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5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0194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roxima Nova"/>
              <a:buChar char="●"/>
            </a:pPr>
            <a:r>
              <a:rPr lang="en" sz="348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Get the help you need to do better experimental design</a:t>
            </a:r>
            <a:endParaRPr sz="348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5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0194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roxima Nova"/>
              <a:buChar char="●"/>
            </a:pPr>
            <a:r>
              <a:rPr lang="en" sz="348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Free, online, and open source</a:t>
            </a:r>
            <a:endParaRPr sz="348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248025" y="336075"/>
            <a:ext cx="3717900" cy="57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7F27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4686100" y="322875"/>
            <a:ext cx="4031700" cy="3808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029C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4686100" y="322875"/>
            <a:ext cx="4031700" cy="2563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029C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5" name="Google Shape;85;p16"/>
          <p:cNvSpPr/>
          <p:nvPr/>
        </p:nvSpPr>
        <p:spPr>
          <a:xfrm>
            <a:off x="4699200" y="608175"/>
            <a:ext cx="4008900" cy="2563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1575" y="688000"/>
            <a:ext cx="3840775" cy="30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>
            <p:ph type="title"/>
          </p:nvPr>
        </p:nvSpPr>
        <p:spPr>
          <a:xfrm>
            <a:off x="248025" y="543675"/>
            <a:ext cx="3840900" cy="36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043"/>
              <a:buFont typeface="Arial"/>
              <a:buNone/>
            </a:pPr>
            <a:r>
              <a:rPr b="1" lang="en" sz="2300">
                <a:solidFill>
                  <a:srgbClr val="7F27FF"/>
                </a:solidFill>
                <a:latin typeface="Manrope"/>
                <a:ea typeface="Manrope"/>
                <a:cs typeface="Manrope"/>
                <a:sym typeface="Manrope"/>
              </a:rPr>
              <a:t>Who we are and what we do</a:t>
            </a:r>
            <a:endParaRPr b="1" sz="2300">
              <a:solidFill>
                <a:srgbClr val="7F27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3043"/>
              <a:buNone/>
            </a:pPr>
            <a:r>
              <a:t/>
            </a:r>
            <a:endParaRPr b="1" sz="2300">
              <a:solidFill>
                <a:srgbClr val="7F27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4">
            <a:alphaModFix/>
          </a:blip>
          <a:srcRect b="0" l="0" r="0" t="83185"/>
          <a:stretch/>
        </p:blipFill>
        <p:spPr>
          <a:xfrm>
            <a:off x="0" y="4278650"/>
            <a:ext cx="9144000" cy="86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 title="Highlight (1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9752" y="4512300"/>
            <a:ext cx="975275" cy="48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11700" y="916500"/>
            <a:ext cx="4260300" cy="40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Responsible use of </a:t>
            </a:r>
            <a:r>
              <a:rPr b="1" lang="en" sz="1100">
                <a:solidFill>
                  <a:schemeClr val="dk1"/>
                </a:solidFill>
              </a:rPr>
              <a:t>Large Language Models (LLMs)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 sz="1100">
                <a:solidFill>
                  <a:schemeClr val="dk1"/>
                </a:solidFill>
              </a:rPr>
              <a:t>Improve your research rigor with </a:t>
            </a:r>
            <a:r>
              <a:rPr b="1" lang="en" sz="1100" u="sng">
                <a:solidFill>
                  <a:schemeClr val="dk1"/>
                </a:solidFill>
              </a:rPr>
              <a:t>randomization</a:t>
            </a:r>
            <a:endParaRPr b="1" sz="1100" u="sng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Setting exclusion criteria in lab experiments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Causation versus correlation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How to design a good laboratory experiment: </a:t>
            </a:r>
            <a:r>
              <a:rPr b="1" lang="en" sz="1100">
                <a:solidFill>
                  <a:schemeClr val="dk1"/>
                </a:solidFill>
              </a:rPr>
              <a:t>Importance of controls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Writing readable &amp; correct scientific code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Detecting errors in your analyses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 sz="1100">
                <a:solidFill>
                  <a:schemeClr val="dk1"/>
                </a:solidFill>
              </a:rPr>
              <a:t>Stop fooling yourself! Diagnosing and </a:t>
            </a:r>
            <a:r>
              <a:rPr b="1" lang="en" sz="1100" u="sng">
                <a:solidFill>
                  <a:schemeClr val="dk1"/>
                </a:solidFill>
              </a:rPr>
              <a:t>treating confirmation bias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Formulating a valid research question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Executing structured searches of the literature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477165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4485450" y="916500"/>
            <a:ext cx="4546500" cy="41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b="1" lang="en" sz="1100" u="sng">
                <a:solidFill>
                  <a:schemeClr val="dk1"/>
                </a:solidFill>
              </a:rPr>
              <a:t>Sample Size</a:t>
            </a:r>
            <a:r>
              <a:rPr lang="en" sz="1100">
                <a:solidFill>
                  <a:schemeClr val="dk1"/>
                </a:solidFill>
              </a:rPr>
              <a:t> - How much data is enough for your experiment?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Evaluate your evaluation methods! A key to meaningful inference.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Reproducible exploratory analysis: Mitigating multiplicity when mining data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Identifying rigor red flags in research reports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Effective data visualization for research communication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b="1" lang="en" sz="1100" u="sng">
                <a:solidFill>
                  <a:schemeClr val="dk1"/>
                </a:solidFill>
              </a:rPr>
              <a:t>Transparent data sharing</a:t>
            </a:r>
            <a:r>
              <a:rPr lang="en" sz="1100">
                <a:solidFill>
                  <a:schemeClr val="dk1"/>
                </a:solidFill>
              </a:rPr>
              <a:t> to advance discovery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Defining and distinguishing between hypothesis generating and hypothesis testing research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Transparency and accuracy in reporting study findings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 sz="1100">
                <a:solidFill>
                  <a:schemeClr val="dk1"/>
                </a:solidFill>
              </a:rPr>
              <a:t>The </a:t>
            </a:r>
            <a:r>
              <a:rPr b="1" lang="en" sz="1100" u="sng">
                <a:solidFill>
                  <a:schemeClr val="dk1"/>
                </a:solidFill>
              </a:rPr>
              <a:t>perils of outcome switching</a:t>
            </a:r>
            <a:endParaRPr b="1" sz="1100" u="sng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Publication bias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7" name="Google Shape;97;p17"/>
          <p:cNvSpPr/>
          <p:nvPr/>
        </p:nvSpPr>
        <p:spPr>
          <a:xfrm>
            <a:off x="371175" y="336075"/>
            <a:ext cx="5955900" cy="57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7F27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8" name="Google Shape;98;p17"/>
          <p:cNvSpPr txBox="1"/>
          <p:nvPr>
            <p:ph type="title"/>
          </p:nvPr>
        </p:nvSpPr>
        <p:spPr>
          <a:xfrm>
            <a:off x="371175" y="301950"/>
            <a:ext cx="592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8823"/>
              <a:buFont typeface="Arial"/>
              <a:buNone/>
            </a:pPr>
            <a:r>
              <a:rPr lang="en" sz="2550">
                <a:solidFill>
                  <a:srgbClr val="7F27FF"/>
                </a:solidFill>
              </a:rPr>
              <a:t>Rigor Topics: An Evolving Curriculum</a:t>
            </a:r>
            <a:endParaRPr sz="2550">
              <a:solidFill>
                <a:srgbClr val="7F27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2672"/>
              <a:buNone/>
            </a:pPr>
            <a:r>
              <a:t/>
            </a:r>
            <a:endParaRPr b="1" sz="2320">
              <a:solidFill>
                <a:srgbClr val="7F27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0" l="0" r="0" t="83185"/>
          <a:stretch/>
        </p:blipFill>
        <p:spPr>
          <a:xfrm>
            <a:off x="0" y="4278650"/>
            <a:ext cx="9144000" cy="86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 title="Highlight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9752" y="4512300"/>
            <a:ext cx="975275" cy="48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b="0" l="0" r="0" t="83185"/>
          <a:stretch/>
        </p:blipFill>
        <p:spPr>
          <a:xfrm>
            <a:off x="0" y="4278650"/>
            <a:ext cx="9144000" cy="86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7785" y="1089652"/>
            <a:ext cx="2697984" cy="176364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216" y="1061175"/>
            <a:ext cx="2697976" cy="34925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1006" y="2992651"/>
            <a:ext cx="2351565" cy="176367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" name="Google Shape;109;p18"/>
          <p:cNvSpPr/>
          <p:nvPr/>
        </p:nvSpPr>
        <p:spPr>
          <a:xfrm>
            <a:off x="371175" y="336075"/>
            <a:ext cx="5955900" cy="57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029C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0" name="Google Shape;110;p18"/>
          <p:cNvSpPr txBox="1"/>
          <p:nvPr>
            <p:ph type="title"/>
          </p:nvPr>
        </p:nvSpPr>
        <p:spPr>
          <a:xfrm>
            <a:off x="371175" y="301950"/>
            <a:ext cx="576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8823"/>
              <a:buNone/>
            </a:pPr>
            <a:r>
              <a:rPr lang="en" sz="2550">
                <a:solidFill>
                  <a:srgbClr val="7F27FF"/>
                </a:solidFill>
              </a:rPr>
              <a:t>Events: Online and In-Person</a:t>
            </a:r>
            <a:endParaRPr sz="2550">
              <a:solidFill>
                <a:srgbClr val="7F27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9285"/>
              <a:buNone/>
            </a:pPr>
            <a:r>
              <a:t/>
            </a:r>
            <a:endParaRPr sz="25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2672"/>
              <a:buNone/>
            </a:pPr>
            <a:r>
              <a:t/>
            </a:r>
            <a:endParaRPr b="1" sz="2320">
              <a:solidFill>
                <a:srgbClr val="7F27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11" name="Google Shape;111;p18" title="CB workshop flyer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9908" y="1073782"/>
            <a:ext cx="2619398" cy="3492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/>
          <p:nvPr/>
        </p:nvSpPr>
        <p:spPr>
          <a:xfrm>
            <a:off x="371175" y="336075"/>
            <a:ext cx="5064900" cy="57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029C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7" name="Google Shape;117;p19"/>
          <p:cNvSpPr txBox="1"/>
          <p:nvPr>
            <p:ph type="title"/>
          </p:nvPr>
        </p:nvSpPr>
        <p:spPr>
          <a:xfrm>
            <a:off x="371175" y="336075"/>
            <a:ext cx="517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8823"/>
              <a:buNone/>
            </a:pPr>
            <a:r>
              <a:rPr b="1" lang="en" sz="2550">
                <a:solidFill>
                  <a:srgbClr val="7F27FF"/>
                </a:solidFill>
                <a:latin typeface="Manrope"/>
                <a:ea typeface="Manrope"/>
                <a:cs typeface="Manrope"/>
                <a:sym typeface="Manrope"/>
              </a:rPr>
              <a:t>September 8-10 | Philadelphia, PA</a:t>
            </a:r>
            <a:endParaRPr b="1" sz="252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2672"/>
              <a:buNone/>
            </a:pPr>
            <a:r>
              <a:t/>
            </a:r>
            <a:endParaRPr b="1" sz="2320">
              <a:solidFill>
                <a:srgbClr val="7F27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18" name="Google Shape;118;p19" title="Sep 8 bann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51125"/>
            <a:ext cx="8839202" cy="3006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sets C4R apart?</a:t>
            </a:r>
            <a:endParaRPr/>
          </a:p>
        </p:txBody>
      </p:sp>
      <p:sp>
        <p:nvSpPr>
          <p:cNvPr id="124" name="Google Shape;124;p20"/>
          <p:cNvSpPr txBox="1"/>
          <p:nvPr>
            <p:ph idx="1" type="body"/>
          </p:nvPr>
        </p:nvSpPr>
        <p:spPr>
          <a:xfrm>
            <a:off x="311700" y="1152475"/>
            <a:ext cx="4515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Backed by the NIH/NINDS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Modular and </a:t>
            </a:r>
            <a:r>
              <a:rPr lang="en"/>
              <a:t>adaptable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Open-source materials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Boilerplate solutions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Behavior &amp; c</a:t>
            </a:r>
            <a:r>
              <a:rPr lang="en"/>
              <a:t>ulture change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Global community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Fun and engaging platform</a:t>
            </a:r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5500" y="1701569"/>
            <a:ext cx="4825876" cy="174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 rotWithShape="1">
          <a:blip r:embed="rId4">
            <a:alphaModFix/>
          </a:blip>
          <a:srcRect b="0" l="0" r="0" t="83185"/>
          <a:stretch/>
        </p:blipFill>
        <p:spPr>
          <a:xfrm>
            <a:off x="0" y="4278650"/>
            <a:ext cx="9144000" cy="86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/>
          <p:nvPr/>
        </p:nvSpPr>
        <p:spPr>
          <a:xfrm>
            <a:off x="371175" y="336075"/>
            <a:ext cx="5955900" cy="57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7F27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8" name="Google Shape;128;p20"/>
          <p:cNvSpPr txBox="1"/>
          <p:nvPr>
            <p:ph type="title"/>
          </p:nvPr>
        </p:nvSpPr>
        <p:spPr>
          <a:xfrm>
            <a:off x="371175" y="301950"/>
            <a:ext cx="592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8823"/>
              <a:buNone/>
            </a:pPr>
            <a:r>
              <a:rPr lang="en" sz="2550">
                <a:solidFill>
                  <a:srgbClr val="7F27FF"/>
                </a:solidFill>
              </a:rPr>
              <a:t>What sets C4R Apart?</a:t>
            </a:r>
            <a:endParaRPr sz="2550">
              <a:solidFill>
                <a:srgbClr val="7F27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9285"/>
              <a:buNone/>
            </a:pPr>
            <a:r>
              <a:t/>
            </a:r>
            <a:endParaRPr sz="25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2672"/>
              <a:buNone/>
            </a:pPr>
            <a:r>
              <a:t/>
            </a:r>
            <a:endParaRPr b="1" sz="2320">
              <a:solidFill>
                <a:srgbClr val="7F27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29" name="Google Shape;129;p20" title="Highlight (1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9752" y="4512300"/>
            <a:ext cx="975275" cy="48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3">
            <a:alphaModFix/>
          </a:blip>
          <a:srcRect b="0" l="0" r="0" t="66370"/>
          <a:stretch/>
        </p:blipFill>
        <p:spPr>
          <a:xfrm>
            <a:off x="0" y="4278650"/>
            <a:ext cx="4572000" cy="86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b="0" l="0" r="0" t="66370"/>
          <a:stretch/>
        </p:blipFill>
        <p:spPr>
          <a:xfrm>
            <a:off x="4572000" y="4278650"/>
            <a:ext cx="4572000" cy="86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8050" y="1555550"/>
            <a:ext cx="2247900" cy="22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1594050" y="370725"/>
            <a:ext cx="5955900" cy="96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7F27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38" name="Google Shape;138;p21"/>
          <p:cNvSpPr txBox="1"/>
          <p:nvPr>
            <p:ph type="title"/>
          </p:nvPr>
        </p:nvSpPr>
        <p:spPr>
          <a:xfrm>
            <a:off x="1497900" y="471075"/>
            <a:ext cx="6148200" cy="8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509"/>
              <a:buFont typeface="Arial"/>
              <a:buNone/>
            </a:pPr>
            <a:r>
              <a:rPr b="1" lang="en" sz="2650">
                <a:solidFill>
                  <a:srgbClr val="7F27FF"/>
                </a:solidFill>
                <a:latin typeface="Manrope"/>
                <a:ea typeface="Manrope"/>
                <a:cs typeface="Manrope"/>
                <a:sym typeface="Manrope"/>
              </a:rPr>
              <a:t>Join the Community for Rigor @</a:t>
            </a:r>
            <a:endParaRPr b="1" sz="2650">
              <a:solidFill>
                <a:srgbClr val="7F27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205">
              <a:solidFill>
                <a:srgbClr val="7F27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509"/>
              <a:buFont typeface="Arial"/>
              <a:buNone/>
            </a:pPr>
            <a:r>
              <a:rPr b="1" lang="en" sz="2650">
                <a:solidFill>
                  <a:srgbClr val="7F27FF"/>
                </a:solidFill>
                <a:latin typeface="Manrope"/>
                <a:ea typeface="Manrope"/>
                <a:cs typeface="Manrope"/>
                <a:sym typeface="Manrope"/>
              </a:rPr>
              <a:t> www.c4r.io</a:t>
            </a:r>
            <a:endParaRPr b="1" sz="2650">
              <a:solidFill>
                <a:srgbClr val="7F27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650"/>
              <a:buFont typeface="Arial"/>
              <a:buNone/>
            </a:pPr>
            <a:r>
              <a:t/>
            </a:r>
            <a:endParaRPr sz="25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39285"/>
              <a:buNone/>
            </a:pPr>
            <a:r>
              <a:t/>
            </a:r>
            <a:endParaRPr sz="25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2672"/>
              <a:buNone/>
            </a:pPr>
            <a:r>
              <a:t/>
            </a:r>
            <a:endParaRPr b="1" sz="2320">
              <a:solidFill>
                <a:srgbClr val="7F27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4R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