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317" r:id="rId2"/>
    <p:sldId id="322" r:id="rId3"/>
    <p:sldId id="318" r:id="rId4"/>
    <p:sldId id="270" r:id="rId5"/>
    <p:sldId id="311" r:id="rId6"/>
    <p:sldId id="1062" r:id="rId7"/>
    <p:sldId id="1061" r:id="rId8"/>
    <p:sldId id="1063" r:id="rId9"/>
    <p:sldId id="325" r:id="rId10"/>
    <p:sldId id="289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2705A"/>
    <a:srgbClr val="DBAA9D"/>
    <a:srgbClr val="9CD2A4"/>
    <a:srgbClr val="9CC6E9"/>
    <a:srgbClr val="D1D2D3"/>
    <a:srgbClr val="CDEAEB"/>
    <a:srgbClr val="EADFEE"/>
    <a:srgbClr val="467CBE"/>
    <a:srgbClr val="082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84793" autoAdjust="0"/>
  </p:normalViewPr>
  <p:slideViewPr>
    <p:cSldViewPr snapToGrid="0">
      <p:cViewPr varScale="1">
        <p:scale>
          <a:sx n="95" d="100"/>
          <a:sy n="95" d="100"/>
        </p:scale>
        <p:origin x="114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760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F45E0D-4F5B-44A3-9FD1-8A9E39D25235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1039" y="231060"/>
            <a:ext cx="5524041" cy="310806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09781" y="3457787"/>
            <a:ext cx="6166556" cy="546904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3FA178-F948-4E5F-A9F7-8B492C88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34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274638"/>
            <a:ext cx="5140325" cy="2892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6995" y="3082088"/>
            <a:ext cx="6166556" cy="38993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FA178-F948-4E5F-A9F7-8B492C880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1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2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5f391192_017:notes"/>
          <p:cNvSpPr txBox="1">
            <a:spLocks noGrp="1"/>
          </p:cNvSpPr>
          <p:nvPr>
            <p:ph type="body" idx="1"/>
          </p:nvPr>
        </p:nvSpPr>
        <p:spPr>
          <a:xfrm>
            <a:off x="389467" y="4415790"/>
            <a:ext cx="6231467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4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274638"/>
            <a:ext cx="5140325" cy="2892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6995" y="3082088"/>
            <a:ext cx="6166556" cy="38993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FA178-F948-4E5F-A9F7-8B492C880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4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274638"/>
            <a:ext cx="5140325" cy="2892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6995" y="3082088"/>
            <a:ext cx="6166556" cy="38993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FA178-F948-4E5F-A9F7-8B492C880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0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31775"/>
            <a:ext cx="5524500" cy="31067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FA178-F948-4E5F-A9F7-8B492C8808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261A-2175-4C6A-876D-F5B0759C0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37E49-EDA4-44CD-8B98-236B500D1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EED45-C2F7-44ED-B848-5B1B39A3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62C34-3AB8-466C-A949-58A2A2BA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14D24-D3CC-449D-9CDF-1C55713C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500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FAC2-7760-45EB-A226-2A25F6FAF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1BB89-4FB9-4CEA-A832-2B52FB811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12F5D-9608-49C1-8251-CC15119E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31AB1-B070-4F68-B42E-33122E88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45D20-35C0-4D0C-89CB-F32B400D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6165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5F558F-7414-4B9F-9EF5-15B56033A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22AED-FF2F-40A6-BFC1-2CF1C96DE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92D6-7B35-4037-9E61-4F076BE9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AC2-E0A7-46C6-BDD3-7E840FCAB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055DC-9E6A-45F8-BB09-1D1BE30E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2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5860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31197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3914500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7534465" y="2066867"/>
            <a:ext cx="3414000" cy="4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◎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450076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DBFC-C818-4D26-8B95-DA0DBA19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251DC-4775-46EB-96B5-C35AF0FD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B7060-8307-4965-819E-F312BC1C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19279-89DE-40A8-A5E3-F46401C6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370BA-78B3-435E-90A3-1191207C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4792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DF43-D346-4E4F-BAD2-DBA59A0D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B47A5-EF18-448F-B228-F1D5D853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7007-EFC3-4BA2-B20A-0B4248C5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5E8A5-FFE9-49F9-B83C-E171BF99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BDAE1-2306-44F1-AF24-5D77A638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93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3354-40E3-43C7-9FF5-C448C3EC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A9CCE-6112-4821-9158-2434C8CE9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7B08C-241C-4767-B2D5-D8E9DCE76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65B38-67C8-4271-8EAF-3B00FD02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E9E93-AEE2-4589-B649-637B50DC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30628-08DA-4F75-B554-3C4346CA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598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E3CE-A2AD-4602-9064-8FB671EF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70E48-1F8B-402B-AF73-1F16424D5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61BEA-DEA9-42D9-8293-C6BFCF0C1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95EEF-9E38-49E9-9714-1DF3F9A74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20073-5317-4A32-872B-87F4DCE3F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727C7-D409-4F08-9923-14931086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1B37E-32CA-4540-BB2D-84C258B5C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21B45-4692-4973-B9EE-6DCDA8E0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31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072E-1D08-4C34-B95E-5124B4CC8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5CFA7-60C6-400B-ADDD-6EF2137E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BA63E-7747-4593-A09B-9432627D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51D17-FCB0-4A96-807F-85981A94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226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B9E04-8C76-4266-B5FB-813762CBE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83DCE-3296-41AD-AA55-3428A8C7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E9498-35CA-45E0-A24B-3DCD5974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73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FF42-E351-42E9-A8ED-2A5B01D2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AEF7-6CA2-42EB-B722-396DF7E57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0623C-43E2-40C1-B52D-DAB6E3520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F71E5-36A2-4B48-8B14-88DCD683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11417-987D-41A5-8751-28937372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5A362-DEE4-45DC-A566-5670EBAF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464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A563-C2A9-4E82-A5D9-EBD2D01A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5634B-7800-41F0-8224-D4F08F3B7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B42B5-A9AD-4D39-AB05-6D3ED9762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95A9D-5236-44EA-B76A-95B345FD8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8C2B0-D979-45E4-82A2-2D72C3A0CE6A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1058A-F2AB-4EAD-AE59-4133D023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C0198-2725-48CA-A5F9-6DE03AC2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2CE55-6DFA-460A-9C47-170C505A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57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CE064-DBEB-4216-A2FA-007631ED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40284-1CBB-4A52-AC80-E69FF5647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E95B1-EDFB-456D-ABC6-3679AB857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B501-1B7F-407D-B3F5-581A474FE2D0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EB955-8CBC-4BA5-A6A4-0C57A3F9D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C5CB-4632-4915-94C4-A21697F0B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907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2060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EF2B-CA8E-4F1F-A929-3EE3CFD9D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tree in a garden&#10;&#10;Description automatically generated">
            <a:extLst>
              <a:ext uri="{FF2B5EF4-FFF2-40B4-BE49-F238E27FC236}">
                <a16:creationId xmlns:a16="http://schemas.microsoft.com/office/drawing/2014/main" id="{96A1E6FC-0868-4F23-A656-D660C8FB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5210B8-39E4-423A-B68D-2FAA000999B0}"/>
              </a:ext>
            </a:extLst>
          </p:cNvPr>
          <p:cNvSpPr/>
          <p:nvPr/>
        </p:nvSpPr>
        <p:spPr>
          <a:xfrm>
            <a:off x="0" y="5150384"/>
            <a:ext cx="8091377" cy="99533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5C84CD-8728-414B-A6D7-931933572414}"/>
              </a:ext>
            </a:extLst>
          </p:cNvPr>
          <p:cNvSpPr txBox="1">
            <a:spLocks/>
          </p:cNvSpPr>
          <p:nvPr/>
        </p:nvSpPr>
        <p:spPr>
          <a:xfrm>
            <a:off x="-711710" y="4874849"/>
            <a:ext cx="9514796" cy="154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7500"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z="6000" dirty="0"/>
              <a:t>Graduate Student Center </a:t>
            </a:r>
          </a:p>
        </p:txBody>
      </p:sp>
    </p:spTree>
    <p:extLst>
      <p:ext uri="{BB962C8B-B14F-4D97-AF65-F5344CB8AC3E}">
        <p14:creationId xmlns:p14="http://schemas.microsoft.com/office/powerpoint/2010/main" val="42484464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sitting in a tree&#10;&#10;Description automatically generated">
            <a:extLst>
              <a:ext uri="{FF2B5EF4-FFF2-40B4-BE49-F238E27FC236}">
                <a16:creationId xmlns:a16="http://schemas.microsoft.com/office/drawing/2014/main" id="{3A43B75A-FE1A-411A-A17E-7F71D2723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08"/>
          <a:stretch/>
        </p:blipFill>
        <p:spPr>
          <a:xfrm>
            <a:off x="-66499" y="0"/>
            <a:ext cx="1232499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6BE0F7-A2C7-4A8E-8CE2-D9C45BE79AFB}"/>
              </a:ext>
            </a:extLst>
          </p:cNvPr>
          <p:cNvSpPr/>
          <p:nvPr/>
        </p:nvSpPr>
        <p:spPr>
          <a:xfrm>
            <a:off x="6178775" y="455085"/>
            <a:ext cx="5624623" cy="387454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77FA3A-64C6-421C-957A-3066FD1465F9}"/>
              </a:ext>
            </a:extLst>
          </p:cNvPr>
          <p:cNvSpPr txBox="1">
            <a:spLocks/>
          </p:cNvSpPr>
          <p:nvPr/>
        </p:nvSpPr>
        <p:spPr>
          <a:xfrm>
            <a:off x="5910348" y="561365"/>
            <a:ext cx="6060559" cy="85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20000"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dirty="0"/>
              <a:t>Connect with Us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94F6E8-3727-4EC8-B5EE-C85BB5AC90AD}"/>
              </a:ext>
            </a:extLst>
          </p:cNvPr>
          <p:cNvSpPr txBox="1">
            <a:spLocks/>
          </p:cNvSpPr>
          <p:nvPr/>
        </p:nvSpPr>
        <p:spPr>
          <a:xfrm>
            <a:off x="5910348" y="1284244"/>
            <a:ext cx="6060558" cy="3966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8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/>
              <a:t>www.gsc.upenn.edu</a:t>
            </a:r>
          </a:p>
          <a:p>
            <a:pPr marL="101598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/>
              <a:t>gradcenter@upenn.edu</a:t>
            </a:r>
          </a:p>
          <a:p>
            <a:pPr marL="101598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3400" dirty="0"/>
              <a:t>www.gsc.upenn.edu/newsletter</a:t>
            </a:r>
          </a:p>
          <a:p>
            <a:pPr marL="101598" indent="0">
              <a:buNone/>
            </a:pPr>
            <a:r>
              <a:rPr lang="en-US" sz="3400" dirty="0"/>
              <a:t>		</a:t>
            </a:r>
            <a:r>
              <a:rPr lang="en-US" sz="3400" dirty="0" err="1"/>
              <a:t>upenn.gradcenter</a:t>
            </a:r>
            <a:endParaRPr lang="en-US" sz="3400" dirty="0"/>
          </a:p>
          <a:p>
            <a:pPr marL="101598" indent="0">
              <a:buFont typeface="Arial" panose="020B0604020202020204" pitchFamily="34" charset="0"/>
              <a:buNone/>
            </a:pPr>
            <a:r>
              <a:rPr lang="en-US" sz="3400" dirty="0"/>
              <a:t>		</a:t>
            </a:r>
            <a:r>
              <a:rPr lang="en-US" sz="3400" dirty="0" err="1"/>
              <a:t>PennGradCenter</a:t>
            </a:r>
            <a:endParaRPr lang="en-US" sz="3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7C3F4-FB9F-4C89-AEF5-1E8408954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354" y="3591162"/>
            <a:ext cx="511786" cy="511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3F041-8BCC-4FBE-B9E9-E811772D6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354" y="3011388"/>
            <a:ext cx="511784" cy="5117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EB9BB3-77B6-64F9-C440-E73A6EF31DE4}"/>
              </a:ext>
            </a:extLst>
          </p:cNvPr>
          <p:cNvSpPr/>
          <p:nvPr/>
        </p:nvSpPr>
        <p:spPr>
          <a:xfrm>
            <a:off x="6178775" y="4616066"/>
            <a:ext cx="5624623" cy="197202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qr code with a letter b&#10;&#10;AI-generated content may be incorrect.">
            <a:extLst>
              <a:ext uri="{FF2B5EF4-FFF2-40B4-BE49-F238E27FC236}">
                <a16:creationId xmlns:a16="http://schemas.microsoft.com/office/drawing/2014/main" id="{0ED071BC-7B8C-4CF1-9635-E1A3F42943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372" y="4811157"/>
            <a:ext cx="1581838" cy="15818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AD358-69D5-101F-7FA4-D629395850DA}"/>
              </a:ext>
            </a:extLst>
          </p:cNvPr>
          <p:cNvSpPr txBox="1">
            <a:spLocks/>
          </p:cNvSpPr>
          <p:nvPr/>
        </p:nvSpPr>
        <p:spPr>
          <a:xfrm>
            <a:off x="6178774" y="4832563"/>
            <a:ext cx="3432090" cy="10922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2500" lnSpcReduction="10000"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pPr algn="r">
              <a:lnSpc>
                <a:spcPct val="80000"/>
              </a:lnSpc>
            </a:pPr>
            <a:r>
              <a:rPr lang="en-US" sz="4400" dirty="0"/>
              <a:t>Grad Center Events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F1BC8E9E-B00B-8B78-2544-ABAE0EEE9358}"/>
              </a:ext>
            </a:extLst>
          </p:cNvPr>
          <p:cNvCxnSpPr>
            <a:cxnSpLocks/>
          </p:cNvCxnSpPr>
          <p:nvPr/>
        </p:nvCxnSpPr>
        <p:spPr>
          <a:xfrm>
            <a:off x="7354299" y="5498757"/>
            <a:ext cx="2256565" cy="712532"/>
          </a:xfrm>
          <a:prstGeom prst="curvedConnector3">
            <a:avLst>
              <a:gd name="adj1" fmla="val 170"/>
            </a:avLst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37277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garden&#10;&#10;Description automatically generated">
            <a:extLst>
              <a:ext uri="{FF2B5EF4-FFF2-40B4-BE49-F238E27FC236}">
                <a16:creationId xmlns:a16="http://schemas.microsoft.com/office/drawing/2014/main" id="{006D7020-C8AE-420E-82D1-F18CD392C0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"/>
          <a:stretch/>
        </p:blipFill>
        <p:spPr>
          <a:xfrm>
            <a:off x="5531968" y="-22860"/>
            <a:ext cx="6660032" cy="6880860"/>
          </a:xfrm>
          <a:prstGeom prst="rect">
            <a:avLst/>
          </a:prstGeom>
        </p:spPr>
      </p:pic>
      <p:sp>
        <p:nvSpPr>
          <p:cNvPr id="7" name="Google Shape;233;p18">
            <a:extLst>
              <a:ext uri="{FF2B5EF4-FFF2-40B4-BE49-F238E27FC236}">
                <a16:creationId xmlns:a16="http://schemas.microsoft.com/office/drawing/2014/main" id="{B036B273-6AE6-4695-AE5E-9B88F4AAC1EF}"/>
              </a:ext>
            </a:extLst>
          </p:cNvPr>
          <p:cNvSpPr txBox="1">
            <a:spLocks/>
          </p:cNvSpPr>
          <p:nvPr/>
        </p:nvSpPr>
        <p:spPr>
          <a:xfrm>
            <a:off x="0" y="1759789"/>
            <a:ext cx="5554094" cy="4961051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Central hub for resources, activities, support, &amp; advocacy for all graduate and professional students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Range of social, academic, and personal enrichment programs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Individual advising &amp; resource referrals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Space in the heart of campus for graduate students to relax and connect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◎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BA63A6-ECA3-6C55-E0B2-7ACC6CE905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9" y="449790"/>
            <a:ext cx="4961147" cy="115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141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3C6A1C-8DB4-6F67-6D17-657764C24BF4}"/>
              </a:ext>
            </a:extLst>
          </p:cNvPr>
          <p:cNvGrpSpPr/>
          <p:nvPr/>
        </p:nvGrpSpPr>
        <p:grpSpPr>
          <a:xfrm>
            <a:off x="746992" y="0"/>
            <a:ext cx="10698016" cy="6858000"/>
            <a:chOff x="794084" y="0"/>
            <a:chExt cx="10810311" cy="6879417"/>
          </a:xfrm>
        </p:grpSpPr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9EE5A832-1EC6-319D-4BBA-B00C423908F9}"/>
                </a:ext>
              </a:extLst>
            </p:cNvPr>
            <p:cNvSpPr/>
            <p:nvPr/>
          </p:nvSpPr>
          <p:spPr>
            <a:xfrm rot="10800000">
              <a:off x="5808337" y="3943997"/>
              <a:ext cx="371475" cy="382259"/>
            </a:xfrm>
            <a:prstGeom prst="downArrow">
              <a:avLst/>
            </a:prstGeom>
            <a:solidFill>
              <a:srgbClr val="FFFF00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A map of a university&#10;&#10;Description automatically generated">
              <a:extLst>
                <a:ext uri="{FF2B5EF4-FFF2-40B4-BE49-F238E27FC236}">
                  <a16:creationId xmlns:a16="http://schemas.microsoft.com/office/drawing/2014/main" id="{91C2FD66-D81B-8D04-37EB-4C2A46C7A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084" y="0"/>
              <a:ext cx="10810311" cy="6879417"/>
            </a:xfrm>
            <a:prstGeom prst="rect">
              <a:avLst/>
            </a:prstGeom>
          </p:spPr>
        </p:pic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F970A647-3263-3A5E-57C5-EC76FDB5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14674" y="56148"/>
              <a:ext cx="4018548" cy="4676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806706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7528560" y="112524"/>
            <a:ext cx="5411063" cy="11520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5400" b="0" kern="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Grad Center Spaces</a:t>
            </a:r>
            <a:endParaRPr sz="5400" b="0" kern="0" dirty="0">
              <a:solidFill>
                <a:schemeClr val="accent5">
                  <a:lumMod val="50000"/>
                </a:schemeClr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55" name="Google Shape;255;p20"/>
          <p:cNvSpPr txBox="1">
            <a:spLocks noGrp="1"/>
          </p:cNvSpPr>
          <p:nvPr>
            <p:ph type="body" idx="1"/>
          </p:nvPr>
        </p:nvSpPr>
        <p:spPr>
          <a:xfrm>
            <a:off x="7528560" y="1082945"/>
            <a:ext cx="4612007" cy="53801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Outdoor terrace</a:t>
            </a:r>
          </a:p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Student lounge  </a:t>
            </a:r>
          </a:p>
          <a:p>
            <a:pPr marL="1066785" lvl="1" indent="-457200">
              <a:buSzPct val="90000"/>
              <a:buFont typeface="Arial" panose="020B0604020202020204" pitchFamily="34" charset="0"/>
              <a:buChar char="•"/>
            </a:pPr>
            <a:r>
              <a:rPr lang="en-US" sz="2800" dirty="0"/>
              <a:t>Free coffee &amp; tea!</a:t>
            </a:r>
            <a:r>
              <a:rPr lang="en-US" sz="3200" dirty="0"/>
              <a:t> </a:t>
            </a:r>
            <a:r>
              <a:rPr lang="en-US" sz="2000" i="1" dirty="0" err="1"/>
              <a:t>BYOMug</a:t>
            </a:r>
            <a:endParaRPr lang="en-US" sz="2000" i="1" dirty="0"/>
          </a:p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Study &amp; meeting rooms </a:t>
            </a:r>
          </a:p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Game Room </a:t>
            </a:r>
          </a:p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Support Services Office</a:t>
            </a:r>
          </a:p>
          <a:p>
            <a:pPr marL="457200" indent="-457200">
              <a:buSzPct val="90000"/>
              <a:buFont typeface="Arial" panose="020B0604020202020204" pitchFamily="34" charset="0"/>
              <a:buChar char="•"/>
            </a:pPr>
            <a:r>
              <a:rPr lang="en-US" sz="3200" dirty="0"/>
              <a:t>Family Center </a:t>
            </a:r>
            <a:r>
              <a:rPr lang="en-US" sz="2000" dirty="0"/>
              <a:t>(Lower Level)</a:t>
            </a:r>
            <a:endParaRPr sz="3200" dirty="0"/>
          </a:p>
        </p:txBody>
      </p:sp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9" name="Picture 8" descr="Front of the Graduate Student Center building.&#10;">
            <a:extLst>
              <a:ext uri="{FF2B5EF4-FFF2-40B4-BE49-F238E27FC236}">
                <a16:creationId xmlns:a16="http://schemas.microsoft.com/office/drawing/2014/main" id="{76DFC1B0-A180-4002-824C-EEA71A07C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391400" cy="6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38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CCC2476-2753-41F6-9D96-A4EE72217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913" y="4594637"/>
            <a:ext cx="4031583" cy="2267764"/>
          </a:xfrm>
          <a:prstGeom prst="rect">
            <a:avLst/>
          </a:prstGeom>
        </p:spPr>
      </p:pic>
      <p:pic>
        <p:nvPicPr>
          <p:cNvPr id="7" name="Picture 6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1200E6AF-17BB-4D04-9773-4277E0F70F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961" y="2291266"/>
            <a:ext cx="4059039" cy="228321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6606D28-3CF7-44ED-A393-652A366C6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080" y="-480"/>
            <a:ext cx="4059039" cy="2283210"/>
          </a:xfrm>
          <a:prstGeom prst="rect">
            <a:avLst/>
          </a:prstGeom>
        </p:spPr>
      </p:pic>
      <p:pic>
        <p:nvPicPr>
          <p:cNvPr id="19" name="Picture 18" descr="A picture of a pineapple&#10;&#10;Description automatically generated">
            <a:extLst>
              <a:ext uri="{FF2B5EF4-FFF2-40B4-BE49-F238E27FC236}">
                <a16:creationId xmlns:a16="http://schemas.microsoft.com/office/drawing/2014/main" id="{59F928F0-60CE-4999-81A5-CFDF328F9C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36" y="4570368"/>
            <a:ext cx="4059039" cy="228321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B57012D-6CBA-44C6-8C94-A66B36B0C4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066" y="4574790"/>
            <a:ext cx="4059040" cy="2283210"/>
          </a:xfrm>
          <a:prstGeom prst="rect">
            <a:avLst/>
          </a:prstGeom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63C425-F834-4CAE-8C0A-09A88F7D6F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" y="-480"/>
            <a:ext cx="4059040" cy="2283210"/>
          </a:xfrm>
          <a:prstGeom prst="rect">
            <a:avLst/>
          </a:prstGeom>
        </p:spPr>
      </p:pic>
      <p:pic>
        <p:nvPicPr>
          <p:cNvPr id="31" name="Picture 30" descr="A picture containing food&#10;&#10;Description automatically generated">
            <a:extLst>
              <a:ext uri="{FF2B5EF4-FFF2-40B4-BE49-F238E27FC236}">
                <a16:creationId xmlns:a16="http://schemas.microsoft.com/office/drawing/2014/main" id="{B9ADA351-30F2-4F16-A407-C7DA4AD20A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464" y="2289439"/>
            <a:ext cx="4044170" cy="2274845"/>
          </a:xfrm>
          <a:prstGeom prst="rect">
            <a:avLst/>
          </a:prstGeom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CED441-2D16-4463-955D-50E48D80FD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6" y="2300794"/>
            <a:ext cx="4059040" cy="2283210"/>
          </a:xfrm>
          <a:prstGeom prst="rect">
            <a:avLst/>
          </a:prstGeom>
        </p:spPr>
      </p:pic>
      <p:pic>
        <p:nvPicPr>
          <p:cNvPr id="39" name="Picture 38" descr="A picture containing food&#10;&#10;Description automatically generated">
            <a:extLst>
              <a:ext uri="{FF2B5EF4-FFF2-40B4-BE49-F238E27FC236}">
                <a16:creationId xmlns:a16="http://schemas.microsoft.com/office/drawing/2014/main" id="{C122CEAC-7C08-4969-8973-6D59C1749D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139" y="13911"/>
            <a:ext cx="4044171" cy="2274845"/>
          </a:xfrm>
          <a:prstGeom prst="rect">
            <a:avLst/>
          </a:prstGeom>
        </p:spPr>
      </p:pic>
      <p:sp>
        <p:nvSpPr>
          <p:cNvPr id="42" name="Google Shape;357;p29">
            <a:extLst>
              <a:ext uri="{FF2B5EF4-FFF2-40B4-BE49-F238E27FC236}">
                <a16:creationId xmlns:a16="http://schemas.microsoft.com/office/drawing/2014/main" id="{0FA5E765-2DCD-42F0-9776-126876D0F2C1}"/>
              </a:ext>
            </a:extLst>
          </p:cNvPr>
          <p:cNvSpPr txBox="1">
            <a:spLocks/>
          </p:cNvSpPr>
          <p:nvPr/>
        </p:nvSpPr>
        <p:spPr>
          <a:xfrm>
            <a:off x="1576204" y="3718560"/>
            <a:ext cx="9386436" cy="1353093"/>
          </a:xfrm>
          <a:prstGeom prst="rect">
            <a:avLst/>
          </a:prstGeom>
          <a:solidFill>
            <a:srgbClr val="002060">
              <a:alpha val="61000"/>
            </a:srgbClr>
          </a:solidFill>
        </p:spPr>
        <p:txBody>
          <a:bodyPr spcFirstLastPara="1" vert="horz" wrap="square" lIns="121900" tIns="121900" rIns="27432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dirty="0">
                <a:solidFill>
                  <a:schemeClr val="bg1"/>
                </a:solidFill>
                <a:ea typeface="Varela Round"/>
                <a:cs typeface="Varela Round"/>
                <a:sym typeface="Varela Round"/>
              </a:rPr>
              <a:t>  200+ programs each year    </a:t>
            </a:r>
          </a:p>
        </p:txBody>
      </p:sp>
      <p:pic>
        <p:nvPicPr>
          <p:cNvPr id="3" name="Picture 2" descr="A qr code with a letter b&#10;&#10;AI-generated content may be incorrect.">
            <a:extLst>
              <a:ext uri="{FF2B5EF4-FFF2-40B4-BE49-F238E27FC236}">
                <a16:creationId xmlns:a16="http://schemas.microsoft.com/office/drawing/2014/main" id="{B2A2AF9D-7749-1C8C-0AEE-D567576A261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699" y="3925325"/>
            <a:ext cx="939562" cy="9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92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3;p18">
            <a:extLst>
              <a:ext uri="{FF2B5EF4-FFF2-40B4-BE49-F238E27FC236}">
                <a16:creationId xmlns:a16="http://schemas.microsoft.com/office/drawing/2014/main" id="{B036B273-6AE6-4695-AE5E-9B88F4AAC1EF}"/>
              </a:ext>
            </a:extLst>
          </p:cNvPr>
          <p:cNvSpPr txBox="1">
            <a:spLocks/>
          </p:cNvSpPr>
          <p:nvPr/>
        </p:nvSpPr>
        <p:spPr>
          <a:xfrm>
            <a:off x="306665" y="1118015"/>
            <a:ext cx="5789335" cy="5582505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ts val="1800"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Grad Center Team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Help with navigating university resources, policies, and other aspects of the graduate experience at Penn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Student organization advising </a:t>
            </a: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Campus Resource Drop-In Hours </a:t>
            </a:r>
          </a:p>
          <a:p>
            <a:pPr marL="457200" lvl="1" indent="0">
              <a:spcBef>
                <a:spcPts val="600"/>
              </a:spcBef>
              <a:buSzPts val="1800"/>
              <a:buNone/>
              <a:defRPr/>
            </a:pPr>
            <a:r>
              <a:rPr lang="en-US" sz="2200" i="1" dirty="0">
                <a:solidFill>
                  <a:srgbClr val="5B9BD5">
                    <a:lumMod val="50000"/>
                  </a:srgbClr>
                </a:solidFill>
              </a:rPr>
              <a:t>Fall hours include: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200" dirty="0">
                <a:solidFill>
                  <a:srgbClr val="5B9BD5">
                    <a:lumMod val="50000"/>
                  </a:srgbClr>
                </a:solidFill>
              </a:rPr>
              <a:t>Let’s Talk (Wellness)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200" dirty="0">
                <a:solidFill>
                  <a:srgbClr val="5B9BD5">
                    <a:lumMod val="50000"/>
                  </a:srgbClr>
                </a:solidFill>
              </a:rPr>
              <a:t>Financial Wellness Peer Counseling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200" dirty="0">
                <a:solidFill>
                  <a:srgbClr val="5B9BD5">
                    <a:lumMod val="50000"/>
                  </a:srgbClr>
                </a:solidFill>
              </a:rPr>
              <a:t>Weingarten Writing &amp; Learning Consultations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200" dirty="0">
                <a:solidFill>
                  <a:srgbClr val="5B9BD5">
                    <a:lumMod val="50000"/>
                  </a:srgbClr>
                </a:solidFill>
              </a:rPr>
              <a:t>NSF GRFP Application Feedback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200" i="1" dirty="0">
                <a:solidFill>
                  <a:srgbClr val="5B9BD5">
                    <a:lumMod val="50000"/>
                  </a:srgbClr>
                </a:solidFill>
              </a:rPr>
              <a:t>&amp; more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◎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AB743483-0956-DD4B-BCB5-030966BA6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959" y="534333"/>
            <a:ext cx="5789334" cy="5789334"/>
          </a:xfrm>
          <a:prstGeom prst="rect">
            <a:avLst/>
          </a:prstGeom>
        </p:spPr>
      </p:pic>
      <p:sp>
        <p:nvSpPr>
          <p:cNvPr id="6" name="Google Shape;256;p20">
            <a:extLst>
              <a:ext uri="{FF2B5EF4-FFF2-40B4-BE49-F238E27FC236}">
                <a16:creationId xmlns:a16="http://schemas.microsoft.com/office/drawing/2014/main" id="{0F201676-E583-07CC-8085-6AE3DC0FA8BF}"/>
              </a:ext>
            </a:extLst>
          </p:cNvPr>
          <p:cNvSpPr txBox="1">
            <a:spLocks/>
          </p:cNvSpPr>
          <p:nvPr/>
        </p:nvSpPr>
        <p:spPr>
          <a:xfrm>
            <a:off x="166707" y="408934"/>
            <a:ext cx="4718783" cy="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pPr algn="l"/>
            <a:r>
              <a:rPr lang="en-US" sz="6000" b="0" kern="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Advising &amp; Support </a:t>
            </a:r>
          </a:p>
        </p:txBody>
      </p:sp>
    </p:spTree>
    <p:extLst>
      <p:ext uri="{BB962C8B-B14F-4D97-AF65-F5344CB8AC3E}">
        <p14:creationId xmlns:p14="http://schemas.microsoft.com/office/powerpoint/2010/main" val="15891675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D3C21-B03D-8305-8159-2CA82F45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C9BC4-75D2-F606-6821-695E4E9B4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BCA04-7B37-841A-4180-145CA867F07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8491F0-FD0D-6E21-1C83-D06A7865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519356" cy="6858000"/>
          </a:xfrm>
          <a:prstGeom prst="rect">
            <a:avLst/>
          </a:prstGeom>
        </p:spPr>
      </p:pic>
      <p:sp>
        <p:nvSpPr>
          <p:cNvPr id="12" name="Google Shape;255;p20">
            <a:extLst>
              <a:ext uri="{FF2B5EF4-FFF2-40B4-BE49-F238E27FC236}">
                <a16:creationId xmlns:a16="http://schemas.microsoft.com/office/drawing/2014/main" id="{61BAD5B0-FB48-AA7A-AA4D-F3802FCEA277}"/>
              </a:ext>
            </a:extLst>
          </p:cNvPr>
          <p:cNvSpPr txBox="1">
            <a:spLocks/>
          </p:cNvSpPr>
          <p:nvPr/>
        </p:nvSpPr>
        <p:spPr>
          <a:xfrm>
            <a:off x="3604313" y="4811169"/>
            <a:ext cx="8453137" cy="204683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ts val="800"/>
              </a:spcBef>
              <a:buClrTx/>
              <a:buSzPts val="1800"/>
            </a:pPr>
            <a:r>
              <a:rPr lang="en-US" sz="2400" b="1" i="1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Tailored information for 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New Students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International Students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Students with Children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w Cen MT" panose="020B0602020104020603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w Cen MT" panose="020B0602020104020603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Teaching Assistants 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Research Students </a:t>
            </a:r>
          </a:p>
          <a:p>
            <a:pPr marL="342900" lvl="0" indent="-342900">
              <a:lnSpc>
                <a:spcPct val="80000"/>
              </a:lnSpc>
              <a:spcBef>
                <a:spcPts val="60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solidFill>
                  <a:srgbClr val="002060"/>
                </a:solidFill>
                <a:latin typeface="Tw Cen MT" panose="020B0602020104020603" pitchFamily="34" charset="0"/>
                <a:ea typeface="+mn-ea"/>
                <a:cs typeface="+mn-cs"/>
              </a:rPr>
              <a:t>. . . and more!</a:t>
            </a:r>
            <a:endParaRPr lang="en-US" altLang="en-US" sz="2000" i="1" dirty="0">
              <a:solidFill>
                <a:srgbClr val="002060"/>
              </a:solidFill>
              <a:latin typeface="Tw Cen MT" panose="020B0602020104020603" pitchFamily="34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ts val="800"/>
              </a:spcBef>
              <a:buClrTx/>
              <a:buSzPts val="1800"/>
              <a:buFont typeface="Arial" panose="020B0604020202020204" pitchFamily="34" charset="0"/>
              <a:buChar char="◎"/>
            </a:pPr>
            <a:endParaRPr lang="en-US" altLang="en-US" sz="1800" dirty="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838633-4887-2263-498D-5F6749B505ED}"/>
              </a:ext>
            </a:extLst>
          </p:cNvPr>
          <p:cNvSpPr/>
          <p:nvPr/>
        </p:nvSpPr>
        <p:spPr>
          <a:xfrm>
            <a:off x="2562223" y="917720"/>
            <a:ext cx="1158240" cy="361507"/>
          </a:xfrm>
          <a:prstGeom prst="rect">
            <a:avLst/>
          </a:prstGeom>
          <a:noFill/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6582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3;p18">
            <a:extLst>
              <a:ext uri="{FF2B5EF4-FFF2-40B4-BE49-F238E27FC236}">
                <a16:creationId xmlns:a16="http://schemas.microsoft.com/office/drawing/2014/main" id="{B036B273-6AE6-4695-AE5E-9B88F4AAC1EF}"/>
              </a:ext>
            </a:extLst>
          </p:cNvPr>
          <p:cNvSpPr txBox="1">
            <a:spLocks/>
          </p:cNvSpPr>
          <p:nvPr/>
        </p:nvSpPr>
        <p:spPr>
          <a:xfrm>
            <a:off x="306665" y="1006255"/>
            <a:ext cx="11448455" cy="5582505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SzPts val="1800"/>
              <a:buNone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Coordinates with partners to administer individual graduate student grants funded through the General Fee, as well as selected need- and merit-based grants funded through the Office of the Provost. </a:t>
            </a:r>
          </a:p>
          <a:p>
            <a:pPr marL="0" indent="0">
              <a:spcBef>
                <a:spcPts val="600"/>
              </a:spcBef>
              <a:buSzPts val="1800"/>
              <a:buNone/>
              <a:defRPr/>
            </a:pPr>
            <a:endParaRPr lang="en-US" sz="900" dirty="0">
              <a:solidFill>
                <a:srgbClr val="5B9BD5">
                  <a:lumMod val="50000"/>
                </a:srgbClr>
              </a:solidFill>
            </a:endParaRPr>
          </a:p>
          <a:p>
            <a:pPr marL="0" indent="0">
              <a:spcBef>
                <a:spcPts val="600"/>
              </a:spcBef>
              <a:buSzPts val="1800"/>
              <a:buNone/>
              <a:defRPr/>
            </a:pPr>
            <a:r>
              <a:rPr lang="en-US" sz="2800" i="1" dirty="0">
                <a:solidFill>
                  <a:srgbClr val="5B9BD5">
                    <a:lumMod val="50000"/>
                  </a:srgbClr>
                </a:solidFill>
              </a:rPr>
              <a:t>Programs include: </a:t>
            </a: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lvl="1">
              <a:spcBef>
                <a:spcPts val="600"/>
              </a:spcBef>
              <a:buSzPts val="1800"/>
              <a:defRPr/>
            </a:pPr>
            <a:endParaRPr lang="en-US" sz="2400" dirty="0">
              <a:solidFill>
                <a:srgbClr val="5B9BD5">
                  <a:lumMod val="50000"/>
                </a:srgbClr>
              </a:solidFill>
            </a:endParaRPr>
          </a:p>
          <a:p>
            <a:pPr marL="0" indent="0" algn="ctr">
              <a:spcBef>
                <a:spcPts val="600"/>
              </a:spcBef>
              <a:buSzPts val="1800"/>
              <a:buNone/>
              <a:defRPr/>
            </a:pPr>
            <a:r>
              <a:rPr lang="en-US" sz="2800" b="1" dirty="0">
                <a:solidFill>
                  <a:srgbClr val="5B9BD5">
                    <a:lumMod val="50000"/>
                  </a:srgbClr>
                </a:solidFill>
              </a:rPr>
              <a:t>www.gsc.upenn.edu/graduate-grants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◎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6" name="Google Shape;256;p20">
            <a:extLst>
              <a:ext uri="{FF2B5EF4-FFF2-40B4-BE49-F238E27FC236}">
                <a16:creationId xmlns:a16="http://schemas.microsoft.com/office/drawing/2014/main" id="{0F201676-E583-07CC-8085-6AE3DC0FA8BF}"/>
              </a:ext>
            </a:extLst>
          </p:cNvPr>
          <p:cNvSpPr txBox="1">
            <a:spLocks/>
          </p:cNvSpPr>
          <p:nvPr/>
        </p:nvSpPr>
        <p:spPr>
          <a:xfrm>
            <a:off x="166707" y="408934"/>
            <a:ext cx="6935133" cy="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 b="1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pPr algn="l"/>
            <a:r>
              <a:rPr lang="en-US" sz="6000" b="0" kern="0" dirty="0">
                <a:solidFill>
                  <a:schemeClr val="accent5">
                    <a:lumMod val="50000"/>
                  </a:schemeClr>
                </a:solidFill>
                <a:latin typeface="Tw Cen MT Condensed" panose="020B0606020104020203" pitchFamily="34" charset="0"/>
              </a:rPr>
              <a:t>Graduate Grants Office </a:t>
            </a:r>
          </a:p>
        </p:txBody>
      </p:sp>
      <p:sp>
        <p:nvSpPr>
          <p:cNvPr id="4" name="Google Shape;233;p18">
            <a:extLst>
              <a:ext uri="{FF2B5EF4-FFF2-40B4-BE49-F238E27FC236}">
                <a16:creationId xmlns:a16="http://schemas.microsoft.com/office/drawing/2014/main" id="{60375246-8DBF-67CA-9895-E85D0EF7D428}"/>
              </a:ext>
            </a:extLst>
          </p:cNvPr>
          <p:cNvSpPr txBox="1">
            <a:spLocks/>
          </p:cNvSpPr>
          <p:nvPr/>
        </p:nvSpPr>
        <p:spPr>
          <a:xfrm>
            <a:off x="436880" y="3104527"/>
            <a:ext cx="11448455" cy="2516725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numCol="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SzPts val="1800"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Provost Sponsored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Graduate Emergency Fund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PhD Family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PhD Individual &amp; Dependent Health Insurance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PhD Supplemental Insurance Grants </a:t>
            </a:r>
          </a:p>
          <a:p>
            <a:pPr>
              <a:spcBef>
                <a:spcPts val="600"/>
              </a:spcBef>
              <a:buSzPts val="1800"/>
              <a:defRPr/>
            </a:pPr>
            <a:r>
              <a:rPr lang="en-US" sz="2800" dirty="0">
                <a:solidFill>
                  <a:srgbClr val="5B9BD5">
                    <a:lumMod val="50000"/>
                  </a:srgbClr>
                </a:solidFill>
              </a:rPr>
              <a:t>Student Gov Supported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GAPSA Travel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GSESG Travel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Nursing DSO Travel &amp; Research Grants </a:t>
            </a:r>
          </a:p>
          <a:p>
            <a:pPr lvl="1">
              <a:spcBef>
                <a:spcPts val="600"/>
              </a:spcBef>
              <a:buSzPts val="1800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SASGov Research Travel Grants 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078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1B6D23-D00C-45F7-BAEA-425A7573A5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1283" y="68891"/>
            <a:ext cx="6009704" cy="3627731"/>
          </a:xfrm>
          <a:prstGeom prst="rect">
            <a:avLst/>
          </a:prstGeom>
        </p:spPr>
      </p:pic>
      <p:pic>
        <p:nvPicPr>
          <p:cNvPr id="2" name="Picture 2" descr="May be an image of 10 people and people standing">
            <a:extLst>
              <a:ext uri="{FF2B5EF4-FFF2-40B4-BE49-F238E27FC236}">
                <a16:creationId xmlns:a16="http://schemas.microsoft.com/office/drawing/2014/main" id="{6A729BA2-75AF-3DF0-12E6-99E8A7F05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"/>
          <a:stretch>
            <a:fillRect/>
          </a:stretch>
        </p:blipFill>
        <p:spPr bwMode="auto">
          <a:xfrm>
            <a:off x="5866540" y="3765513"/>
            <a:ext cx="6256450" cy="30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CECB79E-CD6B-94A3-BB07-81D1401309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10" y="3765513"/>
            <a:ext cx="5748466" cy="30235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E2F74-D6A3-4A52-85FC-1F4F51A2E48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772274" y="6356350"/>
            <a:ext cx="5815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A group of people standing next to a table&#10;&#10;AI-generated content may be incorrect.">
            <a:extLst>
              <a:ext uri="{FF2B5EF4-FFF2-40B4-BE49-F238E27FC236}">
                <a16:creationId xmlns:a16="http://schemas.microsoft.com/office/drawing/2014/main" id="{229D92AA-F5A2-EF2D-15EC-A267E2A597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10" y="68891"/>
            <a:ext cx="5984787" cy="362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001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288</Words>
  <Application>Microsoft Office PowerPoint</Application>
  <PresentationFormat>Widescreen</PresentationFormat>
  <Paragraphs>75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Tw Cen MT</vt:lpstr>
      <vt:lpstr>Tw Cen MT Condensed</vt:lpstr>
      <vt:lpstr>Varela Round</vt:lpstr>
      <vt:lpstr>Office Theme</vt:lpstr>
      <vt:lpstr>PowerPoint Presentation</vt:lpstr>
      <vt:lpstr>PowerPoint Presentation</vt:lpstr>
      <vt:lpstr>PowerPoint Presentation</vt:lpstr>
      <vt:lpstr>Grad Center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Life at Penn</dc:title>
  <dc:creator>Wooten, Meredith A</dc:creator>
  <cp:lastModifiedBy>Candace Cain</cp:lastModifiedBy>
  <cp:revision>89</cp:revision>
  <cp:lastPrinted>2023-08-25T13:50:19Z</cp:lastPrinted>
  <dcterms:created xsi:type="dcterms:W3CDTF">2020-03-17T17:44:51Z</dcterms:created>
  <dcterms:modified xsi:type="dcterms:W3CDTF">2025-08-19T17:13:07Z</dcterms:modified>
</cp:coreProperties>
</file>