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jS1YvDaHTs+ijrD24drYEtrKz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605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791450" y="2457449"/>
            <a:ext cx="4572001" cy="27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2286000" y="0"/>
            <a:ext cx="4572000" cy="76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762000" y="3048000"/>
            <a:ext cx="45720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858000" y="3048000"/>
            <a:ext cx="45720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762001" y="3059113"/>
            <a:ext cx="4572000" cy="303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857998" y="2286000"/>
            <a:ext cx="4572001" cy="761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858000" y="3059113"/>
            <a:ext cx="4571998" cy="303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334000" y="1524000"/>
            <a:ext cx="60960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762000" y="3048000"/>
            <a:ext cx="3821113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333999" y="1524000"/>
            <a:ext cx="6095999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762001" y="3048000"/>
            <a:ext cx="38100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4572000" y="-762000"/>
            <a:ext cx="3048000" cy="106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762000" y="401594"/>
            <a:ext cx="3048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6023F2D-EAAF-3289-7D9D-FF3242256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259" y="106497"/>
            <a:ext cx="6349741" cy="4321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">
            <a:extLst>
              <a:ext uri="{FF2B5EF4-FFF2-40B4-BE49-F238E27FC236}">
                <a16:creationId xmlns:a16="http://schemas.microsoft.com/office/drawing/2014/main" id="{9E831D02-B141-6D53-9753-E5B58EE9E6D5}"/>
              </a:ext>
            </a:extLst>
          </p:cNvPr>
          <p:cNvSpPr txBox="1"/>
          <p:nvPr/>
        </p:nvSpPr>
        <p:spPr>
          <a:xfrm>
            <a:off x="0" y="3257896"/>
            <a:ext cx="5335585" cy="20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Mission Statement</a:t>
            </a:r>
            <a:endParaRPr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en-US" sz="2000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Collaborate</a:t>
            </a:r>
            <a:r>
              <a:rPr lang="en-US" sz="2000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  with other minority groups to celebrate diversity and intersectionality;</a:t>
            </a:r>
            <a:endParaRPr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en-US" sz="2000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Provide safe space</a:t>
            </a:r>
            <a:r>
              <a:rPr lang="en-US" sz="2000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 for our community;</a:t>
            </a:r>
            <a:endParaRPr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en-US" sz="2000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Development</a:t>
            </a:r>
            <a:r>
              <a:rPr lang="en-US" sz="2000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 of members: professional and academic.</a:t>
            </a:r>
            <a:endParaRPr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Google Shape;91;p1">
            <a:extLst>
              <a:ext uri="{FF2B5EF4-FFF2-40B4-BE49-F238E27FC236}">
                <a16:creationId xmlns:a16="http://schemas.microsoft.com/office/drawing/2014/main" id="{6194DBB1-5A64-BE51-89A8-B140175F0FC0}"/>
              </a:ext>
            </a:extLst>
          </p:cNvPr>
          <p:cNvSpPr txBox="1"/>
          <p:nvPr/>
        </p:nvSpPr>
        <p:spPr>
          <a:xfrm>
            <a:off x="6971728" y="4271146"/>
            <a:ext cx="4405200" cy="9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Want to join our Slack?</a:t>
            </a:r>
            <a:endParaRPr sz="2000" b="1" i="0" u="none" strike="noStrike" cap="none" dirty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Google Shape;90;p1">
            <a:extLst>
              <a:ext uri="{FF2B5EF4-FFF2-40B4-BE49-F238E27FC236}">
                <a16:creationId xmlns:a16="http://schemas.microsoft.com/office/drawing/2014/main" id="{CEB488C7-65F8-3DB7-DA76-1B73479A2867}"/>
              </a:ext>
            </a:extLst>
          </p:cNvPr>
          <p:cNvSpPr txBox="1"/>
          <p:nvPr/>
        </p:nvSpPr>
        <p:spPr>
          <a:xfrm>
            <a:off x="312854" y="425324"/>
            <a:ext cx="5147368" cy="3789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b="1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LTBGS @ Penn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i="0" u="none" strike="noStrike" cap="none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A collection of queer and allied students at Penn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Run by BGS students with events geared towards generating community amongst queer students, post-docs, and faculty </a:t>
            </a: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9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18E6F1B-3B7E-E9DE-79CC-AB90DBD58C18}"/>
              </a:ext>
            </a:extLst>
          </p:cNvPr>
          <p:cNvGrpSpPr/>
          <p:nvPr/>
        </p:nvGrpSpPr>
        <p:grpSpPr>
          <a:xfrm>
            <a:off x="-271175" y="5355133"/>
            <a:ext cx="8655275" cy="1981061"/>
            <a:chOff x="-377522" y="3465368"/>
            <a:chExt cx="8655275" cy="1981061"/>
          </a:xfrm>
        </p:grpSpPr>
        <p:sp>
          <p:nvSpPr>
            <p:cNvPr id="8" name="Google Shape;92;p1">
              <a:extLst>
                <a:ext uri="{FF2B5EF4-FFF2-40B4-BE49-F238E27FC236}">
                  <a16:creationId xmlns:a16="http://schemas.microsoft.com/office/drawing/2014/main" id="{4A446220-7CBF-D187-D316-9604BB971B62}"/>
                </a:ext>
              </a:extLst>
            </p:cNvPr>
            <p:cNvSpPr txBox="1"/>
            <p:nvPr/>
          </p:nvSpPr>
          <p:spPr>
            <a:xfrm>
              <a:off x="0" y="3465368"/>
              <a:ext cx="6671700" cy="45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b="1" i="0" u="none" strike="noStrike" cap="none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Some previous and recurring events</a:t>
              </a:r>
              <a:endParaRPr sz="2400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342900" marR="0" lvl="0" indent="-76200" algn="ctr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/>
                <a:buNone/>
              </a:pPr>
              <a:endParaRPr sz="2400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9" name="Google Shape;93;p1">
              <a:extLst>
                <a:ext uri="{FF2B5EF4-FFF2-40B4-BE49-F238E27FC236}">
                  <a16:creationId xmlns:a16="http://schemas.microsoft.com/office/drawing/2014/main" id="{9FEBF8ED-A1C5-4172-021D-4BE67AA4DBD1}"/>
                </a:ext>
              </a:extLst>
            </p:cNvPr>
            <p:cNvSpPr txBox="1"/>
            <p:nvPr/>
          </p:nvSpPr>
          <p:spPr>
            <a:xfrm>
              <a:off x="-377522" y="3972139"/>
              <a:ext cx="5031600" cy="1433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rmAutofit/>
            </a:bodyPr>
            <a:lstStyle/>
            <a:p>
              <a:pPr marL="4572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2000"/>
                <a:buFont typeface="Montserrat"/>
                <a:buChar char="•"/>
              </a:pPr>
              <a:r>
                <a:rPr lang="en-US" sz="2000" i="0" u="none" strike="noStrike" cap="none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Queer in </a:t>
              </a:r>
              <a:r>
                <a:rPr lang="en-US" sz="2000" i="0" u="none" strike="noStrike" cap="none" dirty="0" err="1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STEMinar</a:t>
              </a:r>
              <a:r>
                <a:rPr lang="en-US" sz="2000" i="0" u="none" strike="noStrike" cap="none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series   </a:t>
              </a:r>
              <a:endParaRPr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457200" marR="0" lvl="0" indent="-342900" algn="l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SzPts val="2000"/>
                <a:buFont typeface="Montserrat"/>
                <a:buChar char="•"/>
              </a:pPr>
              <a:r>
                <a:rPr lang="en-US" sz="2000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Friendsgiving</a:t>
              </a:r>
              <a:endParaRPr lang="en-US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342900" marR="0" lvl="0" indent="-101600" algn="l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endParaRPr sz="2000" i="0" u="sng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  <a:p>
              <a:pPr marL="342900" marR="0" lvl="0" indent="-101600" algn="l" rtl="0"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Arial"/>
                <a:buNone/>
              </a:pPr>
              <a:endParaRPr sz="2000" i="0" u="none" strike="noStrike" cap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" name="Google Shape;94;p1">
              <a:extLst>
                <a:ext uri="{FF2B5EF4-FFF2-40B4-BE49-F238E27FC236}">
                  <a16:creationId xmlns:a16="http://schemas.microsoft.com/office/drawing/2014/main" id="{7525A78F-DAEE-D390-1507-718FE457370F}"/>
                </a:ext>
              </a:extLst>
            </p:cNvPr>
            <p:cNvSpPr txBox="1"/>
            <p:nvPr/>
          </p:nvSpPr>
          <p:spPr>
            <a:xfrm>
              <a:off x="3701553" y="3943429"/>
              <a:ext cx="4576200" cy="150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114300" marR="0" lvl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SzPts val="2000"/>
              </a:pPr>
              <a:r>
                <a:rPr lang="en-US" sz="2000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Queer Jeopardy</a:t>
              </a:r>
            </a:p>
            <a:p>
              <a:pPr marL="114300"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2000"/>
              </a:pPr>
              <a:r>
                <a:rPr lang="en-US" sz="2000" dirty="0">
                  <a:solidFill>
                    <a:schemeClr val="bg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Self-care Week</a:t>
              </a:r>
            </a:p>
          </p:txBody>
        </p:sp>
      </p:grpSp>
      <p:pic>
        <p:nvPicPr>
          <p:cNvPr id="3" name="Picture 2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595FC5D1-3833-6F21-5BD2-1E69CC1328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1521" y="4746946"/>
            <a:ext cx="1945613" cy="194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34508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Custom 1">
      <a:dk1>
        <a:srgbClr val="000000"/>
      </a:dk1>
      <a:lt1>
        <a:srgbClr val="FFFFFF"/>
      </a:lt1>
      <a:dk2>
        <a:srgbClr val="131523"/>
      </a:dk2>
      <a:lt2>
        <a:srgbClr val="E7E6E6"/>
      </a:lt2>
      <a:accent1>
        <a:srgbClr val="3FB96C"/>
      </a:accent1>
      <a:accent2>
        <a:srgbClr val="699EFA"/>
      </a:accent2>
      <a:accent3>
        <a:srgbClr val="8039C1"/>
      </a:accent3>
      <a:accent4>
        <a:srgbClr val="D1971A"/>
      </a:accent4>
      <a:accent5>
        <a:srgbClr val="E62B59"/>
      </a:accent5>
      <a:accent6>
        <a:srgbClr val="9CA2AB"/>
      </a:accent6>
      <a:hlink>
        <a:srgbClr val="FFFFFF"/>
      </a:hlink>
      <a:folHlink>
        <a:srgbClr val="5761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</vt:lpstr>
      <vt:lpstr>TornVTI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Shivesh Ghura</dc:creator>
  <cp:lastModifiedBy>Davis, Mara R</cp:lastModifiedBy>
  <cp:revision>4</cp:revision>
  <dcterms:created xsi:type="dcterms:W3CDTF">2020-08-17T16:37:10Z</dcterms:created>
  <dcterms:modified xsi:type="dcterms:W3CDTF">2025-08-11T19:59:36Z</dcterms:modified>
</cp:coreProperties>
</file>