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73" r:id="rId2"/>
    <p:sldId id="290" r:id="rId3"/>
    <p:sldId id="278" r:id="rId4"/>
    <p:sldId id="282" r:id="rId5"/>
    <p:sldId id="293" r:id="rId6"/>
    <p:sldId id="287" r:id="rId7"/>
    <p:sldId id="289" r:id="rId8"/>
    <p:sldId id="294" r:id="rId9"/>
    <p:sldId id="291" r:id="rId10"/>
  </p:sldIdLst>
  <p:sldSz cx="9144000" cy="6858000" type="screen4x3"/>
  <p:notesSz cx="7010400" cy="9296400"/>
  <p:kinsoku lang="ja-JP" invalStChars="00・・・00・・0・   0=] 00&#10;000ｰ" invalEndChars="  0;[0&#10;0000・$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 autoAdjust="0"/>
    <p:restoredTop sz="94658"/>
  </p:normalViewPr>
  <p:slideViewPr>
    <p:cSldViewPr snapToGrid="0">
      <p:cViewPr varScale="1">
        <p:scale>
          <a:sx n="120" d="100"/>
          <a:sy n="120" d="100"/>
        </p:scale>
        <p:origin x="130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992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BF83169-8390-567B-EC47-C8A549A300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91" tIns="45090" rIns="91791" bIns="450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AF8674C-C168-EF85-6836-DB0F803D7BF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E7CAB529-B68C-3B39-B4F1-0604B748C4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768C33C3-A875-A1C0-ACC5-92B7CEDE7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More than 2700 BGS students have received their PhD in the past 34 years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5927D8C9-4FE6-9C4F-84BF-61351AFF95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0B42D8FD-14C2-815B-A8C5-9C6875842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Explain structure of BGS and affiliated schools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4B24D101-9EFD-48F6-B477-64318746F6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51375" cy="3487737"/>
          </a:xfrm>
          <a:ln/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804A4D23-90C6-1CFA-8579-8326DD22FB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46561D23-504E-50D8-B83F-545F3794F2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73AB9ED9-5C4F-AB4B-2EF6-AD37DA4495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E2B83937-4708-E501-2341-9123CF944F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18" name="Rectangle 3">
            <a:extLst>
              <a:ext uri="{FF2B5EF4-FFF2-40B4-BE49-F238E27FC236}">
                <a16:creationId xmlns:a16="http://schemas.microsoft.com/office/drawing/2014/main" id="{DE082770-DC69-AC84-8A90-E8AA32B92C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5F4264-26BF-48A0-21ED-D2CAF28D3018}"/>
              </a:ext>
            </a:extLst>
          </p:cNvPr>
          <p:cNvSpPr/>
          <p:nvPr/>
        </p:nvSpPr>
        <p:spPr>
          <a:xfrm>
            <a:off x="3187700" y="268288"/>
            <a:ext cx="5668963" cy="3900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7F7098-A60C-E532-37AF-DA6F5098C3E5}"/>
              </a:ext>
            </a:extLst>
          </p:cNvPr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30"/>
            <a:ext cx="5458968" cy="1048684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1BA98A3-E302-51C4-300E-1017B44B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5450" cy="365125"/>
          </a:xfrm>
        </p:spPr>
        <p:txBody>
          <a:bodyPr/>
          <a:lstStyle>
            <a:lvl1pPr eaLnBrk="1" hangingPunct="1">
              <a:defRPr sz="22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902BA53-E20F-CC41-A003-2F4FB093091C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86F498-83FC-84CA-6FEE-D842C3CA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88717F-DDE5-5421-280C-A3A7AAB3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 eaLnBrk="1" hangingPunct="1">
              <a:defRPr sz="1100">
                <a:solidFill>
                  <a:srgbClr val="858585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73CCC794-CC4C-FF4A-A06C-B1904D731B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98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2AE430D-EE88-82A6-88F8-619E3D48F987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914DC-AF55-2A8D-1E48-9347C0C2C84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B082D-CB68-C646-A6BF-0FB8DB922ED2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C563F-2DA1-28B2-A8A6-A5A8AE050C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BE653-64FF-6C3A-CDA4-F71890BC85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2D69F-06FC-B14D-9FDF-75BAA30709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947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73629A-DE9B-4773-C0F0-D0C714BE7018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694B7-DAEB-0BBD-ADC8-8CBBA9EBACE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77AFF-0330-A245-A2A7-976FF1D77F40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3387F-001F-63FF-693B-5275D47CED3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685F9-E529-B7D7-6C22-C984F37773E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EFC2A-2987-FE41-8410-F57413D15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153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51D3C8-D4A1-6B5B-05AC-D1AD1419F677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99CE00D-F12D-A1D1-2181-7C2C4F2CD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26BC-007C-5E42-9622-3030129863CB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E179DF5-D268-808C-6A92-EFC840C29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1660AAB-9D6C-6A9B-618C-67394DBF7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886D4-49B0-CE4C-8A57-1F6C1B2F1D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980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588498-8ED3-310C-B008-635847ED5675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A598AC78-D452-1B94-9038-8DF34E320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23266-C0AC-E045-97E4-CB06496FD8AD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D3D6695-8BC6-39D5-CF95-65A20CE2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C430335-3061-6114-AE55-3EB962B1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C017A-640E-BD45-B9F8-095E1A1F4D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2292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D0B49EA-11EA-A182-E69C-72655E761229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3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1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1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DC37BC0-9DB7-1227-BF07-7AAEA5764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93CDF-96B1-6541-934D-18F2BBDBD293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0C8A81C-07B7-DEDB-C6B6-C9F34D315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3AE73C1-4D2A-99D7-5F33-1CF27BCBA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C0E7C-2BEF-324C-A3F5-D491E87635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7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16C0484-520A-D22C-A690-AC5B4971BD7F}"/>
              </a:ext>
            </a:extLst>
          </p:cNvPr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3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1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867455-927B-5CA0-1A42-71C21E660EA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D14B5E8-75CF-5941-999D-BE5904D0E0AA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9F0D0-F0C8-6AC8-F31D-EF0384164B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895D7-F0BF-0DDF-0F91-1C8B4F50F94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3B7BA-F4C8-6F4F-BE5D-5DF06EEFE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337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CF38C98-A0BD-632F-8B71-0D3735DB0D59}"/>
              </a:ext>
            </a:extLst>
          </p:cNvPr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9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2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7E65665-0CE1-7B0C-474E-EF2DEFB50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5B3E-45F6-894C-8E5E-8836B8722474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C81D0E2-1DBD-45EA-ED3B-D0EACB6A9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AFD0B60-69FD-F797-CA7A-C628A0583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48839-0C98-C247-991F-74FDE1E5D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251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A50134-B1A1-E2AD-D14D-5292715D3E4E}"/>
              </a:ext>
            </a:extLst>
          </p:cNvPr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9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2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9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7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7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FDFF928-D456-BDEA-AB48-3D99215BAB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BE029-D872-194E-A2B9-A39D26C59ACD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0D54CF8-D071-C7D6-CE24-E7C3138C474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6B8A95D-0323-21AE-C5B2-B7B5378C535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5FA52-071A-BD45-A4A0-A1077290B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956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6A9F41-3F45-024D-59F9-CACAC2BC902E}"/>
              </a:ext>
            </a:extLst>
          </p:cNvPr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6020D5-8F74-2381-30E4-1361373E6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3EDBD-96A5-BF4B-96D9-1C4591196188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2F535C-44C3-8369-0E96-C97EDD940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117BAF-4B9B-0E66-964A-8B98D843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7DB2C-C707-D145-88C1-03D677F55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63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600D1AA-426B-4D42-6B3B-2B1AAF9A94E3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801" y="1035425"/>
            <a:ext cx="1322295" cy="5090739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501098-BEF4-2F55-6A81-FDCA82E0E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734E-B5C0-4F4B-B0A8-E90F884F7627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D16ACD-5D85-1DD0-4FB9-C5FC8C2CF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7A91E0-B5B0-E064-1671-4E31488C4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0294A-A8C6-CF45-80FB-4AD3BDDFF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4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3DAA5F-35D7-7259-2CB0-A846E488550C}"/>
              </a:ext>
            </a:extLst>
          </p:cNvPr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AF2D86F-99C4-D7EE-D11C-F339A4BF4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FA51B-207D-234F-AA58-C6A68951BE78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B1DECB5-3D29-2619-F505-D8D83BC6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4E6CF8-D8DD-CDC1-A129-91871D29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0CB87-F581-F247-9458-603EEFDF8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8610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5650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7D9E3D-B587-B5EF-1AFF-8EFB4C51421A}"/>
              </a:ext>
            </a:extLst>
          </p:cNvPr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277583-421E-B8E4-B8D2-DBEB931CB6BF}"/>
              </a:ext>
            </a:extLst>
          </p:cNvPr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1" y="4171949"/>
            <a:ext cx="5457919" cy="1085851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2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A2577B7-392E-617F-2F38-E8F1E6681B4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4AD46FE-74BA-1146-BB1D-1EA1A775A271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9CB34A3-0ADF-1072-5255-3E8D62D9B7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B2AE5F9-0782-1DD3-4649-7415C4BF647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 eaLnBrk="1" hangingPunct="1">
              <a:defRPr sz="1100">
                <a:solidFill>
                  <a:srgbClr val="858585"/>
                </a:solidFill>
                <a:latin typeface="Century Gothic" panose="020B0502020202020204" pitchFamily="34" charset="0"/>
              </a:defRPr>
            </a:lvl1pPr>
          </a:lstStyle>
          <a:p>
            <a:pPr>
              <a:defRPr/>
            </a:pPr>
            <a:fld id="{925FE912-0BCB-254A-9203-1FB081DF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305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0C02D2-B307-FC3C-F32A-DBCDA74FE03F}"/>
              </a:ext>
            </a:extLst>
          </p:cNvPr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5" y="914400"/>
            <a:ext cx="650837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5" y="2209801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9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BE6B96-F9B1-B434-DFF6-6BB8EF754274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CD1E-235C-2648-BCC1-6EDDDCB424F3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B58C638-1F20-41AF-B5E3-AB711DC893B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E6596A-3A63-6C45-C448-E876DACFF32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78D8F-4AF0-4143-B981-5CBD696D32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699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5793FE-C86A-6C37-516F-105C094693D0}"/>
              </a:ext>
            </a:extLst>
          </p:cNvPr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1"/>
            <a:ext cx="4966446" cy="1398495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3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0E049B-177E-A72B-EF52-948BEA21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05C00-79D5-2A42-8CB9-5C6D9EC7C711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9DCA48-96CA-CAE5-B0A1-4BDA9277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5215E4F-45BF-A8ED-978F-A07F5FB6D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00DBC-8576-6741-ADCB-94B3D5B8B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48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11171D-2CCA-742D-2C41-C51FBAB5AA92}"/>
              </a:ext>
            </a:extLst>
          </p:cNvPr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2"/>
            <a:ext cx="4966446" cy="1398495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3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1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C25843A-8E5C-4648-3C6F-CA4F26080AE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8264-8FAE-4C4D-B8D2-AC750C24AC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75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E87BAAB-4B83-1518-57D8-210235F440AD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149B49E-EDB7-BAB7-B17F-3754BD9E1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D424C-07A8-3140-A3A1-4C20FDA8D0C1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85D0002-CB61-A92F-00FD-B8AA4EE62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0D2808D-317F-0331-94BF-620B3686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FDBF-CB4A-0048-81B3-BE164D47B7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26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93A672-BD97-E233-D390-353C8E61F6F9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3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3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3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3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517E906F-3B31-5065-703D-4FCF6ABEC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0CE08-403F-F54C-AD54-B7644BE33161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6B03E7FD-BA14-688F-5BFA-9597D21C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C5DA8D80-B30D-E520-0BEB-593BC6F24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FB10-F261-1A46-BDD2-5AC641E6CC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070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91A5D0-6FF8-9342-1DB2-A03D76BBEE57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21456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201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37763-5B63-C30C-C682-2BF07ED136C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7FDF9-CD0B-1846-9373-9AFF560AC02E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8D80E-1807-77B9-CC1E-BF43D36238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A8490-0223-5C9A-9BFD-0F68965D62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E9F2-E6D4-4249-A054-ABDA6A2B7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032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F3DB034-4E73-AC44-F2AF-3E3A2FA2C5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6508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1FF41F9-7F54-D326-E4F9-576ACF0C14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650875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86416-1610-3316-34F5-ECFBA19DE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pPr>
              <a:defRPr/>
            </a:pPr>
            <a:fld id="{4D11944E-A770-794F-85C1-BD72981E5DCE}" type="datetime1">
              <a:rPr lang="en-US" altLang="en-US"/>
              <a:pPr>
                <a:defRPr/>
              </a:pPr>
              <a:t>8/10/25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51E3-CFFD-215B-684C-DED589A32D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21D4-DFA6-8795-C8B5-EB964EFB8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374D808-D8C3-B44A-8FED-4AE2D40C0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5" r:id="rId1"/>
    <p:sldLayoutId id="2147484436" r:id="rId2"/>
    <p:sldLayoutId id="2147484437" r:id="rId3"/>
    <p:sldLayoutId id="2147484438" r:id="rId4"/>
    <p:sldLayoutId id="2147484439" r:id="rId5"/>
    <p:sldLayoutId id="2147484440" r:id="rId6"/>
    <p:sldLayoutId id="2147484441" r:id="rId7"/>
    <p:sldLayoutId id="2147484442" r:id="rId8"/>
    <p:sldLayoutId id="2147484443" r:id="rId9"/>
    <p:sldLayoutId id="2147484444" r:id="rId10"/>
    <p:sldLayoutId id="2147484445" r:id="rId11"/>
    <p:sldLayoutId id="2147484446" r:id="rId12"/>
    <p:sldLayoutId id="2147484447" r:id="rId13"/>
    <p:sldLayoutId id="2147484448" r:id="rId14"/>
    <p:sldLayoutId id="2147484449" r:id="rId15"/>
    <p:sldLayoutId id="2147484450" r:id="rId16"/>
    <p:sldLayoutId id="2147484451" r:id="rId17"/>
    <p:sldLayoutId id="2147484452" r:id="rId18"/>
    <p:sldLayoutId id="2147484453" r:id="rId19"/>
    <p:sldLayoutId id="2147484454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anose="020B0502020202020204" pitchFamily="34" charset="0"/>
          <a:ea typeface="MS PGothic" panose="020B0600070205080204" pitchFamily="34" charset="-128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pitchFamily="2" charset="2"/>
        <a:buChar char="¡"/>
        <a:defRPr sz="2000"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2" charset="2"/>
        <a:buChar char="¡"/>
        <a:defRPr kern="1200">
          <a:solidFill>
            <a:schemeClr val="tx2"/>
          </a:solidFill>
          <a:latin typeface="+mn-lt"/>
          <a:ea typeface="MS PGothic" panose="020B0600070205080204" pitchFamily="34" charset="-128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A71913-97BF-86E7-CDD6-873D64C0EE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479435" y="2848494"/>
            <a:ext cx="4989513" cy="1524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300" dirty="0">
                <a:solidFill>
                  <a:schemeClr val="bg1"/>
                </a:solidFill>
                <a:latin typeface="Calibri" charset="0"/>
                <a:cs typeface="Calibri" charset="0"/>
              </a:rPr>
              <a:t>Biomedical Graduate Studies</a:t>
            </a:r>
            <a:br>
              <a:rPr lang="en-US" sz="5300" dirty="0">
                <a:solidFill>
                  <a:schemeClr val="bg1"/>
                </a:solidFill>
                <a:latin typeface="Calibri" charset="0"/>
                <a:cs typeface="Calibri" charset="0"/>
              </a:rPr>
            </a:br>
            <a:r>
              <a:rPr lang="en-US" sz="5300" dirty="0">
                <a:solidFill>
                  <a:schemeClr val="bg1"/>
                </a:solidFill>
                <a:latin typeface="Calibri" charset="0"/>
                <a:cs typeface="Calibri" charset="0"/>
              </a:rPr>
              <a:t>University of Pennsylvania</a:t>
            </a:r>
            <a:br>
              <a:rPr lang="en-US" sz="5300" dirty="0">
                <a:latin typeface="Calibri" charset="0"/>
                <a:cs typeface="Calibri" charset="0"/>
              </a:rPr>
            </a:br>
            <a:br>
              <a:rPr lang="en-US" sz="2800" dirty="0">
                <a:latin typeface="Calibri" charset="0"/>
                <a:cs typeface="Calibri" charset="0"/>
              </a:rPr>
            </a:br>
            <a:endParaRPr lang="en-US" sz="2800" dirty="0">
              <a:solidFill>
                <a:schemeClr val="tx1"/>
              </a:solidFill>
              <a:latin typeface="Calibri" charset="0"/>
              <a:cs typeface="Calibri" charset="0"/>
            </a:endParaRPr>
          </a:p>
        </p:txBody>
      </p:sp>
      <p:sp>
        <p:nvSpPr>
          <p:cNvPr id="23554" name="Subtitle 1">
            <a:extLst>
              <a:ext uri="{FF2B5EF4-FFF2-40B4-BE49-F238E27FC236}">
                <a16:creationId xmlns:a16="http://schemas.microsoft.com/office/drawing/2014/main" id="{36637980-3C1E-73D1-244E-765ED5516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381458"/>
            <a:ext cx="5459413" cy="62230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 2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Daniel Kessler, PhD, Interim Director</a:t>
            </a:r>
            <a:endParaRPr lang="en-US" altLang="en-US" sz="2800" dirty="0">
              <a:ea typeface="MS PGothic" panose="020B0600070205080204" pitchFamily="34" charset="-128"/>
            </a:endParaRPr>
          </a:p>
        </p:txBody>
      </p:sp>
      <p:pic>
        <p:nvPicPr>
          <p:cNvPr id="23555" name="Picture 6">
            <a:extLst>
              <a:ext uri="{FF2B5EF4-FFF2-40B4-BE49-F238E27FC236}">
                <a16:creationId xmlns:a16="http://schemas.microsoft.com/office/drawing/2014/main" id="{8CDE5ADE-83DC-D10E-4711-72BAC7F7F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00" y="5646738"/>
            <a:ext cx="3190875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EFD02337-4648-DCE3-88F7-733CE0343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dirty="0">
                <a:solidFill>
                  <a:srgbClr val="800000"/>
                </a:solidFill>
              </a:rPr>
              <a:t>Welcome!</a:t>
            </a:r>
            <a:r>
              <a:rPr lang="en-US" altLang="en-US" dirty="0"/>
              <a:t>	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83903EA6-F0D9-A4C9-8A46-13DDE4FE8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7846828" cy="3916363"/>
          </a:xfrm>
        </p:spPr>
        <p:txBody>
          <a:bodyPr/>
          <a:lstStyle/>
          <a:p>
            <a:pPr eaLnBrk="1" hangingPunct="1"/>
            <a:r>
              <a:rPr lang="en-US" altLang="en-US" sz="3200" baseline="30000" dirty="0"/>
              <a:t> </a:t>
            </a:r>
            <a:r>
              <a:rPr lang="en-US" altLang="en-US" sz="3200" dirty="0"/>
              <a:t>40</a:t>
            </a:r>
            <a:r>
              <a:rPr lang="en-US" altLang="en-US" sz="3200" baseline="30000" dirty="0"/>
              <a:t>th</a:t>
            </a:r>
            <a:r>
              <a:rPr lang="en-US" altLang="en-US" sz="3200" dirty="0"/>
              <a:t> class of BGS students</a:t>
            </a:r>
          </a:p>
          <a:p>
            <a:pPr eaLnBrk="1" hangingPunct="1"/>
            <a:r>
              <a:rPr lang="en-US" altLang="en-US" sz="3200" dirty="0"/>
              <a:t> Over </a:t>
            </a:r>
            <a:r>
              <a:rPr lang="en-US" altLang="en-US" sz="3200" dirty="0">
                <a:solidFill>
                  <a:schemeClr val="tx1"/>
                </a:solidFill>
              </a:rPr>
              <a:t>3000</a:t>
            </a:r>
            <a:r>
              <a:rPr lang="en-US" altLang="en-US" sz="3200" dirty="0"/>
              <a:t> BGS alumni since 1985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27C8FC95-D058-5F86-2800-6D6C657B7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73679"/>
            <a:ext cx="9144000" cy="850901"/>
          </a:xfrm>
        </p:spPr>
        <p:txBody>
          <a:bodyPr/>
          <a:lstStyle/>
          <a:p>
            <a:pPr algn="ctr" eaLnBrk="1" hangingPunct="1"/>
            <a:r>
              <a:rPr lang="en-US" altLang="en-US">
                <a:solidFill>
                  <a:srgbClr val="800000"/>
                </a:solidFill>
                <a:latin typeface="Calibri" panose="020F0502020204030204" pitchFamily="34" charset="0"/>
              </a:rPr>
              <a:t>BGS Graduate Groups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D1C6F16F-827B-7AFD-1D6F-184D6FCB8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490388"/>
            <a:ext cx="5061984" cy="5293721"/>
          </a:xfrm>
          <a:prstGeom prst="rect">
            <a:avLst/>
          </a:prstGeom>
          <a:solidFill>
            <a:srgbClr val="941100"/>
          </a:solidFill>
          <a:ln w="12700">
            <a:solidFill>
              <a:srgbClr val="3366FF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82563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Biochemistry, Biophysics &amp; </a:t>
            </a:r>
            <a:b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Chemical Biology (BBCB)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Cell &amp; Molecular Biology (CAMB)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Microbiology, Virology, Parasitology (MVP)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Genetics &amp; Epigenetics (G&amp;E)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Gene Therapy &amp; Vaccines (GTV)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Developmental, Stem Cell, Regenerative Biology (DSRB)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Cell Biology, Physiology &amp; Metabolism (CPM)</a:t>
            </a:r>
          </a:p>
          <a:p>
            <a:pPr lvl="1">
              <a:spcBef>
                <a:spcPts val="600"/>
              </a:spcBef>
              <a:buFontTx/>
              <a:buChar char="•"/>
            </a:pPr>
            <a:r>
              <a:rPr lang="en-US" altLang="en-US" sz="16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Cancer Biology (CB)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Epidemiology/Biostatistics (GGEB)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Genomics &amp; Computational Bio (GCB)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Immunology (IGG)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Neuroscience (NGG)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n-US" altLang="en-US" sz="24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Pharmacology (PGG)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A149D1-BE99-C872-1D12-063C7BF7A311}"/>
              </a:ext>
            </a:extLst>
          </p:cNvPr>
          <p:cNvGrpSpPr>
            <a:grpSpLocks/>
          </p:cNvGrpSpPr>
          <p:nvPr/>
        </p:nvGrpSpPr>
        <p:grpSpPr bwMode="auto">
          <a:xfrm>
            <a:off x="0" y="2188683"/>
            <a:ext cx="9134475" cy="4654550"/>
            <a:chOff x="2" y="2178051"/>
            <a:chExt cx="9134473" cy="4654767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B33D3B33-CCA5-0DCB-D654-FB4DFA8B2CD5}"/>
                </a:ext>
              </a:extLst>
            </p:cNvPr>
            <p:cNvCxnSpPr/>
            <p:nvPr/>
          </p:nvCxnSpPr>
          <p:spPr>
            <a:xfrm>
              <a:off x="1543052" y="3102019"/>
              <a:ext cx="449263" cy="20639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5359C8C-ECF1-37FF-6EB8-F2624C15C4A1}"/>
                </a:ext>
              </a:extLst>
            </p:cNvPr>
            <p:cNvCxnSpPr/>
            <p:nvPr/>
          </p:nvCxnSpPr>
          <p:spPr>
            <a:xfrm flipV="1">
              <a:off x="4449764" y="5759618"/>
              <a:ext cx="12700" cy="630267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381BB92-3861-A8F1-5444-3B43F3BD158E}"/>
                </a:ext>
              </a:extLst>
            </p:cNvPr>
            <p:cNvCxnSpPr/>
            <p:nvPr/>
          </p:nvCxnSpPr>
          <p:spPr>
            <a:xfrm flipH="1" flipV="1">
              <a:off x="7080250" y="3132183"/>
              <a:ext cx="576263" cy="1587"/>
            </a:xfrm>
            <a:prstGeom prst="straightConnector1">
              <a:avLst/>
            </a:prstGeom>
            <a:ln w="76200" cmpd="sng">
              <a:solidFill>
                <a:schemeClr val="tx1"/>
              </a:solidFill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631" name="Rectangle 9">
              <a:extLst>
                <a:ext uri="{FF2B5EF4-FFF2-40B4-BE49-F238E27FC236}">
                  <a16:creationId xmlns:a16="http://schemas.microsoft.com/office/drawing/2014/main" id="{B078A8CE-C56B-218F-416A-0009FED3F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8075" y="2178051"/>
              <a:ext cx="1676400" cy="1579407"/>
            </a:xfrm>
            <a:prstGeom prst="rect">
              <a:avLst/>
            </a:prstGeom>
            <a:solidFill>
              <a:srgbClr val="000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Wistar Institute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Children’s Hospital of Philadelphia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NIH Intramural Program (Immunology)</a:t>
              </a:r>
            </a:p>
          </p:txBody>
        </p:sp>
        <p:sp>
          <p:nvSpPr>
            <p:cNvPr id="26632" name="Rectangle 10">
              <a:extLst>
                <a:ext uri="{FF2B5EF4-FFF2-40B4-BE49-F238E27FC236}">
                  <a16:creationId xmlns:a16="http://schemas.microsoft.com/office/drawing/2014/main" id="{14F40A9F-2F06-17FE-E545-79C75105A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8950" y="6041319"/>
              <a:ext cx="2954338" cy="791499"/>
            </a:xfrm>
            <a:prstGeom prst="rect">
              <a:avLst/>
            </a:prstGeom>
            <a:solidFill>
              <a:srgbClr val="000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Arts &amp; Sciences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Engineering &amp; Applied Sciences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Wharton</a:t>
              </a:r>
            </a:p>
          </p:txBody>
        </p:sp>
        <p:sp>
          <p:nvSpPr>
            <p:cNvPr id="26633" name="Rectangle 6">
              <a:extLst>
                <a:ext uri="{FF2B5EF4-FFF2-40B4-BE49-F238E27FC236}">
                  <a16:creationId xmlns:a16="http://schemas.microsoft.com/office/drawing/2014/main" id="{CA57A501-6EE1-24E0-7CD1-105A24BDC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" y="2438401"/>
              <a:ext cx="1724025" cy="1433726"/>
            </a:xfrm>
            <a:prstGeom prst="rect">
              <a:avLst/>
            </a:prstGeom>
            <a:solidFill>
              <a:srgbClr val="000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Perelman School   of Medicine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Veterinary Medicine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Dental Medicine </a:t>
              </a:r>
            </a:p>
            <a:p>
              <a:pPr>
                <a:lnSpc>
                  <a:spcPct val="80000"/>
                </a:lnSpc>
                <a:spcBef>
                  <a:spcPts val="400"/>
                </a:spcBef>
                <a:buFontTx/>
                <a:buChar char="•"/>
              </a:pPr>
              <a:r>
                <a:rPr lang="en-US" altLang="en-US" sz="1600">
                  <a:solidFill>
                    <a:srgbClr val="FFFFFF"/>
                  </a:solidFill>
                  <a:latin typeface="Calibri" panose="020F0502020204030204" pitchFamily="34" charset="0"/>
                </a:rPr>
                <a:t> Nursing</a:t>
              </a:r>
            </a:p>
          </p:txBody>
        </p:sp>
      </p:grp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C02DBD17-C9C8-60E8-75EF-F0B406F2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05" y="-162884"/>
            <a:ext cx="8555185" cy="1143000"/>
          </a:xfrm>
        </p:spPr>
        <p:txBody>
          <a:bodyPr/>
          <a:lstStyle/>
          <a:p>
            <a:pPr eaLnBrk="1" hangingPunct="1"/>
            <a:r>
              <a:rPr lang="en-US" altLang="en-US" sz="3800" dirty="0">
                <a:solidFill>
                  <a:srgbClr val="800000"/>
                </a:solidFill>
                <a:latin typeface="Arial" panose="020B0604020202020204" pitchFamily="34" charset="0"/>
              </a:rPr>
              <a:t>Current BGS Community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5F2808-97E2-F611-77BB-A71BF2258D93}"/>
              </a:ext>
            </a:extLst>
          </p:cNvPr>
          <p:cNvSpPr txBox="1"/>
          <p:nvPr/>
        </p:nvSpPr>
        <p:spPr>
          <a:xfrm>
            <a:off x="755650" y="1144989"/>
            <a:ext cx="8174038" cy="48567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600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1080 Students</a:t>
            </a:r>
            <a:endParaRPr lang="en-US" kern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894 PhD (83%)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160 MD-PhD (15%)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15 VMD-PhD (1%)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kern="0" dirty="0">
                <a:latin typeface="Calibri" pitchFamily="34" charset="0"/>
                <a:ea typeface="Calibri" pitchFamily="34" charset="0"/>
                <a:cs typeface="Calibri" pitchFamily="34" charset="0"/>
              </a:rPr>
              <a:t>11 MS in Biostatistics (1%)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861 Faculty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74% Perelman School of Medicine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26% Other Schools and Institutes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62DACF21-2E67-8FF5-9D34-4C3650559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rgbClr val="800000"/>
                </a:solidFill>
                <a:latin typeface="Arial" panose="020B0604020202020204" pitchFamily="34" charset="0"/>
              </a:rPr>
              <a:t>First Year BGS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1907E7-4C13-3A61-B208-1A61DE53F327}"/>
              </a:ext>
            </a:extLst>
          </p:cNvPr>
          <p:cNvSpPr txBox="1"/>
          <p:nvPr/>
        </p:nvSpPr>
        <p:spPr>
          <a:xfrm>
            <a:off x="387350" y="1851025"/>
            <a:ext cx="8375650" cy="42103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81 Colleges and Universities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69% Female, 31% Male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18% Under-Represented Groups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Armenia, Canada, China, Kenya, Vietnam, and the United States (including Puerto Rico)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kern="0" dirty="0">
              <a:solidFill>
                <a:srgbClr val="00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>
            <a:extLst>
              <a:ext uri="{FF2B5EF4-FFF2-40B4-BE49-F238E27FC236}">
                <a16:creationId xmlns:a16="http://schemas.microsoft.com/office/drawing/2014/main" id="{51638540-142B-7E4B-D2AF-997D83F8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6850"/>
            <a:ext cx="7391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800000"/>
                </a:solidFill>
                <a:latin typeface="Arial" panose="020B0604020202020204" pitchFamily="34" charset="0"/>
              </a:rPr>
              <a:t>BGS Team</a:t>
            </a:r>
            <a:br>
              <a:rPr lang="en-US" altLang="en-US" b="1" dirty="0">
                <a:solidFill>
                  <a:srgbClr val="800000"/>
                </a:solidFill>
                <a:latin typeface="Calibri" panose="020F0502020204030204" pitchFamily="34" charset="0"/>
              </a:rPr>
            </a:br>
            <a:endParaRPr lang="en-US" altLang="en-US" dirty="0">
              <a:solidFill>
                <a:srgbClr val="800000"/>
              </a:solidFill>
              <a:latin typeface="Arial" panose="020B0604020202020204" pitchFamily="34" charset="0"/>
            </a:endParaRPr>
          </a:p>
        </p:txBody>
      </p:sp>
      <p:sp>
        <p:nvSpPr>
          <p:cNvPr id="31748" name="TextBox 2">
            <a:extLst>
              <a:ext uri="{FF2B5EF4-FFF2-40B4-BE49-F238E27FC236}">
                <a16:creationId xmlns:a16="http://schemas.microsoft.com/office/drawing/2014/main" id="{81FEC2B8-8DF0-670B-E693-ED8E69C04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78" y="970369"/>
            <a:ext cx="9144000" cy="10588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Academic Leaders: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	Dan Kessler, PhD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Interim Director &amp; Associate Dean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Kurt Engleka, PhD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Director, Curriculum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Steve Dinardo, PhD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Director, Training Support/Career Develop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Academic Office Staff: </a:t>
            </a:r>
            <a:r>
              <a:rPr lang="en-US" altLang="en-US" sz="2400" u="sng" dirty="0">
                <a:solidFill>
                  <a:srgbClr val="000000"/>
                </a:solidFill>
                <a:latin typeface="Calibri" panose="020F0502020204030204" pitchFamily="34" charset="0"/>
              </a:rPr>
              <a:t>160 BRB II/III</a:t>
            </a: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	Judy Jackson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Administrative Director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Kyle Brown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Registrar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	Colleen Dunn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 – Curriculum Coordinator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Gabrielle </a:t>
            </a:r>
            <a:r>
              <a:rPr lang="en-US" altLang="en-US" sz="2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Ostapovich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Associate Director for T32 Proposals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Catlin Herb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Admissions Coordinator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	Candace Cain 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– Career Development Coordinator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b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b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0A1135AD-42C4-FF10-920C-8146ED49F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8" y="526649"/>
            <a:ext cx="7767637" cy="735012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Affiliated Offices </a:t>
            </a:r>
          </a:p>
        </p:txBody>
      </p:sp>
      <p:sp>
        <p:nvSpPr>
          <p:cNvPr id="33794" name="TextBox 2">
            <a:extLst>
              <a:ext uri="{FF2B5EF4-FFF2-40B4-BE49-F238E27FC236}">
                <a16:creationId xmlns:a16="http://schemas.microsoft.com/office/drawing/2014/main" id="{31298B59-F1B2-50FA-FDED-8425E8872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888" y="1115454"/>
            <a:ext cx="7550186" cy="663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8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 sz="2000"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600"/>
              </a:spcBef>
              <a:buClr>
                <a:srgbClr val="4D0000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600"/>
              </a:spcBef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2" charset="2"/>
              <a:buChar char="¡"/>
              <a:defRPr>
                <a:solidFill>
                  <a:schemeClr val="tx2"/>
                </a:solidFill>
                <a:latin typeface="Century Gothic" panose="020B0502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Research Trainee Affairs: </a:t>
            </a: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</a:rPr>
              <a:t>JMEC, 6</a:t>
            </a:r>
            <a:r>
              <a:rPr lang="en-US" altLang="en-US" sz="2200" u="sng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th</a:t>
            </a: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</a:rPr>
              <a:t> floor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Donita Brady, PhD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Assistant Dean, Research Trainee Affairs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Edward Marshall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Director, Finance &amp; Grants Management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Elena Cruz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Program Coordinator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 err="1">
                <a:solidFill>
                  <a:schemeClr val="tx1"/>
                </a:solidFill>
                <a:latin typeface="Calibri" panose="020F0502020204030204" pitchFamily="34" charset="0"/>
              </a:rPr>
              <a:t>Lautrelle</a:t>
            </a: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 Gary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Program Coordinator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Finance Office:  </a:t>
            </a: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</a:rPr>
              <a:t>414-417 Anatomy-Chemistry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Jill Baxter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Director of Financial Operations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Carol Reich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Payroll Manager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Sherita Blair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Student Accounts/Tuition Coordinator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Marianne Altland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Grants and Fellowships Manager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Jennifer Lu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Financial Coordinator</a:t>
            </a:r>
          </a:p>
          <a:p>
            <a:pPr lvl="1"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 typeface="Wingdings 2" pitchFamily="2" charset="2"/>
              <a:buNone/>
            </a:pPr>
            <a:r>
              <a:rPr lang="en-US" altLang="en-US" sz="2200" b="1" dirty="0">
                <a:solidFill>
                  <a:schemeClr val="tx1"/>
                </a:solidFill>
                <a:latin typeface="Calibri" panose="020F0502020204030204" pitchFamily="34" charset="0"/>
              </a:rPr>
              <a:t>Regina Medlock 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</a:rPr>
              <a:t>– Business Administrator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45AB3-DA4A-6431-28EE-1D99C145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02016"/>
            <a:ext cx="6508750" cy="1143000"/>
          </a:xfrm>
        </p:spPr>
        <p:txBody>
          <a:bodyPr/>
          <a:lstStyle/>
          <a:p>
            <a:r>
              <a:rPr lang="en-US" sz="4000" b="1" dirty="0"/>
              <a:t>BGS 40</a:t>
            </a:r>
            <a:r>
              <a:rPr lang="en-US" sz="4000" b="1" baseline="30000" dirty="0"/>
              <a:t>th</a:t>
            </a:r>
            <a:r>
              <a:rPr lang="en-US" sz="4000" b="1" dirty="0"/>
              <a:t> Anniversary</a:t>
            </a:r>
          </a:p>
        </p:txBody>
      </p:sp>
      <p:pic>
        <p:nvPicPr>
          <p:cNvPr id="5" name="Content Placeholder 4" descr="A poster of a conference&#10;&#10;AI-generated content may be incorrect.">
            <a:extLst>
              <a:ext uri="{FF2B5EF4-FFF2-40B4-BE49-F238E27FC236}">
                <a16:creationId xmlns:a16="http://schemas.microsoft.com/office/drawing/2014/main" id="{537B4AA7-111A-B8C0-FA00-84428E4637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38" t="17816" r="14215" b="8063"/>
          <a:stretch>
            <a:fillRect/>
          </a:stretch>
        </p:blipFill>
        <p:spPr>
          <a:xfrm>
            <a:off x="4668819" y="2097741"/>
            <a:ext cx="4270785" cy="444935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7C4310-5530-C6CE-41EB-EBA59F9C9A6A}"/>
              </a:ext>
            </a:extLst>
          </p:cNvPr>
          <p:cNvSpPr txBox="1"/>
          <p:nvPr/>
        </p:nvSpPr>
        <p:spPr>
          <a:xfrm>
            <a:off x="16011" y="1683086"/>
            <a:ext cx="4572000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Friday, October 10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– Main event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Keynote speakers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Student poster session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Career talks in 8 different fields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Speed networking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Workshop with Career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Celebratory reception</a:t>
            </a:r>
            <a:b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600" dirty="0"/>
          </a:p>
        </p:txBody>
      </p:sp>
      <p:pic>
        <p:nvPicPr>
          <p:cNvPr id="4" name="Picture 3" descr="A blue and green text and a round tube&#10;&#10;AI-generated content may be incorrect.">
            <a:extLst>
              <a:ext uri="{FF2B5EF4-FFF2-40B4-BE49-F238E27FC236}">
                <a16:creationId xmlns:a16="http://schemas.microsoft.com/office/drawing/2014/main" id="{28F5DDEE-F9FB-B0A7-D449-A51581FD36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52403" cy="189259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E8CCF56-D38A-D132-2A71-A3C169CD1AB6}"/>
              </a:ext>
            </a:extLst>
          </p:cNvPr>
          <p:cNvGrpSpPr/>
          <p:nvPr/>
        </p:nvGrpSpPr>
        <p:grpSpPr>
          <a:xfrm>
            <a:off x="225942" y="4837812"/>
            <a:ext cx="4598580" cy="1271941"/>
            <a:chOff x="225942" y="4837812"/>
            <a:chExt cx="4598580" cy="127194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C48ABBC-8E4F-B123-AED2-D3939D8FE6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8163" y="4837812"/>
              <a:ext cx="1271941" cy="1271941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F22EED1-8ECC-666D-45B5-EDDCCCEF6FFA}"/>
                </a:ext>
              </a:extLst>
            </p:cNvPr>
            <p:cNvSpPr txBox="1"/>
            <p:nvPr/>
          </p:nvSpPr>
          <p:spPr>
            <a:xfrm>
              <a:off x="225942" y="5135533"/>
              <a:ext cx="4598580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1"/>
              <a:r>
                <a:rPr lang="en-US" sz="3200" b="1" dirty="0">
                  <a:latin typeface="Calibri" panose="020F0502020204030204" pitchFamily="34" charset="0"/>
                  <a:cs typeface="Calibri" panose="020F0502020204030204" pitchFamily="34" charset="0"/>
                </a:rPr>
                <a:t>Register now!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472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6BDA5E0-13FE-9BD0-27AA-515D66833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0263" y="2357221"/>
            <a:ext cx="5457825" cy="10493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Welcome!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We are so glad to have you join the BGS community!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Custom 4">
      <a:dk1>
        <a:srgbClr val="000000"/>
      </a:dk1>
      <a:lt1>
        <a:srgbClr val="FFFFFF"/>
      </a:lt1>
      <a:dk2>
        <a:srgbClr val="333333"/>
      </a:dk2>
      <a:lt2>
        <a:srgbClr val="CCCCCC"/>
      </a:lt2>
      <a:accent1>
        <a:srgbClr val="7B0E03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740E03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93710599</TotalTime>
  <Pages>7</Pages>
  <Words>503</Words>
  <Application>Microsoft Macintosh PowerPoint</Application>
  <PresentationFormat>On-screen Show (4:3)</PresentationFormat>
  <Paragraphs>95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Arial</vt:lpstr>
      <vt:lpstr>Calibri</vt:lpstr>
      <vt:lpstr>Century Gothic</vt:lpstr>
      <vt:lpstr>Times New Roman</vt:lpstr>
      <vt:lpstr>Wingdings 2</vt:lpstr>
      <vt:lpstr>Plaza</vt:lpstr>
      <vt:lpstr>Biomedical Graduate Studies University of Pennsylvania  </vt:lpstr>
      <vt:lpstr>Welcome! </vt:lpstr>
      <vt:lpstr>BGS Graduate Groups</vt:lpstr>
      <vt:lpstr>Current BGS Community</vt:lpstr>
      <vt:lpstr>First Year BGS Students</vt:lpstr>
      <vt:lpstr>BGS Team </vt:lpstr>
      <vt:lpstr>Affiliated Offices </vt:lpstr>
      <vt:lpstr>BGS 40th Anniversary</vt:lpstr>
      <vt:lpstr>Welcome! We are so glad to have you join the BGS community!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Pennsylvania Biomedical Graduate Studies Training Program</dc:title>
  <dc:creator>Gaulton Lab</dc:creator>
  <cp:lastModifiedBy>Kessler, Daniel</cp:lastModifiedBy>
  <cp:revision>281</cp:revision>
  <cp:lastPrinted>2016-08-23T13:26:28Z</cp:lastPrinted>
  <dcterms:created xsi:type="dcterms:W3CDTF">1996-01-30T17:32:01Z</dcterms:created>
  <dcterms:modified xsi:type="dcterms:W3CDTF">2025-08-11T00:48:23Z</dcterms:modified>
</cp:coreProperties>
</file>