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Josefin Sans" pitchFamily="2" charset="0"/>
      <p:regular r:id="rId8"/>
      <p:bold r:id="rId9"/>
      <p:italic r:id="rId10"/>
      <p:boldItalic r:id="rId11"/>
    </p:embeddedFont>
    <p:embeddedFont>
      <p:font typeface="Libre Franklin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1313b183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1313b183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62627e8b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362627e8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5242d3edf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Diplomacy for science – the use of diplomatic action to facilitate international scientific collaboration, e.g. by negotiating R&amp;D agreements and exchange programmes or enabling the establishment of international research infrastructures; </a:t>
            </a:r>
            <a:endParaRPr sz="12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Science for diplomacy – the use of science as a soft power to advance diplomatic objectives, e.g. for building bridges between nations and creating good will on which diplomatic relations can be built; </a:t>
            </a:r>
            <a:endParaRPr sz="12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Science in diplomacy – the direct support of diplomatic processes through science, e.g. by providing scientific advice and evidence to inform and support decision-making in foreign and security policies.</a:t>
            </a:r>
            <a:endParaRPr/>
          </a:p>
        </p:txBody>
      </p:sp>
      <p:sp>
        <p:nvSpPr>
          <p:cNvPr id="73" name="Google Shape;73;g345242d3ed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5242d3edf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45242d3ed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5242d3e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5242d3e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4025" y="67865"/>
            <a:ext cx="8520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39775" y="619125"/>
            <a:ext cx="7826400" cy="1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⬥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A2B3E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6225" y="-36200"/>
            <a:ext cx="860026" cy="52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04775" y="1881200"/>
            <a:ext cx="7381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0000"/>
              </a:buClr>
              <a:buSzPts val="1400"/>
              <a:buChar char="⬥"/>
              <a:defRPr/>
            </a:lvl1pPr>
            <a:lvl2pPr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3pPr>
            <a:lvl4pPr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4pPr>
            <a:lvl5pPr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5pPr>
            <a:lvl6pPr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6pPr>
            <a:lvl7pPr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7pPr>
            <a:lvl8pPr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–"/>
              <a:defRPr/>
            </a:lvl8pPr>
            <a:lvl9pPr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735012" y="1418034"/>
            <a:ext cx="75516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767012" y="4923234"/>
            <a:ext cx="25131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225" tIns="36625" rIns="73225" bIns="3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734966" y="1849195"/>
            <a:ext cx="7619520" cy="0"/>
          </a:xfrm>
          <a:prstGeom prst="straightConnector1">
            <a:avLst/>
          </a:prstGeom>
          <a:noFill/>
          <a:ln w="25400" cap="flat" cmpd="sng">
            <a:solidFill>
              <a:srgbClr val="011F5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p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56" y="2980944"/>
            <a:ext cx="2513098" cy="222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2000" y="1225412"/>
            <a:ext cx="8520000" cy="9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A2B3E"/>
              </a:buClr>
              <a:buSzPts val="2100"/>
              <a:buNone/>
              <a:defRPr sz="3400">
                <a:solidFill>
                  <a:srgbClr val="AA2B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/>
            </a:lvl1pPr>
            <a:lvl2pPr marL="0" lvl="1" indent="0" algn="r">
              <a:spcBef>
                <a:spcPts val="0"/>
              </a:spcBef>
              <a:buNone/>
              <a:defRPr sz="700"/>
            </a:lvl2pPr>
            <a:lvl3pPr marL="0" lvl="2" indent="0" algn="r">
              <a:spcBef>
                <a:spcPts val="0"/>
              </a:spcBef>
              <a:buNone/>
              <a:defRPr sz="700"/>
            </a:lvl3pPr>
            <a:lvl4pPr marL="0" lvl="3" indent="0" algn="r">
              <a:spcBef>
                <a:spcPts val="0"/>
              </a:spcBef>
              <a:buNone/>
              <a:defRPr sz="700"/>
            </a:lvl4pPr>
            <a:lvl5pPr marL="0" lvl="4" indent="0" algn="r">
              <a:spcBef>
                <a:spcPts val="0"/>
              </a:spcBef>
              <a:buNone/>
              <a:defRPr sz="700"/>
            </a:lvl5pPr>
            <a:lvl6pPr marL="0" lvl="5" indent="0" algn="r">
              <a:spcBef>
                <a:spcPts val="0"/>
              </a:spcBef>
              <a:buNone/>
              <a:defRPr sz="700"/>
            </a:lvl6pPr>
            <a:lvl7pPr marL="0" lvl="6" indent="0" algn="r">
              <a:spcBef>
                <a:spcPts val="0"/>
              </a:spcBef>
              <a:buNone/>
              <a:defRPr sz="700"/>
            </a:lvl7pPr>
            <a:lvl8pPr marL="0" lvl="7" indent="0" algn="r">
              <a:spcBef>
                <a:spcPts val="0"/>
              </a:spcBef>
              <a:buNone/>
              <a:defRPr sz="700"/>
            </a:lvl8pPr>
            <a:lvl9pPr marL="0" lvl="8" indent="0" algn="r">
              <a:spcBef>
                <a:spcPts val="0"/>
              </a:spcBef>
              <a:buNone/>
              <a:defRPr sz="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0600"/>
            <a:ext cx="594360" cy="640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9775" y="619125"/>
            <a:ext cx="7826400" cy="1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⬥"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ts val="1200"/>
              <a:buFont typeface="Libre Franklin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842050" y="4584436"/>
            <a:ext cx="2067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97F"/>
              </a:buClr>
              <a:buSzPts val="800"/>
              <a:buFont typeface="Libre Franklin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1439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4025" y="67865"/>
            <a:ext cx="8520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0" y="504825"/>
            <a:ext cx="9048750" cy="3987925"/>
            <a:chOff x="0" y="424"/>
            <a:chExt cx="5700" cy="3669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0" y="4093"/>
              <a:ext cx="5700" cy="0"/>
            </a:xfrm>
            <a:prstGeom prst="straightConnector1">
              <a:avLst/>
            </a:prstGeom>
            <a:noFill/>
            <a:ln w="12700" cap="flat" cmpd="sng">
              <a:solidFill>
                <a:srgbClr val="011F5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0" y="424"/>
              <a:ext cx="5700" cy="0"/>
            </a:xfrm>
            <a:prstGeom prst="straightConnector1">
              <a:avLst/>
            </a:prstGeom>
            <a:noFill/>
            <a:ln w="12700" cap="flat" cmpd="sng">
              <a:solidFill>
                <a:srgbClr val="011F5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hyperlink" Target="mailto:hkparikh@penncareylaw.upenn.edu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hyperlink" Target="mailto:boufidis@seas.upenn.edu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hyperlink" Target="mailto:Naman.Srivastava@PennMedicine.upenn.edu" TargetMode="External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www.pspdg.com/getinvolved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-31975" y="-34725"/>
            <a:ext cx="9144000" cy="517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50" y="254550"/>
            <a:ext cx="8238899" cy="46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1" y="2927322"/>
            <a:ext cx="2691322" cy="150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5" y="-1"/>
            <a:ext cx="169475" cy="1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4025" y="67875"/>
            <a:ext cx="7941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Science Policy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61113" y="572600"/>
            <a:ext cx="1833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000"/>
              </a:spcAft>
              <a:buNone/>
            </a:pPr>
            <a:r>
              <a:rPr lang="en" sz="1600" u="sng">
                <a:solidFill>
                  <a:schemeClr val="dk1"/>
                </a:solidFill>
              </a:rPr>
              <a:t>Training Series!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639400" y="4542875"/>
            <a:ext cx="8112000" cy="541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Want to get involved? </a:t>
            </a:r>
            <a:r>
              <a:rPr lang="en" sz="1600"/>
              <a:t>Contact Hailey Parikh (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hkparikh@penncareylaw.upenn.edu</a:t>
            </a:r>
            <a:r>
              <a:rPr lang="en" sz="1600"/>
              <a:t>)</a:t>
            </a:r>
            <a:endParaRPr sz="1600"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2693">
            <a:off x="154247" y="1108640"/>
            <a:ext cx="2288832" cy="128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">
            <a:off x="3251775" y="1034913"/>
            <a:ext cx="2645761" cy="148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0063">
            <a:off x="514900" y="1981516"/>
            <a:ext cx="2766774" cy="138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074" y="1939642"/>
            <a:ext cx="2533051" cy="142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79" y="2827209"/>
            <a:ext cx="2645760" cy="148824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655488" y="572600"/>
            <a:ext cx="1833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000"/>
              </a:spcAft>
              <a:buNone/>
            </a:pPr>
            <a:r>
              <a:rPr lang="en" sz="1600" u="sng">
                <a:solidFill>
                  <a:schemeClr val="dk1"/>
                </a:solidFill>
              </a:rPr>
              <a:t>Project Teams!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749863" y="572600"/>
            <a:ext cx="1833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000"/>
              </a:spcAft>
              <a:buNone/>
            </a:pPr>
            <a:r>
              <a:rPr lang="en" sz="1600" u="sng">
                <a:solidFill>
                  <a:schemeClr val="dk1"/>
                </a:solidFill>
              </a:rPr>
              <a:t>Big Events!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7552">
            <a:off x="6405760" y="1712130"/>
            <a:ext cx="1700746" cy="12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68922">
            <a:off x="7335711" y="2017342"/>
            <a:ext cx="1866130" cy="122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7683">
            <a:off x="6586459" y="2814097"/>
            <a:ext cx="1565269" cy="103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39">
            <a:off x="7795859" y="2931983"/>
            <a:ext cx="1137210" cy="150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852" y="958875"/>
            <a:ext cx="2533049" cy="98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801575" y="48975"/>
            <a:ext cx="8147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Science Diplomacy</a:t>
            </a:r>
            <a:endParaRPr>
              <a:solidFill>
                <a:srgbClr val="FF00FF"/>
              </a:solidFill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50" y="109213"/>
            <a:ext cx="336425" cy="3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308950" y="907500"/>
            <a:ext cx="40635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2024-2025 Events</a:t>
            </a:r>
            <a:endParaRPr sz="16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Science Diplomacy 101</a:t>
            </a:r>
            <a:r>
              <a:rPr lang="en" sz="1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: Introduced attendees to Science Diplomacy, careers, and important skills</a:t>
            </a:r>
            <a:endParaRPr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‘Core Tenets of Diplomacy’ Reading Group:</a:t>
            </a:r>
            <a:b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" sz="1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Discussed key aspect of diplomacy and international affairs to lay the groundwork for future SciDip events</a:t>
            </a:r>
            <a:endParaRPr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"/>
              <a:buChar char="●"/>
            </a:pPr>
            <a: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‘Energy Security’ Reading Group</a:t>
            </a:r>
            <a:endParaRPr sz="12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"/>
              <a:buChar char="●"/>
            </a:pPr>
            <a: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‘SciDip in an Era of Disruption’ Reading Group</a:t>
            </a:r>
            <a:endParaRPr sz="12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"/>
              <a:buChar char="●"/>
            </a:pPr>
            <a: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Science Diplomacy movie night</a:t>
            </a:r>
            <a:endParaRPr sz="12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"/>
              <a:buChar char="●"/>
            </a:pPr>
            <a: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DB presenting about Science Diplomacy at the Greek Government (Embassy of Greece in DC)</a:t>
            </a:r>
            <a:endParaRPr sz="16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1st Annual Science Diplomacy trip to Washington DC</a:t>
            </a:r>
            <a:r>
              <a:rPr lang="en" sz="1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: Swiss Embassy, EU delegation to Washington DC, State Department, networking at Penn in Washington</a:t>
            </a:r>
            <a:endParaRPr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308950" y="655500"/>
            <a:ext cx="8298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3264"/>
                </a:solidFill>
                <a:latin typeface="Josefin Sans"/>
                <a:ea typeface="Josefin Sans"/>
                <a:cs typeface="Josefin Sans"/>
                <a:sym typeface="Josefin Sans"/>
              </a:rPr>
              <a:t>Diplomacy for Science | Science for Diplomacy | Science in Diplomacy </a:t>
            </a:r>
            <a:r>
              <a:rPr lang="en" sz="700">
                <a:solidFill>
                  <a:srgbClr val="003264"/>
                </a:solidFill>
                <a:latin typeface="Josefin Sans"/>
                <a:ea typeface="Josefin Sans"/>
                <a:cs typeface="Josefin Sans"/>
                <a:sym typeface="Josefin Sans"/>
              </a:rPr>
              <a:t>(Royal Society/AAAS, 2010)</a:t>
            </a:r>
            <a:endParaRPr sz="100">
              <a:solidFill>
                <a:srgbClr val="003264"/>
              </a:solidFill>
            </a:endParaRPr>
          </a:p>
        </p:txBody>
      </p:sp>
      <p:grpSp>
        <p:nvGrpSpPr>
          <p:cNvPr id="79" name="Google Shape;79;p10"/>
          <p:cNvGrpSpPr/>
          <p:nvPr/>
        </p:nvGrpSpPr>
        <p:grpSpPr>
          <a:xfrm>
            <a:off x="517615" y="3945302"/>
            <a:ext cx="3646174" cy="521073"/>
            <a:chOff x="443827" y="3945302"/>
            <a:chExt cx="3646174" cy="521073"/>
          </a:xfrm>
        </p:grpSpPr>
        <p:pic>
          <p:nvPicPr>
            <p:cNvPr id="80" name="Google Shape;80;p10"/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557" y="3945302"/>
              <a:ext cx="521075" cy="521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0"/>
            <p:cNvPicPr preferRelativeResize="0"/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827" y="4009922"/>
              <a:ext cx="363120" cy="36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0"/>
            <p:cNvPicPr preferRelativeResize="0"/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005" y="4009920"/>
              <a:ext cx="580995" cy="36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0"/>
            <p:cNvPicPr preferRelativeResize="0"/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926" y="4017799"/>
              <a:ext cx="521075" cy="347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0"/>
            <p:cNvPicPr preferRelativeResize="0"/>
            <p:nvPr/>
          </p:nvPicPr>
          <p:blipFill>
            <a:blip r:embed="rId8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263" y="3997815"/>
              <a:ext cx="581001" cy="387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0"/>
            <p:cNvPicPr preferRelativeResize="0"/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067" y="4009913"/>
              <a:ext cx="581000" cy="3873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Google Shape;86;p10"/>
          <p:cNvGrpSpPr/>
          <p:nvPr/>
        </p:nvGrpSpPr>
        <p:grpSpPr>
          <a:xfrm>
            <a:off x="4504163" y="994300"/>
            <a:ext cx="4648663" cy="3386681"/>
            <a:chOff x="4504163" y="994300"/>
            <a:chExt cx="4648663" cy="3386681"/>
          </a:xfrm>
        </p:grpSpPr>
        <p:pic>
          <p:nvPicPr>
            <p:cNvPr id="87" name="Google Shape;87;p10"/>
            <p:cNvPicPr preferRelativeResize="0"/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0165" y="2337072"/>
              <a:ext cx="2262661" cy="1672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0"/>
            <p:cNvPicPr preferRelativeResize="0"/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994300"/>
              <a:ext cx="1963388" cy="1157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0"/>
            <p:cNvPicPr preferRelativeResize="0"/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2151" y="2259363"/>
              <a:ext cx="1958373" cy="8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0"/>
            <p:cNvPicPr preferRelativeResize="0"/>
            <p:nvPr/>
          </p:nvPicPr>
          <p:blipFill>
            <a:blip r:embed="rId1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603" y="994300"/>
              <a:ext cx="1593574" cy="938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0" title="University of PA.jpg"/>
            <p:cNvPicPr preferRelativeResize="0"/>
            <p:nvPr/>
          </p:nvPicPr>
          <p:blipFill>
            <a:blip r:embed="rId1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163" y="3071217"/>
              <a:ext cx="2254308" cy="1309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0" title="IMG_0103.JPG"/>
            <p:cNvPicPr preferRelativeResize="0"/>
            <p:nvPr/>
          </p:nvPicPr>
          <p:blipFill>
            <a:blip r:embed="rId1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950" y="1506362"/>
              <a:ext cx="1583073" cy="1187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0"/>
            <p:cNvPicPr preferRelativeResize="0"/>
            <p:nvPr/>
          </p:nvPicPr>
          <p:blipFill rotWithShape="1">
            <a:blip r:embed="rId1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7075" y="3853514"/>
              <a:ext cx="2321898" cy="419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0"/>
          <p:cNvSpPr txBox="1"/>
          <p:nvPr/>
        </p:nvSpPr>
        <p:spPr>
          <a:xfrm>
            <a:off x="639400" y="4542875"/>
            <a:ext cx="8112000" cy="541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Want to get involved? </a:t>
            </a:r>
            <a:r>
              <a:rPr lang="en" sz="1600"/>
              <a:t>Contact Dimitris Boufidis (</a:t>
            </a:r>
            <a:r>
              <a:rPr lang="en" sz="1600" u="sng">
                <a:solidFill>
                  <a:schemeClr val="hlink"/>
                </a:solidFill>
                <a:hlinkClick r:id="rId17"/>
              </a:rPr>
              <a:t>boufidis@seas.upenn.edu</a:t>
            </a:r>
            <a:r>
              <a:rPr lang="en" sz="1600"/>
              <a:t>)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5" y="-1"/>
            <a:ext cx="169475" cy="1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>
            <a:spLocks noGrp="1"/>
          </p:cNvSpPr>
          <p:nvPr>
            <p:ph type="title"/>
          </p:nvPr>
        </p:nvSpPr>
        <p:spPr>
          <a:xfrm>
            <a:off x="454025" y="67875"/>
            <a:ext cx="7941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Science Communication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1"/>
          </p:nvPr>
        </p:nvSpPr>
        <p:spPr>
          <a:xfrm>
            <a:off x="1639613" y="596650"/>
            <a:ext cx="1833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000"/>
              </a:spcAft>
              <a:buNone/>
            </a:pPr>
            <a:r>
              <a:rPr lang="en" sz="1600" u="sng">
                <a:solidFill>
                  <a:schemeClr val="dk1"/>
                </a:solidFill>
              </a:rPr>
              <a:t>Programming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639400" y="4542875"/>
            <a:ext cx="8112000" cy="541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Want to get involved? </a:t>
            </a:r>
            <a:r>
              <a:rPr lang="en" sz="1600"/>
              <a:t>Contact Naman Srivastava (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Naman.Srivastava@PennMedicine.upenn.edu</a:t>
            </a:r>
            <a:r>
              <a:rPr lang="en" sz="1600"/>
              <a:t>)</a:t>
            </a:r>
            <a:endParaRPr sz="1600"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5671363" y="596650"/>
            <a:ext cx="1833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225" rIns="0" bIns="732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1000"/>
              </a:spcAft>
              <a:buNone/>
            </a:pPr>
            <a:r>
              <a:rPr lang="en" sz="1600" u="sng">
                <a:solidFill>
                  <a:schemeClr val="dk1"/>
                </a:solidFill>
              </a:rPr>
              <a:t>Products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4" name="Google Shape;104;p11" title="Media_training_series.jpg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8" y="1015752"/>
            <a:ext cx="1962772" cy="142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title="Visual_Abstracts_Workshop.jpg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498" y="1234327"/>
            <a:ext cx="1859258" cy="228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title="Great_Immune_wa.jpg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3" y="2529025"/>
            <a:ext cx="2296852" cy="16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988" y="1026300"/>
            <a:ext cx="1423351" cy="12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title="juan_alvarez_spotlight.jpg"/>
          <p:cNvPicPr preferRelativeResize="0"/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25" y="1030350"/>
            <a:ext cx="1423351" cy="128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 title="bob_cail_spotlight.jpg"/>
          <p:cNvPicPr preferRelativeResize="0"/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987" y="1030350"/>
            <a:ext cx="1566181" cy="12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1" title="pankhuri_singhal_spotlight.jpg"/>
          <p:cNvPicPr preferRelativeResize="0"/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813" y="1030350"/>
            <a:ext cx="1387797" cy="12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1" title="demistifying_IVF.jpg"/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164" y="1015738"/>
            <a:ext cx="1423351" cy="131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402" y="2376800"/>
            <a:ext cx="1905823" cy="107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 title="At_a_Crossroads_Carol_Garcia.jpg"/>
          <p:cNvPicPr preferRelativeResize="0"/>
          <p:nvPr/>
        </p:nvPicPr>
        <p:blipFill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625" y="3362975"/>
            <a:ext cx="2623375" cy="107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 title="Misfolding_misfortune.jpg"/>
          <p:cNvPicPr preferRelativeResize="0"/>
          <p:nvPr/>
        </p:nvPicPr>
        <p:blipFill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688" y="2484375"/>
            <a:ext cx="1928826" cy="188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-31975" y="37400"/>
            <a:ext cx="9144000" cy="3783600"/>
          </a:xfrm>
          <a:prstGeom prst="rect">
            <a:avLst/>
          </a:prstGeom>
        </p:spPr>
        <p:txBody>
          <a:bodyPr spcFirstLastPara="1" wrap="square" lIns="106000" tIns="106000" rIns="106000" bIns="106000" anchor="t" anchorCtr="0">
            <a:noAutofit/>
          </a:bodyPr>
          <a:lstStyle/>
          <a:p>
            <a:pPr marL="0" lvl="0" indent="0" algn="l" rtl="0">
              <a:spcBef>
                <a:spcPts val="928"/>
              </a:spcBef>
              <a:spcAft>
                <a:spcPts val="0"/>
              </a:spcAft>
              <a:buNone/>
            </a:pPr>
            <a:endParaRPr sz="1739"/>
          </a:p>
        </p:txBody>
      </p:sp>
      <p:sp>
        <p:nvSpPr>
          <p:cNvPr id="121" name="Google Shape;121;p12"/>
          <p:cNvSpPr/>
          <p:nvPr/>
        </p:nvSpPr>
        <p:spPr>
          <a:xfrm>
            <a:off x="-31975" y="-34725"/>
            <a:ext cx="9320100" cy="51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/>
          <p:nvPr/>
        </p:nvSpPr>
        <p:spPr>
          <a:xfrm>
            <a:off x="177200" y="273850"/>
            <a:ext cx="50490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500" tIns="122500" rIns="122500" bIns="122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8"/>
              <a:t>Sign up for our listserv and Slack! Comprehensive updates and opportunities</a:t>
            </a:r>
            <a:endParaRPr sz="1908"/>
          </a:p>
        </p:txBody>
      </p:sp>
      <p:sp>
        <p:nvSpPr>
          <p:cNvPr id="123" name="Google Shape;123;p12"/>
          <p:cNvSpPr txBox="1"/>
          <p:nvPr/>
        </p:nvSpPr>
        <p:spPr>
          <a:xfrm>
            <a:off x="1551950" y="4235499"/>
            <a:ext cx="22995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500" tIns="122500" rIns="122500" bIns="1225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2"/>
              </a:spcBef>
              <a:spcAft>
                <a:spcPts val="0"/>
              </a:spcAft>
              <a:buNone/>
            </a:pPr>
            <a:r>
              <a:rPr lang="en" sz="1607" u="sng">
                <a:solidFill>
                  <a:srgbClr val="0097A7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pspdg.com/getinvolved</a:t>
            </a:r>
            <a:endParaRPr sz="160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8"/>
          </a:p>
        </p:txBody>
      </p:sp>
      <p:cxnSp>
        <p:nvCxnSpPr>
          <p:cNvPr id="124" name="Google Shape;124;p12"/>
          <p:cNvCxnSpPr/>
          <p:nvPr/>
        </p:nvCxnSpPr>
        <p:spPr>
          <a:xfrm rot="10800000" flipH="1">
            <a:off x="5433420" y="100476"/>
            <a:ext cx="12300" cy="4668300"/>
          </a:xfrm>
          <a:prstGeom prst="straightConnector1">
            <a:avLst/>
          </a:prstGeom>
          <a:noFill/>
          <a:ln w="38325" cap="flat" cmpd="sng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" name="Google Shape;125;p12"/>
          <p:cNvGrpSpPr/>
          <p:nvPr/>
        </p:nvGrpSpPr>
        <p:grpSpPr>
          <a:xfrm>
            <a:off x="6095693" y="614325"/>
            <a:ext cx="3192444" cy="3880225"/>
            <a:chOff x="6638418" y="565087"/>
            <a:chExt cx="3192444" cy="3880225"/>
          </a:xfrm>
        </p:grpSpPr>
        <p:pic>
          <p:nvPicPr>
            <p:cNvPr id="126" name="Google Shape;126;p12"/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26" y="565087"/>
              <a:ext cx="892926" cy="73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2"/>
            <p:cNvSpPr txBox="1"/>
            <p:nvPr/>
          </p:nvSpPr>
          <p:spPr>
            <a:xfrm>
              <a:off x="7531350" y="714800"/>
              <a:ext cx="18336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00" tIns="122500" rIns="122500" bIns="1225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7"/>
                <a:t>@UPennSciencePol</a:t>
              </a:r>
              <a:endParaRPr sz="1207"/>
            </a:p>
          </p:txBody>
        </p:sp>
        <p:pic>
          <p:nvPicPr>
            <p:cNvPr id="128" name="Google Shape;128;p12"/>
            <p:cNvPicPr preferRelativeResize="0"/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25" y="1528838"/>
              <a:ext cx="892925" cy="892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2"/>
            <p:cNvSpPr txBox="1"/>
            <p:nvPr/>
          </p:nvSpPr>
          <p:spPr>
            <a:xfrm>
              <a:off x="7531361" y="1757775"/>
              <a:ext cx="22995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00" tIns="122500" rIns="122500" bIns="1225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7"/>
                <a:t>@penn.science.policy</a:t>
              </a:r>
              <a:endParaRPr sz="1207"/>
            </a:p>
          </p:txBody>
        </p:sp>
        <p:pic>
          <p:nvPicPr>
            <p:cNvPr id="130" name="Google Shape;130;p12"/>
            <p:cNvPicPr preferRelativeResize="0"/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18" y="2564880"/>
              <a:ext cx="892925" cy="788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2"/>
            <p:cNvSpPr txBox="1"/>
            <p:nvPr/>
          </p:nvSpPr>
          <p:spPr>
            <a:xfrm>
              <a:off x="7531350" y="2749300"/>
              <a:ext cx="18336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00" tIns="122500" rIns="122500" bIns="1225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7"/>
                <a:t>@pspdg.bsky.social</a:t>
              </a:r>
              <a:endParaRPr sz="1207"/>
            </a:p>
          </p:txBody>
        </p:sp>
        <p:pic>
          <p:nvPicPr>
            <p:cNvPr id="132" name="Google Shape;132;p12"/>
            <p:cNvPicPr preferRelativeResize="0"/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25" y="3552387"/>
              <a:ext cx="892925" cy="892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2"/>
            <p:cNvSpPr txBox="1"/>
            <p:nvPr/>
          </p:nvSpPr>
          <p:spPr>
            <a:xfrm>
              <a:off x="7531350" y="3696113"/>
              <a:ext cx="18336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500" tIns="122500" rIns="122500" bIns="1225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7"/>
                <a:t>Penn Science Policy and Diplomacy Group</a:t>
              </a:r>
              <a:endParaRPr sz="1207"/>
            </a:p>
          </p:txBody>
        </p:sp>
      </p:grpSp>
      <p:pic>
        <p:nvPicPr>
          <p:cNvPr id="134" name="Google Shape;134;p12"/>
          <p:cNvPicPr preferRelativeResize="0"/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8" y="1109050"/>
            <a:ext cx="3192425" cy="31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nn Medicine Template 2009">
  <a:themeElements>
    <a:clrScheme name="default">
      <a:dk1>
        <a:srgbClr val="000000"/>
      </a:dk1>
      <a:lt1>
        <a:srgbClr val="FFFFFF"/>
      </a:lt1>
      <a:dk2>
        <a:srgbClr val="99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99E6"/>
      </a:accent4>
      <a:accent5>
        <a:srgbClr val="F6C700"/>
      </a:accent5>
      <a:accent6>
        <a:srgbClr val="FFFFFF"/>
      </a:accent6>
      <a:hlink>
        <a:srgbClr val="003399"/>
      </a:hlink>
      <a:folHlink>
        <a:srgbClr val="66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340</Words>
  <Application>Microsoft Office PowerPoint</Application>
  <PresentationFormat>On-screen Show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Libre Franklin</vt:lpstr>
      <vt:lpstr>Calibri</vt:lpstr>
      <vt:lpstr>Josefin Sans</vt:lpstr>
      <vt:lpstr>Times New Roman</vt:lpstr>
      <vt:lpstr>Noto Sans Symbols</vt:lpstr>
      <vt:lpstr>Penn Medicine Template 2009</vt:lpstr>
      <vt:lpstr>PowerPoint Presentation</vt:lpstr>
      <vt:lpstr>Science Policy</vt:lpstr>
      <vt:lpstr>Science Diplomacy</vt:lpstr>
      <vt:lpstr>Science Communication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Candace Cain</dc:creator>
  <cp:lastModifiedBy>Candace Cain</cp:lastModifiedBy>
  <cp:revision>3</cp:revision>
  <dcterms:modified xsi:type="dcterms:W3CDTF">2025-08-19T15:51:07Z</dcterms:modified>
</cp:coreProperties>
</file>