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12192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 descr="preencoded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5628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/>
          <p:nvPr/>
        </p:nvSpPr>
        <p:spPr>
          <a:xfrm>
            <a:off x="1883884" y="1652174"/>
            <a:ext cx="10019389" cy="3551937"/>
          </a:xfrm>
          <a:prstGeom prst="rect">
            <a:avLst/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2912017" y="2272782"/>
            <a:ext cx="8610352" cy="31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208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42"/>
              <a:buFont typeface="Arial"/>
              <a:buNone/>
            </a:pPr>
            <a:r>
              <a:rPr lang="en-US" sz="2242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VENTURE LAB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883884" y="2703085"/>
            <a:ext cx="9638485" cy="96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202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50"/>
              <a:buFont typeface="Arial"/>
              <a:buNone/>
            </a:pPr>
            <a:r>
              <a:rPr lang="en-US" sz="6750" b="1" dirty="0">
                <a:solidFill>
                  <a:srgbClr val="FFFFFF"/>
                </a:solidFill>
              </a:rPr>
              <a:t>Graduate Student NSO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2912017" y="3774528"/>
            <a:ext cx="8610352" cy="374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200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33"/>
              <a:buFont typeface="Arial"/>
              <a:buNone/>
            </a:pPr>
            <a:r>
              <a:rPr lang="en-US" sz="2633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August 2025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2" descr="preencoded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4476" cy="685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2" descr="preencoded.png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452" y="-190452"/>
            <a:ext cx="1809298" cy="5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2"/>
          <p:cNvSpPr/>
          <p:nvPr/>
        </p:nvSpPr>
        <p:spPr>
          <a:xfrm>
            <a:off x="6665833" y="1307604"/>
            <a:ext cx="5446938" cy="74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38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5250"/>
              <a:buFont typeface="Arial"/>
              <a:buNone/>
            </a:pPr>
            <a:r>
              <a:rPr lang="en-US" sz="525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Venture Lab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2"/>
          <p:cNvSpPr/>
          <p:nvPr/>
        </p:nvSpPr>
        <p:spPr>
          <a:xfrm>
            <a:off x="6665833" y="2137263"/>
            <a:ext cx="5446938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92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87"/>
              <a:buFont typeface="Arial"/>
              <a:buNone/>
            </a:pPr>
            <a:r>
              <a:rPr lang="en-US" sz="1687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Wharton School at the University of Pennsylvania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2"/>
          <p:cNvSpPr/>
          <p:nvPr/>
        </p:nvSpPr>
        <p:spPr>
          <a:xfrm>
            <a:off x="6665833" y="2480672"/>
            <a:ext cx="5446938" cy="23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6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50"/>
              <a:buFont typeface="Arial"/>
              <a:buNone/>
            </a:pPr>
            <a:r>
              <a:rPr lang="en-US" sz="165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115 S 40TH ST, PHILADELPHIA, PA 19104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2"/>
          <p:cNvSpPr/>
          <p:nvPr/>
        </p:nvSpPr>
        <p:spPr>
          <a:xfrm>
            <a:off x="6665833" y="2912017"/>
            <a:ext cx="342814" cy="342814"/>
          </a:xfrm>
          <a:prstGeom prst="ellipse">
            <a:avLst/>
          </a:prstGeom>
          <a:noFill/>
          <a:ln w="25400" cap="flat" cmpd="sng">
            <a:solidFill>
              <a:srgbClr val="011F5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12" descr="preencoded.png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4928" y="3013091"/>
            <a:ext cx="152362" cy="14283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2"/>
          <p:cNvSpPr/>
          <p:nvPr/>
        </p:nvSpPr>
        <p:spPr>
          <a:xfrm>
            <a:off x="7151487" y="2971087"/>
            <a:ext cx="4912719" cy="23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6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50"/>
              <a:buFont typeface="Arial"/>
              <a:buNone/>
            </a:pPr>
            <a:r>
              <a:rPr lang="en-US" sz="165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venturelab.upenn.edu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2"/>
          <p:cNvSpPr/>
          <p:nvPr/>
        </p:nvSpPr>
        <p:spPr>
          <a:xfrm>
            <a:off x="6665833" y="3445283"/>
            <a:ext cx="342814" cy="342814"/>
          </a:xfrm>
          <a:prstGeom prst="ellipse">
            <a:avLst/>
          </a:prstGeom>
          <a:noFill/>
          <a:ln w="25400" cap="flat" cmpd="sng">
            <a:solidFill>
              <a:srgbClr val="011F5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2" descr="preencoded.png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5288" y="3556813"/>
            <a:ext cx="133317" cy="13331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/>
          <p:nvPr/>
        </p:nvSpPr>
        <p:spPr>
          <a:xfrm>
            <a:off x="7151487" y="3504353"/>
            <a:ext cx="4912719" cy="23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6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50"/>
              <a:buFont typeface="Arial"/>
              <a:buNone/>
            </a:pPr>
            <a:r>
              <a:rPr lang="en-US" sz="165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facebook.com/WeAreVentureLab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2"/>
          <p:cNvSpPr/>
          <p:nvPr/>
        </p:nvSpPr>
        <p:spPr>
          <a:xfrm>
            <a:off x="6665833" y="3978550"/>
            <a:ext cx="342814" cy="342814"/>
          </a:xfrm>
          <a:prstGeom prst="ellipse">
            <a:avLst/>
          </a:prstGeom>
          <a:noFill/>
          <a:ln w="25400" cap="flat" cmpd="sng">
            <a:solidFill>
              <a:srgbClr val="011F5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12" descr="preencoded.png"/>
          <p:cNvPicPr preferRelativeResize="0"/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4975" y="4089667"/>
            <a:ext cx="133317" cy="13331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2"/>
          <p:cNvSpPr/>
          <p:nvPr/>
        </p:nvSpPr>
        <p:spPr>
          <a:xfrm>
            <a:off x="7151487" y="4037620"/>
            <a:ext cx="4912719" cy="23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6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50"/>
              <a:buFont typeface="Arial"/>
              <a:buNone/>
            </a:pPr>
            <a:r>
              <a:rPr lang="en-US" sz="165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linkedin.com/company/vntrlab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2"/>
          <p:cNvSpPr/>
          <p:nvPr/>
        </p:nvSpPr>
        <p:spPr>
          <a:xfrm>
            <a:off x="6665833" y="4511817"/>
            <a:ext cx="342814" cy="342814"/>
          </a:xfrm>
          <a:prstGeom prst="ellipse">
            <a:avLst/>
          </a:prstGeom>
          <a:noFill/>
          <a:ln w="25400" cap="flat" cmpd="sng">
            <a:solidFill>
              <a:srgbClr val="011F5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12" descr="preencoded.png"/>
          <p:cNvPicPr preferRelativeResize="0"/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2919" y="4612890"/>
            <a:ext cx="171407" cy="14283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2"/>
          <p:cNvSpPr/>
          <p:nvPr/>
        </p:nvSpPr>
        <p:spPr>
          <a:xfrm>
            <a:off x="7151487" y="4570887"/>
            <a:ext cx="4912719" cy="23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6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50"/>
              <a:buFont typeface="Arial"/>
              <a:buNone/>
            </a:pPr>
            <a:r>
              <a:rPr lang="en-US" sz="165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@vntrlab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2"/>
          <p:cNvSpPr/>
          <p:nvPr/>
        </p:nvSpPr>
        <p:spPr>
          <a:xfrm>
            <a:off x="6665833" y="5045083"/>
            <a:ext cx="342814" cy="342814"/>
          </a:xfrm>
          <a:prstGeom prst="ellipse">
            <a:avLst/>
          </a:prstGeom>
          <a:noFill/>
          <a:ln w="25400" cap="flat" cmpd="sng">
            <a:solidFill>
              <a:srgbClr val="011F5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12" descr="preencoded.png"/>
          <p:cNvPicPr preferRelativeResize="0"/>
          <p:nvPr/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4975" y="5154192"/>
            <a:ext cx="133317" cy="13331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2"/>
          <p:cNvSpPr/>
          <p:nvPr/>
        </p:nvSpPr>
        <p:spPr>
          <a:xfrm>
            <a:off x="7151487" y="5104153"/>
            <a:ext cx="4912719" cy="23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6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50"/>
              <a:buFont typeface="Arial"/>
              <a:buNone/>
            </a:pPr>
            <a:r>
              <a:rPr lang="en-US" sz="165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@WeAreVentureLab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F5B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3" descr="preencoded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21" t="-174" r="5520" b="-173"/>
          <a:stretch/>
        </p:blipFill>
        <p:spPr>
          <a:xfrm>
            <a:off x="0" y="0"/>
            <a:ext cx="12198475" cy="686580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3"/>
          <p:cNvSpPr/>
          <p:nvPr/>
        </p:nvSpPr>
        <p:spPr>
          <a:xfrm>
            <a:off x="4899387" y="2837740"/>
            <a:ext cx="2390177" cy="1180805"/>
          </a:xfrm>
          <a:prstGeom prst="rect">
            <a:avLst/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"/>
          <p:cNvSpPr/>
          <p:nvPr/>
        </p:nvSpPr>
        <p:spPr>
          <a:xfrm>
            <a:off x="5094125" y="3024919"/>
            <a:ext cx="2000702" cy="900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50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50"/>
              <a:buFont typeface="Arial"/>
              <a:buNone/>
            </a:pPr>
            <a:r>
              <a:rPr lang="en-US" sz="67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4" descr="preencoded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475" cy="6865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F0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371382" y="2437939"/>
            <a:ext cx="11446188" cy="320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0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Arial"/>
              <a:buNone/>
            </a:pPr>
            <a:r>
              <a:rPr lang="en-US" sz="22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Mission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371382" y="2895025"/>
            <a:ext cx="11446188" cy="16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05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50"/>
              <a:buFont typeface="Arial"/>
              <a:buNone/>
            </a:pPr>
            <a:r>
              <a:rPr lang="en-US" sz="3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Venture Lab empowers Penn students to innovate, build, scale, and invest in enduring businesses and solutions to the world’s problems.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 descr="preencoded.pn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5704" cy="129507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476131" y="404860"/>
            <a:ext cx="12188952" cy="53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53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50"/>
              <a:buFont typeface="Arial"/>
              <a:buNone/>
            </a:pPr>
            <a:r>
              <a:rPr lang="en-US" sz="375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Entrepreneurial Pathways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1095101" y="2774891"/>
            <a:ext cx="714196" cy="714196"/>
          </a:xfrm>
          <a:prstGeom prst="ellipse">
            <a:avLst/>
          </a:prstGeom>
          <a:noFill/>
          <a:ln w="25400" cap="flat" cmpd="sng">
            <a:solidFill>
              <a:srgbClr val="0064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Google Shape;37;p5" descr="preencoded.png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0844" y="2968695"/>
            <a:ext cx="247588" cy="34281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/>
          <p:nvPr/>
        </p:nvSpPr>
        <p:spPr>
          <a:xfrm>
            <a:off x="1999750" y="2740669"/>
            <a:ext cx="4242327" cy="2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55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Founder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1999750" y="3096726"/>
            <a:ext cx="4242327" cy="64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Want to build from idea to operating venture</a:t>
            </a:r>
            <a:b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 to develop skills, test concepts, and connect with future collaborators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1095101" y="4174716"/>
            <a:ext cx="714196" cy="714196"/>
          </a:xfrm>
          <a:prstGeom prst="ellipse">
            <a:avLst/>
          </a:prstGeom>
          <a:noFill/>
          <a:ln w="25400" cap="flat" cmpd="sng">
            <a:solidFill>
              <a:srgbClr val="0064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Google Shape;41;p5" descr="preencoded.png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6440" y="4439660"/>
            <a:ext cx="352337" cy="19045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/>
          <p:nvPr/>
        </p:nvSpPr>
        <p:spPr>
          <a:xfrm>
            <a:off x="1999750" y="4140494"/>
            <a:ext cx="4242327" cy="2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55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Joiner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1999750" y="4496551"/>
            <a:ext cx="4242327" cy="42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Love entrepreneurial environments and prefer to contribute to an existing venture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6332541" y="2774891"/>
            <a:ext cx="714196" cy="714196"/>
          </a:xfrm>
          <a:prstGeom prst="ellipse">
            <a:avLst/>
          </a:prstGeom>
          <a:noFill/>
          <a:ln w="25400" cap="flat" cmpd="sng">
            <a:solidFill>
              <a:srgbClr val="0064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5" descr="preencoded.png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2623" y="3002432"/>
            <a:ext cx="342814" cy="26663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5"/>
          <p:cNvSpPr/>
          <p:nvPr/>
        </p:nvSpPr>
        <p:spPr>
          <a:xfrm>
            <a:off x="7237190" y="2740669"/>
            <a:ext cx="4242327" cy="2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55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Investor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7237190" y="3096726"/>
            <a:ext cx="4242327" cy="42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Raise and commit capital to help start or scale ventures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6332541" y="3965218"/>
            <a:ext cx="714196" cy="714196"/>
          </a:xfrm>
          <a:prstGeom prst="ellipse">
            <a:avLst/>
          </a:prstGeom>
          <a:noFill/>
          <a:ln w="25400" cap="flat" cmpd="sng">
            <a:solidFill>
              <a:srgbClr val="0064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" name="Google Shape;49;p5" descr="preencoded.png"/>
          <p:cNvPicPr preferRelativeResize="0"/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8990" y="4171577"/>
            <a:ext cx="304724" cy="30472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/>
          <p:nvPr/>
        </p:nvSpPr>
        <p:spPr>
          <a:xfrm>
            <a:off x="7237190" y="3930997"/>
            <a:ext cx="4242327" cy="2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55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Explorer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7237190" y="4287053"/>
            <a:ext cx="4242327" cy="42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Searching for what they want to do and/or where they might best fit in professionally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/>
          <p:nvPr/>
        </p:nvSpPr>
        <p:spPr>
          <a:xfrm>
            <a:off x="6218572" y="440570"/>
            <a:ext cx="6043515" cy="266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53"/>
              </a:lnSpc>
              <a:spcBef>
                <a:spcPts val="0"/>
              </a:spcBef>
              <a:spcAft>
                <a:spcPts val="0"/>
              </a:spcAft>
              <a:buClr>
                <a:srgbClr val="0064F0"/>
              </a:buClr>
              <a:buSzPts val="1875"/>
              <a:buFont typeface="Arial"/>
              <a:buNone/>
            </a:pPr>
            <a:r>
              <a:rPr lang="en-US" sz="1875" b="1" i="0" u="none" strike="noStrike" cap="none">
                <a:solidFill>
                  <a:srgbClr val="0064F0"/>
                </a:solidFill>
                <a:latin typeface="Arial"/>
                <a:ea typeface="Arial"/>
                <a:cs typeface="Arial"/>
                <a:sym typeface="Arial"/>
              </a:rPr>
              <a:t>Alumni Profile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6218572" y="857036"/>
            <a:ext cx="6043515" cy="53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53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50"/>
              <a:buFont typeface="Arial"/>
              <a:buNone/>
            </a:pPr>
            <a:r>
              <a:rPr lang="en-US" sz="375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Christine Moseley WG'11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6" descr="preencoded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26" y="95226"/>
            <a:ext cx="5551989" cy="666583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6"/>
          <p:cNvSpPr/>
          <p:nvPr/>
        </p:nvSpPr>
        <p:spPr>
          <a:xfrm>
            <a:off x="6504251" y="2273376"/>
            <a:ext cx="5415022" cy="383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42900" marR="0" lvl="0" indent="-242900" algn="l" rtl="0">
              <a:lnSpc>
                <a:spcPct val="112020"/>
              </a:lnSpc>
              <a:spcBef>
                <a:spcPts val="0"/>
              </a:spcBef>
              <a:spcAft>
                <a:spcPts val="0"/>
              </a:spcAft>
              <a:buClr>
                <a:srgbClr val="0064F0"/>
              </a:buClr>
              <a:buSzPts val="2138"/>
              <a:buFont typeface="Arial"/>
              <a:buChar char="•"/>
            </a:pPr>
            <a:r>
              <a:rPr lang="en-US" sz="2138" b="1" i="0" u="none" strike="noStrike" cap="none">
                <a:solidFill>
                  <a:srgbClr val="0064F0"/>
                </a:solidFill>
                <a:latin typeface="Arial"/>
                <a:ea typeface="Arial"/>
                <a:cs typeface="Arial"/>
                <a:sym typeface="Arial"/>
              </a:rPr>
              <a:t>Full Harvest</a:t>
            </a:r>
            <a:r>
              <a:rPr lang="en-US" sz="2138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138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is a B2B produce marketplace that connects farmers with produce buyers with expertise in reducing on-farm food loss while improving profitability.</a:t>
            </a:r>
            <a:endParaRPr/>
          </a:p>
          <a:p>
            <a:pPr marL="242900" marR="0" lvl="0" indent="-242900" algn="l" rtl="0">
              <a:lnSpc>
                <a:spcPct val="112020"/>
              </a:lnSpc>
              <a:spcBef>
                <a:spcPts val="1913"/>
              </a:spcBef>
              <a:spcAft>
                <a:spcPts val="0"/>
              </a:spcAft>
              <a:buClr>
                <a:srgbClr val="333333"/>
              </a:buClr>
              <a:buSzPts val="2138"/>
              <a:buFont typeface="Arial"/>
              <a:buChar char="•"/>
            </a:pPr>
            <a:r>
              <a:rPr lang="en-US" sz="2138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Full Harvest has saved over </a:t>
            </a:r>
            <a:r>
              <a:rPr lang="en-US" sz="2138" b="1" i="0" u="none" strike="noStrike" cap="none">
                <a:solidFill>
                  <a:srgbClr val="0064F0"/>
                </a:solidFill>
                <a:latin typeface="Arial"/>
                <a:ea typeface="Arial"/>
                <a:cs typeface="Arial"/>
                <a:sym typeface="Arial"/>
              </a:rPr>
              <a:t>4 B gallons of water</a:t>
            </a:r>
            <a:r>
              <a:rPr lang="en-US" sz="2138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and </a:t>
            </a:r>
            <a:r>
              <a:rPr lang="en-US" sz="2138" b="1" i="0" u="none" strike="noStrike" cap="none">
                <a:solidFill>
                  <a:srgbClr val="0064F0"/>
                </a:solidFill>
                <a:latin typeface="Arial"/>
                <a:ea typeface="Arial"/>
                <a:cs typeface="Arial"/>
                <a:sym typeface="Arial"/>
              </a:rPr>
              <a:t>20 million kilograms of carbon dioxide</a:t>
            </a:r>
            <a:r>
              <a:rPr lang="en-US" sz="2138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equivalent, or CO2e, emissions and has sold </a:t>
            </a:r>
            <a:r>
              <a:rPr lang="en-US" sz="2138" b="1" i="0" u="none" strike="noStrike" cap="none">
                <a:solidFill>
                  <a:srgbClr val="0064F0"/>
                </a:solidFill>
                <a:latin typeface="Arial"/>
                <a:ea typeface="Arial"/>
                <a:cs typeface="Arial"/>
                <a:sym typeface="Arial"/>
              </a:rPr>
              <a:t>125 M lbs of food</a:t>
            </a:r>
            <a:endParaRPr/>
          </a:p>
          <a:p>
            <a:pPr marL="242900" marR="0" lvl="0" indent="-242900" algn="l" rtl="0">
              <a:lnSpc>
                <a:spcPct val="112020"/>
              </a:lnSpc>
              <a:spcBef>
                <a:spcPts val="1913"/>
              </a:spcBef>
              <a:spcAft>
                <a:spcPts val="0"/>
              </a:spcAft>
              <a:buClr>
                <a:srgbClr val="0064F0"/>
              </a:buClr>
              <a:buSzPts val="2138"/>
              <a:buFont typeface="Arial"/>
              <a:buChar char="•"/>
            </a:pPr>
            <a:r>
              <a:rPr lang="en-US" sz="2138" b="0" i="0" u="none" strike="noStrike" cap="none">
                <a:solidFill>
                  <a:srgbClr val="0064F0"/>
                </a:solidFill>
                <a:latin typeface="Arial"/>
                <a:ea typeface="Arial"/>
                <a:cs typeface="Arial"/>
                <a:sym typeface="Arial"/>
              </a:rPr>
              <a:t>Funding: </a:t>
            </a:r>
            <a:r>
              <a:rPr lang="en-US" sz="2138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Over $30M to-date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7" descr="preencoded.pn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5704" cy="17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"/>
          <p:cNvSpPr/>
          <p:nvPr/>
        </p:nvSpPr>
        <p:spPr>
          <a:xfrm>
            <a:off x="476131" y="440570"/>
            <a:ext cx="12188952" cy="266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53"/>
              </a:lnSpc>
              <a:spcBef>
                <a:spcPts val="0"/>
              </a:spcBef>
              <a:spcAft>
                <a:spcPts val="0"/>
              </a:spcAft>
              <a:buClr>
                <a:srgbClr val="0064F0"/>
              </a:buClr>
              <a:buSzPts val="1875"/>
              <a:buFont typeface="Arial"/>
              <a:buNone/>
            </a:pPr>
            <a:r>
              <a:rPr lang="en-US" sz="1875" b="1" i="0" u="none" strike="noStrike" cap="none">
                <a:solidFill>
                  <a:srgbClr val="0064F0"/>
                </a:solidFill>
                <a:latin typeface="Arial"/>
                <a:ea typeface="Arial"/>
                <a:cs typeface="Arial"/>
                <a:sym typeface="Arial"/>
              </a:rPr>
              <a:t>Founders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476131" y="864178"/>
            <a:ext cx="12188952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29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375"/>
              <a:buFont typeface="Arial"/>
              <a:buNone/>
            </a:pPr>
            <a:r>
              <a:rPr lang="en-US" sz="3375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Getting Started Resources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7" descr="preencoded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31" y="1990227"/>
            <a:ext cx="3966749" cy="401854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7"/>
          <p:cNvSpPr/>
          <p:nvPr/>
        </p:nvSpPr>
        <p:spPr>
          <a:xfrm>
            <a:off x="4909488" y="2043643"/>
            <a:ext cx="7378899" cy="393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42900" marR="0" lvl="0" indent="-242900" algn="l" rtl="0">
              <a:lnSpc>
                <a:spcPct val="112037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700"/>
              <a:buFont typeface="Arial"/>
              <a:buChar char="•"/>
            </a:pPr>
            <a:r>
              <a:rPr lang="en-US" sz="27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Community Events</a:t>
            </a:r>
            <a:endParaRPr dirty="0"/>
          </a:p>
          <a:p>
            <a:pPr marL="242900" marR="0" lvl="0" indent="-242900" algn="l" rtl="0">
              <a:lnSpc>
                <a:spcPct val="112037"/>
              </a:lnSpc>
              <a:spcBef>
                <a:spcPts val="2563"/>
              </a:spcBef>
              <a:spcAft>
                <a:spcPts val="0"/>
              </a:spcAft>
              <a:buClr>
                <a:srgbClr val="333333"/>
              </a:buClr>
              <a:buSzPts val="2700"/>
              <a:buFont typeface="Arial"/>
              <a:buChar char="•"/>
            </a:pPr>
            <a:r>
              <a:rPr lang="en-US" sz="27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Venture Development 'Course'</a:t>
            </a:r>
            <a:endParaRPr dirty="0"/>
          </a:p>
          <a:p>
            <a:pPr marL="485800" marR="0" lvl="1" indent="-242900" algn="l" rtl="0">
              <a:lnSpc>
                <a:spcPct val="112057"/>
              </a:lnSpc>
              <a:spcBef>
                <a:spcPts val="502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Arial"/>
              <a:buChar char="•"/>
            </a:pPr>
            <a:r>
              <a:rPr lang="en-US" sz="1725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Become a Venture Lab member to gain access</a:t>
            </a:r>
            <a:endParaRPr dirty="0"/>
          </a:p>
          <a:p>
            <a:pPr marL="242900" marR="0" lvl="0" indent="-242900" algn="l" rtl="0">
              <a:lnSpc>
                <a:spcPct val="112037"/>
              </a:lnSpc>
              <a:spcBef>
                <a:spcPts val="2822"/>
              </a:spcBef>
              <a:spcAft>
                <a:spcPts val="0"/>
              </a:spcAft>
              <a:buClr>
                <a:srgbClr val="333333"/>
              </a:buClr>
              <a:buSzPts val="2700"/>
              <a:buFont typeface="Arial"/>
              <a:buChar char="•"/>
            </a:pPr>
            <a:r>
              <a:rPr lang="en-US" sz="27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Monthly Founder Coaching Sessions</a:t>
            </a:r>
            <a:endParaRPr dirty="0"/>
          </a:p>
          <a:p>
            <a:pPr marL="485800" marR="0" lvl="1" indent="-242900" algn="l" rtl="0">
              <a:lnSpc>
                <a:spcPct val="112057"/>
              </a:lnSpc>
              <a:spcBef>
                <a:spcPts val="502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Arial"/>
              <a:buChar char="•"/>
            </a:pPr>
            <a:r>
              <a:rPr lang="en-US" sz="1725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Become a Venture Lab member to gain access</a:t>
            </a:r>
            <a:endParaRPr dirty="0"/>
          </a:p>
          <a:p>
            <a:pPr marL="242900" marR="0" lvl="0" indent="-242900" algn="l" rtl="0">
              <a:lnSpc>
                <a:spcPct val="112037"/>
              </a:lnSpc>
              <a:spcBef>
                <a:spcPts val="2822"/>
              </a:spcBef>
              <a:spcAft>
                <a:spcPts val="0"/>
              </a:spcAft>
              <a:buClr>
                <a:srgbClr val="333333"/>
              </a:buClr>
              <a:buSzPts val="2700"/>
              <a:buFont typeface="Arial"/>
              <a:buChar char="•"/>
            </a:pPr>
            <a:r>
              <a:rPr lang="en-US" sz="27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Joiners Fair TBD</a:t>
            </a:r>
            <a:endParaRPr dirty="0"/>
          </a:p>
          <a:p>
            <a:pPr marL="242900" marR="0" lvl="0" indent="-242900" algn="l" rtl="0">
              <a:lnSpc>
                <a:spcPct val="112037"/>
              </a:lnSpc>
              <a:spcBef>
                <a:spcPts val="2563"/>
              </a:spcBef>
              <a:spcAft>
                <a:spcPts val="0"/>
              </a:spcAft>
              <a:buClr>
                <a:srgbClr val="333333"/>
              </a:buClr>
              <a:buSzPts val="2700"/>
              <a:buFont typeface="Arial"/>
              <a:buChar char="•"/>
            </a:pPr>
            <a:r>
              <a:rPr lang="en-US" sz="27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Visiting Experts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7"/>
          <p:cNvSpPr/>
          <p:nvPr/>
        </p:nvSpPr>
        <p:spPr>
          <a:xfrm>
            <a:off x="11874706" y="6530731"/>
            <a:ext cx="123794" cy="19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sldNum" idx="12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8" descr="preencoded.pn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5704" cy="174263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8"/>
          <p:cNvSpPr/>
          <p:nvPr/>
        </p:nvSpPr>
        <p:spPr>
          <a:xfrm>
            <a:off x="476131" y="899934"/>
            <a:ext cx="11617595" cy="3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Venture Lab Membership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8"/>
          <p:cNvSpPr/>
          <p:nvPr/>
        </p:nvSpPr>
        <p:spPr>
          <a:xfrm>
            <a:off x="476131" y="447563"/>
            <a:ext cx="11617595" cy="19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4F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0064F0"/>
                </a:solidFill>
                <a:latin typeface="Arial"/>
                <a:ea typeface="Arial"/>
                <a:cs typeface="Arial"/>
                <a:sym typeface="Arial"/>
              </a:rPr>
              <a:t>All Students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8"/>
          <p:cNvSpPr/>
          <p:nvPr/>
        </p:nvSpPr>
        <p:spPr>
          <a:xfrm>
            <a:off x="552312" y="1898869"/>
            <a:ext cx="5590898" cy="347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1F5B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11F5B"/>
                </a:solidFill>
                <a:latin typeface="Arial"/>
                <a:ea typeface="Arial"/>
                <a:cs typeface="Arial"/>
                <a:sym typeface="Arial"/>
              </a:rPr>
              <a:t>Open to currently enrolled Penn students in a degree seeking program with a valid PennKey.</a:t>
            </a:r>
            <a:endParaRPr/>
          </a:p>
          <a:p>
            <a:pPr marL="485800" marR="0" lvl="1" indent="-2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Tangen Hall access 7 days/week, 7 AM-2 AM ET</a:t>
            </a:r>
            <a:endParaRPr/>
          </a:p>
          <a:p>
            <a:pPr marL="485800" marR="0" lvl="1" indent="-2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Venture Lab Slack workspace</a:t>
            </a:r>
            <a:endParaRPr/>
          </a:p>
          <a:p>
            <a:pPr marL="485800" marR="0" lvl="1" indent="-2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Venture Lab Weekly Newsletter</a:t>
            </a:r>
            <a:endParaRPr/>
          </a:p>
          <a:p>
            <a:pPr marL="485800" marR="0" lvl="1" indent="-2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Room reservations</a:t>
            </a:r>
            <a:endParaRPr/>
          </a:p>
          <a:p>
            <a:pPr marL="485800" marR="0" lvl="1" indent="-2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Studios @ Venture Lab</a:t>
            </a:r>
            <a:endParaRPr/>
          </a:p>
          <a:p>
            <a:pPr marL="728700" marR="0" lvl="2" indent="-2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Safety Training</a:t>
            </a:r>
            <a:endParaRPr/>
          </a:p>
          <a:p>
            <a:pPr marL="728700" marR="0" lvl="2" indent="-2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3D Printer Training</a:t>
            </a:r>
            <a:endParaRPr/>
          </a:p>
          <a:p>
            <a:pPr marL="728700" marR="0" lvl="2" indent="-2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Laser Cutter Training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8" descr="preencoded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4476" y="1771207"/>
            <a:ext cx="5693880" cy="450175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8"/>
          <p:cNvSpPr/>
          <p:nvPr/>
        </p:nvSpPr>
        <p:spPr>
          <a:xfrm>
            <a:off x="571355" y="5963094"/>
            <a:ext cx="4915835" cy="2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6010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60101"/>
                </a:solidFill>
                <a:latin typeface="Arial"/>
                <a:ea typeface="Arial"/>
                <a:cs typeface="Arial"/>
                <a:sym typeface="Arial"/>
              </a:rPr>
              <a:t>All students have access M-F 7AM-9PM ET with Penn Card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9" descr="preencoded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5753" y="4924540"/>
            <a:ext cx="4792337" cy="1933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53A15134-9512-977E-8151-21A406DB77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9" y="0"/>
            <a:ext cx="12153628" cy="4924540"/>
          </a:xfrm>
          <a:prstGeom prst="rect">
            <a:avLst/>
          </a:prstGeom>
        </p:spPr>
      </p:pic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4FFCEFD-4C7C-5539-9851-5518EDA94E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575" y="5128211"/>
            <a:ext cx="1566996" cy="15261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0" descr="preencoded.pn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5704" cy="12950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0"/>
          <p:cNvSpPr/>
          <p:nvPr/>
        </p:nvSpPr>
        <p:spPr>
          <a:xfrm>
            <a:off x="476131" y="404860"/>
            <a:ext cx="12188952" cy="53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53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50"/>
              <a:buFont typeface="Arial"/>
              <a:buNone/>
            </a:pPr>
            <a:r>
              <a:rPr lang="en-US" sz="375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Get Started!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0" descr="preencoded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31" y="1580755"/>
            <a:ext cx="3966749" cy="442801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0"/>
          <p:cNvSpPr/>
          <p:nvPr/>
        </p:nvSpPr>
        <p:spPr>
          <a:xfrm>
            <a:off x="4909488" y="2710227"/>
            <a:ext cx="7378899" cy="220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42900" marR="0" lvl="0" indent="-242900" algn="l" rtl="0">
              <a:lnSpc>
                <a:spcPct val="112037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700"/>
              <a:buFont typeface="Arial"/>
              <a:buChar char="•"/>
            </a:pPr>
            <a:r>
              <a:rPr lang="en-US" sz="27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Sign up for VL membership &amp; newsletter</a:t>
            </a:r>
            <a:endParaRPr/>
          </a:p>
          <a:p>
            <a:pPr marL="242900" marR="0" lvl="0" indent="-242900" algn="l" rtl="0">
              <a:lnSpc>
                <a:spcPct val="112037"/>
              </a:lnSpc>
              <a:spcBef>
                <a:spcPts val="2563"/>
              </a:spcBef>
              <a:spcAft>
                <a:spcPts val="0"/>
              </a:spcAft>
              <a:buClr>
                <a:srgbClr val="333333"/>
              </a:buClr>
              <a:buSzPts val="2700"/>
              <a:buFont typeface="Arial"/>
              <a:buChar char="•"/>
            </a:pPr>
            <a:r>
              <a:rPr lang="en-US" sz="27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Attend the Entrepreneurship Expo</a:t>
            </a:r>
            <a:endParaRPr/>
          </a:p>
          <a:p>
            <a:pPr marL="242900" marR="0" lvl="0" indent="-242900" algn="l" rtl="0">
              <a:lnSpc>
                <a:spcPct val="112037"/>
              </a:lnSpc>
              <a:spcBef>
                <a:spcPts val="2563"/>
              </a:spcBef>
              <a:spcAft>
                <a:spcPts val="0"/>
              </a:spcAft>
              <a:buClr>
                <a:srgbClr val="333333"/>
              </a:buClr>
              <a:buSzPts val="2700"/>
              <a:buFont typeface="Arial"/>
              <a:buChar char="•"/>
            </a:pPr>
            <a:r>
              <a:rPr lang="en-US" sz="27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Schedule a Start Here Mondays office hours appointment - </a:t>
            </a:r>
            <a:r>
              <a:rPr lang="en-US" sz="2700" b="1" i="1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starting September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0"/>
          <p:cNvSpPr/>
          <p:nvPr/>
        </p:nvSpPr>
        <p:spPr>
          <a:xfrm>
            <a:off x="11874706" y="6530731"/>
            <a:ext cx="123794" cy="19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sldNum" idx="12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1" descr="preencoded.pn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5704" cy="1295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1"/>
          <p:cNvSpPr/>
          <p:nvPr/>
        </p:nvSpPr>
        <p:spPr>
          <a:xfrm>
            <a:off x="476131" y="404860"/>
            <a:ext cx="5937621" cy="53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53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50"/>
              <a:buFont typeface="Arial"/>
              <a:buNone/>
            </a:pPr>
            <a:r>
              <a:rPr lang="en-US" sz="375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Tangen Hall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1" descr="preencoded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105" y="0"/>
            <a:ext cx="5848370" cy="686580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1"/>
          <p:cNvSpPr/>
          <p:nvPr/>
        </p:nvSpPr>
        <p:spPr>
          <a:xfrm>
            <a:off x="571357" y="1796055"/>
            <a:ext cx="5728123" cy="440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42900" marR="0" lvl="0" indent="-242900" algn="l" rtl="0">
              <a:lnSpc>
                <a:spcPct val="112037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700"/>
              <a:buFont typeface="Arial"/>
              <a:buChar char="•"/>
            </a:pPr>
            <a:r>
              <a:rPr lang="en-US" sz="27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8 labs and studio spaces</a:t>
            </a:r>
            <a:endParaRPr/>
          </a:p>
          <a:p>
            <a:pPr marL="242900" marR="0" lvl="0" indent="-242900" algn="l" rtl="0">
              <a:lnSpc>
                <a:spcPct val="112037"/>
              </a:lnSpc>
              <a:spcBef>
                <a:spcPts val="2563"/>
              </a:spcBef>
              <a:spcAft>
                <a:spcPts val="0"/>
              </a:spcAft>
              <a:buClr>
                <a:srgbClr val="333333"/>
              </a:buClr>
              <a:buSzPts val="2700"/>
              <a:buFont typeface="Arial"/>
              <a:buChar char="•"/>
            </a:pPr>
            <a:r>
              <a:rPr lang="en-US" sz="27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2,700 sq ft colloquium with 200+ seats</a:t>
            </a:r>
            <a:endParaRPr/>
          </a:p>
          <a:p>
            <a:pPr marL="242900" marR="0" lvl="0" indent="-242900" algn="l" rtl="0">
              <a:lnSpc>
                <a:spcPct val="112037"/>
              </a:lnSpc>
              <a:spcBef>
                <a:spcPts val="2563"/>
              </a:spcBef>
              <a:spcAft>
                <a:spcPts val="0"/>
              </a:spcAft>
              <a:buClr>
                <a:srgbClr val="333333"/>
              </a:buClr>
              <a:buSzPts val="2700"/>
              <a:buFont typeface="Arial"/>
              <a:buChar char="•"/>
            </a:pPr>
            <a:r>
              <a:rPr lang="en-US" sz="27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Founders' suites with 16 team rooms and pods</a:t>
            </a:r>
            <a:endParaRPr/>
          </a:p>
          <a:p>
            <a:pPr marL="242900" marR="0" lvl="0" indent="-242900" algn="l" rtl="0">
              <a:lnSpc>
                <a:spcPct val="112037"/>
              </a:lnSpc>
              <a:spcBef>
                <a:spcPts val="2563"/>
              </a:spcBef>
              <a:spcAft>
                <a:spcPts val="0"/>
              </a:spcAft>
              <a:buClr>
                <a:srgbClr val="333333"/>
              </a:buClr>
              <a:buSzPts val="2700"/>
              <a:buFont typeface="Arial"/>
              <a:buChar char="•"/>
            </a:pPr>
            <a:r>
              <a:rPr lang="en-US" sz="27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 structured active learning rooms</a:t>
            </a:r>
            <a:endParaRPr/>
          </a:p>
          <a:p>
            <a:pPr marL="242900" marR="0" lvl="0" indent="-242900" algn="l" rtl="0">
              <a:lnSpc>
                <a:spcPct val="112037"/>
              </a:lnSpc>
              <a:spcBef>
                <a:spcPts val="2563"/>
              </a:spcBef>
              <a:spcAft>
                <a:spcPts val="0"/>
              </a:spcAft>
              <a:buClr>
                <a:srgbClr val="333333"/>
              </a:buClr>
              <a:buSzPts val="2700"/>
              <a:buFont typeface="Arial"/>
              <a:buChar char="•"/>
            </a:pPr>
            <a:r>
              <a:rPr lang="en-US" sz="27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 rooftop terrace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379</Words>
  <Application>Microsoft Office PowerPoint</Application>
  <PresentationFormat>Widescreen</PresentationFormat>
  <Paragraphs>73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Candace Cain</cp:lastModifiedBy>
  <cp:revision>4</cp:revision>
  <dcterms:modified xsi:type="dcterms:W3CDTF">2025-08-19T15:43:27Z</dcterms:modified>
</cp:coreProperties>
</file>