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Basic" panose="02010503040500020004" pitchFamily="2" charset="77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SemiBold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KBieG8z0akxLj/rbRxIPnDji/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FEDA9-83A6-4DD1-87CE-4B8166218831}" v="2" dt="2025-07-09T14:11:41.742"/>
    <p1510:client id="{A47985D7-BEF6-48A4-9D9F-DE106EED85D9}" v="1" dt="2025-07-09T13:58:37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2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background needed</a:t>
            </a:r>
            <a:endParaRPr/>
          </a:p>
        </p:txBody>
      </p:sp>
      <p:sp>
        <p:nvSpPr>
          <p:cNvPr id="188" name="Google Shape;1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0568f683e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40568f683e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DA7D092A-C2EE-85CB-C790-8637D759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0568f683e_0_98:notes">
            <a:extLst>
              <a:ext uri="{FF2B5EF4-FFF2-40B4-BE49-F238E27FC236}">
                <a16:creationId xmlns:a16="http://schemas.microsoft.com/office/drawing/2014/main" id="{E1382ACF-3AAE-7332-6DCE-EDC3AD8FF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40568f683e_0_98:notes">
            <a:extLst>
              <a:ext uri="{FF2B5EF4-FFF2-40B4-BE49-F238E27FC236}">
                <a16:creationId xmlns:a16="http://schemas.microsoft.com/office/drawing/2014/main" id="{38BDAE33-66EF-6085-0A0C-F459F5B96F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98" name="Google Shape;198;g140568f683e_0_98:notes">
            <a:extLst>
              <a:ext uri="{FF2B5EF4-FFF2-40B4-BE49-F238E27FC236}">
                <a16:creationId xmlns:a16="http://schemas.microsoft.com/office/drawing/2014/main" id="{FDDB0825-AE23-CCF9-AFA8-39D74E9716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/>
              <a:pPr>
                <a:buSzPts val="14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6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0568f683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40568f683e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0568f683e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Learning specialists work with students in a few different ways: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Individual and confidential appointments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Group workshops about topics like time management and study strategies (we'll show more on the next slide)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Special programs developed through collaborations with different campus partners (College Houses, Schools, Cultural Centers, etc)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 perhaps, the greatest thing is that all of these services are free to you!</a:t>
            </a:r>
            <a:endParaRPr/>
          </a:p>
        </p:txBody>
      </p:sp>
      <p:sp>
        <p:nvSpPr>
          <p:cNvPr id="209" name="Google Shape;2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0568f683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40568f683e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Julianne – Emphasize that we often talk with students time management and productivity. We separate them there and will explain later on.</a:t>
            </a:r>
            <a:endParaRPr/>
          </a:p>
        </p:txBody>
      </p:sp>
      <p:sp>
        <p:nvSpPr>
          <p:cNvPr id="223" name="Google Shape;223;g140568f683e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0568f683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140568f683e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can meet with us at any point in the semester, but here are a few times that usually make a lot of sense for students: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Early after attending each of your classes at least once or before exams and papers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Throughout the semester, especially after you receive some graded feedback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Around finals season to evaluate the semester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Whenever you'd like to adjust your habits and systems for sustained academic wellness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Mention that students can see us even on a weekly basis (some students come in for one-time sessions; others visit on a more consistent basis)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Emphasize the importance of seeing us sooner rather than later</a:t>
            </a:r>
            <a:endParaRPr/>
          </a:p>
        </p:txBody>
      </p:sp>
      <p:sp>
        <p:nvSpPr>
          <p:cNvPr id="253" name="Google Shape;253;g140568f683e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0568f683e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40568f683e_0_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Julianne – Emphasize that we often talk with students time management and productivity. We separate them there and will explain later on.</a:t>
            </a:r>
            <a:endParaRPr/>
          </a:p>
        </p:txBody>
      </p:sp>
      <p:sp>
        <p:nvSpPr>
          <p:cNvPr id="273" name="Google Shape;273;g140568f683e_0_5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0568f683e_0_5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140568f683e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40568f683e_0_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140568f683e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0568f683e_0_78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40568f683e_0_78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40568f683e_0_78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0568f683e_0_8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40568f683e_0_8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g140568f683e_0_81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0568f683e_0_79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40568f683e_0_7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140568f683e_0_7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9" y="6295792"/>
            <a:ext cx="948140" cy="34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g140568f683e_0_791"/>
          <p:cNvCxnSpPr/>
          <p:nvPr/>
        </p:nvCxnSpPr>
        <p:spPr>
          <a:xfrm>
            <a:off x="1272088" y="6258343"/>
            <a:ext cx="0" cy="468900"/>
          </a:xfrm>
          <a:prstGeom prst="straightConnector1">
            <a:avLst/>
          </a:prstGeom>
          <a:noFill/>
          <a:ln w="9525" cap="flat" cmpd="sng">
            <a:solidFill>
              <a:srgbClr val="00468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g140568f683e_0_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793" y="6295792"/>
            <a:ext cx="1004408" cy="34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40568f683e_0_79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40568f683e_0_79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40568f683e_0_79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0568f683e_0_80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40568f683e_0_800"/>
          <p:cNvSpPr txBox="1"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F"/>
              </a:buClr>
              <a:buSzPts val="2400"/>
              <a:buNone/>
              <a:defRPr sz="2400">
                <a:solidFill>
                  <a:srgbClr val="8888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2000"/>
              <a:buNone/>
              <a:defRPr sz="2000">
                <a:solidFill>
                  <a:srgbClr val="8888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800"/>
              <a:buNone/>
              <a:defRPr sz="1800">
                <a:solidFill>
                  <a:srgbClr val="8888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g140568f683e_0_80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40568f683e_0_80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40568f683e_0_80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140568f683e_0_800"/>
          <p:cNvSpPr txBox="1"/>
          <p:nvPr/>
        </p:nvSpPr>
        <p:spPr>
          <a:xfrm>
            <a:off x="2836575" y="489814"/>
            <a:ext cx="2302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797979"/>
                </a:solidFill>
                <a:latin typeface="Basic"/>
                <a:ea typeface="Basic"/>
                <a:cs typeface="Basic"/>
                <a:sym typeface="Basic"/>
              </a:rPr>
              <a:t>University of Pennsylvania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g140568f683e_0_800"/>
          <p:cNvCxnSpPr/>
          <p:nvPr/>
        </p:nvCxnSpPr>
        <p:spPr>
          <a:xfrm>
            <a:off x="285750" y="449638"/>
            <a:ext cx="4780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g140568f683e_0_800"/>
          <p:cNvSpPr txBox="1"/>
          <p:nvPr/>
        </p:nvSpPr>
        <p:spPr>
          <a:xfrm>
            <a:off x="225681" y="187122"/>
            <a:ext cx="5562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797979"/>
                </a:solidFill>
                <a:latin typeface="Basic"/>
                <a:ea typeface="Basic"/>
                <a:cs typeface="Basic"/>
                <a:sym typeface="Basic"/>
              </a:rPr>
              <a:t>Division of the Vice Provost for University Life </a:t>
            </a:r>
            <a:r>
              <a:rPr lang="en-US" sz="900" b="0" i="0" u="none" strike="noStrike" cap="none">
                <a:solidFill>
                  <a:srgbClr val="A4001D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140568f683e_0_8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9" y="6295792"/>
            <a:ext cx="948140" cy="34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g140568f683e_0_800"/>
          <p:cNvCxnSpPr/>
          <p:nvPr/>
        </p:nvCxnSpPr>
        <p:spPr>
          <a:xfrm>
            <a:off x="1272088" y="6258343"/>
            <a:ext cx="0" cy="468900"/>
          </a:xfrm>
          <a:prstGeom prst="straightConnector1">
            <a:avLst/>
          </a:prstGeom>
          <a:noFill/>
          <a:ln w="9525" cap="flat" cmpd="sng">
            <a:solidFill>
              <a:srgbClr val="00468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g140568f683e_0_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793" y="6295792"/>
            <a:ext cx="1004408" cy="34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0568f683e_0_816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40568f683e_0_816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40568f683e_0_81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40568f683e_0_816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0568f683e_0_8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40568f683e_0_8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g140568f683e_0_82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40568f683e_0_82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40568f683e_0_82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0568f683e_0_82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40568f683e_0_8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40568f683e_0_8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140568f683e_0_82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40568f683e_0_82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40568f683e_0_82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F"/>
              </a:buClr>
              <a:buSzPts val="1200"/>
              <a:buFont typeface="Basic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0568f683e_0_834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40568f683e_0_834"/>
          <p:cNvSpPr txBox="1">
            <a:spLocks noGrp="1"/>
          </p:cNvSpPr>
          <p:nvPr>
            <p:ph type="body" idx="1"/>
          </p:nvPr>
        </p:nvSpPr>
        <p:spPr>
          <a:xfrm>
            <a:off x="839791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g140568f683e_0_834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140568f683e_0_83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g140568f683e_0_83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40568f683e_0_834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40568f683e_0_834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40568f683e_0_83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0568f683e_0_843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40568f683e_0_843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g140568f683e_0_843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g140568f683e_0_843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140568f683e_0_84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40568f683e_0_84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0568f683e_0_850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40568f683e_0_850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g140568f683e_0_850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g140568f683e_0_85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140568f683e_0_85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140568f683e_0_85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0568f683e_0_85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40568f683e_0_85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140568f683e_0_85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140568f683e_0_85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40568f683e_0_85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40568f683e_0_863"/>
          <p:cNvSpPr txBox="1">
            <a:spLocks noGrp="1"/>
          </p:cNvSpPr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40568f683e_0_863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g140568f683e_0_863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140568f683e_0_86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140568f683e_0_86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9" y="6295792"/>
            <a:ext cx="948140" cy="34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0"/>
          <p:cNvCxnSpPr/>
          <p:nvPr/>
        </p:nvCxnSpPr>
        <p:spPr>
          <a:xfrm>
            <a:off x="1272088" y="6258343"/>
            <a:ext cx="0" cy="468869"/>
          </a:xfrm>
          <a:prstGeom prst="straightConnector1">
            <a:avLst/>
          </a:prstGeom>
          <a:noFill/>
          <a:ln w="9525" cap="flat" cmpd="sng">
            <a:solidFill>
              <a:srgbClr val="00468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793" y="6295792"/>
            <a:ext cx="1004408" cy="34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F"/>
              </a:buClr>
              <a:buSzPts val="2400"/>
              <a:buNone/>
              <a:defRPr sz="2400">
                <a:solidFill>
                  <a:srgbClr val="8888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2000"/>
              <a:buNone/>
              <a:defRPr sz="2000">
                <a:solidFill>
                  <a:srgbClr val="8888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800"/>
              <a:buNone/>
              <a:defRPr sz="1800">
                <a:solidFill>
                  <a:srgbClr val="8888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F"/>
              </a:buClr>
              <a:buSzPts val="1600"/>
              <a:buNone/>
              <a:defRPr sz="1600">
                <a:solidFill>
                  <a:srgbClr val="88888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1"/>
          <p:cNvSpPr txBox="1"/>
          <p:nvPr/>
        </p:nvSpPr>
        <p:spPr>
          <a:xfrm>
            <a:off x="2836575" y="489814"/>
            <a:ext cx="230275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797979"/>
                </a:solidFill>
                <a:latin typeface="Basic"/>
                <a:ea typeface="Basic"/>
                <a:cs typeface="Basic"/>
                <a:sym typeface="Basic"/>
              </a:rPr>
              <a:t>University of Pennsylvania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21"/>
          <p:cNvCxnSpPr/>
          <p:nvPr/>
        </p:nvCxnSpPr>
        <p:spPr>
          <a:xfrm>
            <a:off x="285750" y="449638"/>
            <a:ext cx="478015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21"/>
          <p:cNvSpPr txBox="1"/>
          <p:nvPr/>
        </p:nvSpPr>
        <p:spPr>
          <a:xfrm>
            <a:off x="225681" y="187122"/>
            <a:ext cx="55629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797979"/>
                </a:solidFill>
                <a:latin typeface="Basic"/>
                <a:ea typeface="Basic"/>
                <a:cs typeface="Basic"/>
                <a:sym typeface="Basic"/>
              </a:rPr>
              <a:t>Division of the Vice Provost for University Life </a:t>
            </a:r>
            <a:r>
              <a:rPr lang="en-US" sz="900" b="0" i="0" u="none" strike="noStrike" cap="none">
                <a:solidFill>
                  <a:srgbClr val="A4001D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669" y="6295792"/>
            <a:ext cx="948140" cy="34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21"/>
          <p:cNvCxnSpPr/>
          <p:nvPr/>
        </p:nvCxnSpPr>
        <p:spPr>
          <a:xfrm>
            <a:off x="1272088" y="6258343"/>
            <a:ext cx="0" cy="468869"/>
          </a:xfrm>
          <a:prstGeom prst="straightConnector1">
            <a:avLst/>
          </a:prstGeom>
          <a:noFill/>
          <a:ln w="9525" cap="flat" cmpd="sng">
            <a:solidFill>
              <a:srgbClr val="00468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793" y="6295792"/>
            <a:ext cx="1004408" cy="34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0568f683e_0_78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140568f683e_0_7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00" name="Google Shape;100;g140568f683e_0_78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01" name="Google Shape;101;g140568f683e_0_78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endParaRPr/>
          </a:p>
        </p:txBody>
      </p:sp>
      <p:sp>
        <p:nvSpPr>
          <p:cNvPr id="102" name="Google Shape;102;g140568f683e_0_78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F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" descr="Students sitting at a conference table in a small classroom"/>
          <p:cNvPicPr preferRelativeResize="0"/>
          <p:nvPr/>
        </p:nvPicPr>
        <p:blipFill rotWithShape="1">
          <a:blip r:embed="rId3">
            <a:alphaModFix/>
          </a:blip>
          <a:srcRect l="9022" t="-3777" r="-1" b="19683"/>
          <a:stretch/>
        </p:blipFill>
        <p:spPr>
          <a:xfrm>
            <a:off x="0" y="-285284"/>
            <a:ext cx="12184906" cy="63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738" y="373780"/>
            <a:ext cx="10887739" cy="213182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cxnSp>
        <p:nvCxnSpPr>
          <p:cNvPr id="193" name="Google Shape;19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3363547" y="2168706"/>
            <a:ext cx="506623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1" descr="Weingarten Center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6564" y="6213371"/>
            <a:ext cx="2267524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D7485D-90E9-4209-B79B-6169F522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7" y="493620"/>
            <a:ext cx="10515600" cy="164001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buClr>
                <a:srgbClr val="000000"/>
              </a:buClr>
              <a:buSzPts val="4400"/>
            </a:pPr>
            <a:r>
              <a:rPr lang="en-US" b="1" dirty="0"/>
              <a:t>Weingarten Center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A4001D"/>
                </a:solidFill>
              </a:rPr>
              <a:t>Penn’s Home for Academic Support &amp; Disability Services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0568f683e_0_7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4176"/>
            <a:ext cx="12192000" cy="473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320" name="Google Shape;320;g140568f683e_0_7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681103"/>
            <a:ext cx="12192000" cy="22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323" name="Google Shape;323;g140568f683e_0_772" descr="Weingarten Center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8151" y="5259536"/>
            <a:ext cx="4544832" cy="10243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BBBD2-0BD1-4F93-BA61-78E084BC4CEE}"/>
              </a:ext>
            </a:extLst>
          </p:cNvPr>
          <p:cNvSpPr txBox="1"/>
          <p:nvPr/>
        </p:nvSpPr>
        <p:spPr>
          <a:xfrm>
            <a:off x="1442083" y="2081649"/>
            <a:ext cx="9307814" cy="17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lt1"/>
              </a:buClr>
              <a:buSzPts val="3000"/>
            </a:pPr>
            <a:r>
              <a:rPr lang="en-US" sz="5400" dirty="0">
                <a:solidFill>
                  <a:schemeClr val="l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Visit Our Website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3000"/>
            </a:pPr>
            <a:r>
              <a:rPr lang="en-US" sz="5400" dirty="0">
                <a:solidFill>
                  <a:schemeClr val="l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Click </a:t>
            </a:r>
            <a:r>
              <a:rPr lang="en-US" sz="5400" b="1" dirty="0" err="1">
                <a:solidFill>
                  <a:schemeClr val="l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MyWeingartenCenter</a:t>
            </a:r>
            <a:endParaRPr lang="en-US" sz="5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cxnSp>
        <p:nvCxnSpPr>
          <p:cNvPr id="322" name="Google Shape;322;g140568f683e_0_7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68340" y="1708313"/>
            <a:ext cx="10455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g140568f683e_0_772"/>
          <p:cNvSpPr txBox="1">
            <a:spLocks noGrp="1"/>
          </p:cNvSpPr>
          <p:nvPr>
            <p:ph type="title"/>
          </p:nvPr>
        </p:nvSpPr>
        <p:spPr>
          <a:xfrm>
            <a:off x="838200" y="4759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Clr>
                <a:schemeClr val="lt1"/>
              </a:buClr>
              <a:buSzPts val="3000"/>
            </a:pPr>
            <a:r>
              <a:rPr lang="en-US" sz="5500" dirty="0">
                <a:solidFill>
                  <a:schemeClr val="lt1"/>
                </a:solidFill>
              </a:rPr>
              <a:t>To Make an Appointment</a:t>
            </a:r>
            <a:endParaRPr sz="55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>
          <a:extLst>
            <a:ext uri="{FF2B5EF4-FFF2-40B4-BE49-F238E27FC236}">
              <a16:creationId xmlns:a16="http://schemas.microsoft.com/office/drawing/2014/main" id="{6008692D-58A4-941C-E300-2783D768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0568f683e_0_98">
            <a:extLst>
              <a:ext uri="{FF2B5EF4-FFF2-40B4-BE49-F238E27FC236}">
                <a16:creationId xmlns:a16="http://schemas.microsoft.com/office/drawing/2014/main" id="{3E0C1006-CF5C-3CC0-81BB-A8F6C3D22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37" y="310730"/>
            <a:ext cx="11237697" cy="89832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b="1" kern="1200">
                <a:solidFill>
                  <a:srgbClr val="002060"/>
                </a:solidFill>
              </a:rPr>
              <a:t>A Holistic Approach to Supporting Students</a:t>
            </a:r>
            <a:endParaRPr lang="en-US" sz="3600" b="1" strike="sngStrike" kern="120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A1E12-5A56-A56B-3CA7-9C2DCECA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075" y="2028825"/>
            <a:ext cx="6038313" cy="4470820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>
              <a:latin typeface="Open Sans"/>
            </a:endParaRP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cs typeface="Calibri"/>
              </a:rPr>
              <a:t>We assess students’ needs, make appropriate referrals, and help students navigate campus resources.</a:t>
            </a:r>
            <a:br>
              <a:rPr lang="en-US" sz="1600">
                <a:latin typeface="Open Sans"/>
                <a:cs typeface="Calibri" panose="020F0502020204030204" pitchFamily="34" charset="0"/>
              </a:rPr>
            </a:br>
            <a:endParaRPr lang="en-US" sz="1600">
              <a:latin typeface="Open Sans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cs typeface="Calibri"/>
              </a:rPr>
              <a:t>We offer expertise in developing effective study skills and strategies as students pursue their academic goals and rise to their own potential.</a:t>
            </a:r>
            <a:br>
              <a:rPr lang="en-US" sz="1600">
                <a:latin typeface="Open Sans"/>
                <a:cs typeface="Calibri" panose="020F0502020204030204" pitchFamily="34" charset="0"/>
              </a:rPr>
            </a:br>
            <a:endParaRPr lang="en-US" sz="1600">
              <a:latin typeface="Open Sans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cs typeface="Calibri"/>
              </a:rPr>
              <a:t>We help students develop effective communication, problem-solving, and self-advocacy skills.</a:t>
            </a:r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Open Sans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cs typeface="Calibri"/>
              </a:rPr>
              <a:t>We encourage students to prioritize their mental health and well-being and make time for self-care. </a:t>
            </a:r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Open Sans"/>
              <a:cs typeface="Calibri" panose="020F0502020204030204" pitchFamily="34" charset="0"/>
            </a:endParaRPr>
          </a:p>
          <a:p>
            <a:pPr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cs typeface="Calibri"/>
              </a:rPr>
              <a:t>We strive to destigmatize disability, normalize asking for help, and support accommodations that </a:t>
            </a:r>
            <a:r>
              <a:rPr lang="en-US" sz="1600">
                <a:latin typeface="Open Sans"/>
                <a:ea typeface="Open Sans"/>
                <a:cs typeface="Open Sans"/>
              </a:rPr>
              <a:t>remove barriers and </a:t>
            </a:r>
            <a:r>
              <a:rPr lang="en-US" sz="1600">
                <a:latin typeface="Open Sans"/>
                <a:cs typeface="Calibri"/>
              </a:rPr>
              <a:t>level the playing field.</a:t>
            </a:r>
          </a:p>
          <a:p>
            <a:pPr marL="2286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>
              <a:latin typeface="Open Sans"/>
              <a:cs typeface="Calibri" panose="020F0502020204030204" pitchFamily="34" charset="0"/>
            </a:endParaRPr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8DF98-2B15-4F5A-AE65-86777DF10A97}"/>
              </a:ext>
            </a:extLst>
          </p:cNvPr>
          <p:cNvSpPr txBox="1"/>
          <p:nvPr/>
        </p:nvSpPr>
        <p:spPr>
          <a:xfrm>
            <a:off x="6645746" y="2900234"/>
            <a:ext cx="4880252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i="1">
                <a:solidFill>
                  <a:srgbClr val="002060"/>
                </a:solidFill>
                <a:latin typeface="Open Sans SemiBold"/>
                <a:cs typeface="MV Boli"/>
              </a:rPr>
              <a:t>Weingarten Center services are available to all Penn students.</a:t>
            </a:r>
          </a:p>
        </p:txBody>
      </p:sp>
      <p:cxnSp>
        <p:nvCxnSpPr>
          <p:cNvPr id="3" name="Google Shape;193;p1">
            <a:extLst>
              <a:ext uri="{FF2B5EF4-FFF2-40B4-BE49-F238E27FC236}">
                <a16:creationId xmlns:a16="http://schemas.microsoft.com/office/drawing/2014/main" id="{E689E034-7F62-33B6-14B3-10BC58892483}"/>
              </a:ext>
            </a:extLst>
          </p:cNvPr>
          <p:cNvCxnSpPr/>
          <p:nvPr/>
        </p:nvCxnSpPr>
        <p:spPr>
          <a:xfrm rot="10800000">
            <a:off x="3563572" y="1549581"/>
            <a:ext cx="506623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Picture 7" descr="A close up of a sign&#10;&#10;AI-generated content may be incorrect.">
            <a:extLst>
              <a:ext uri="{FF2B5EF4-FFF2-40B4-BE49-F238E27FC236}">
                <a16:creationId xmlns:a16="http://schemas.microsoft.com/office/drawing/2014/main" id="{CF05DF59-9CB8-3F55-8EDA-607F03DA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5313687"/>
            <a:ext cx="4495800" cy="9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0568f683e_0_98"/>
          <p:cNvSpPr/>
          <p:nvPr/>
        </p:nvSpPr>
        <p:spPr>
          <a:xfrm>
            <a:off x="1673090" y="2933904"/>
            <a:ext cx="3688500" cy="2412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Academic Support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g140568f683e_0_98"/>
          <p:cNvSpPr/>
          <p:nvPr/>
        </p:nvSpPr>
        <p:spPr>
          <a:xfrm>
            <a:off x="6883375" y="2933904"/>
            <a:ext cx="3688500" cy="2412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Disability Services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3" name="Google Shape;203;g140568f683e_0_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740646" y="1579418"/>
            <a:ext cx="1274700" cy="10944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g140568f683e_0_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1410" y="1508782"/>
            <a:ext cx="1152300" cy="1275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5" name="Google Shape;205;g140568f683e_0_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40568f683e_0_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b="1" dirty="0"/>
              <a:t>Weingarten Center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4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/>
          <p:nvPr/>
        </p:nvSpPr>
        <p:spPr>
          <a:xfrm>
            <a:off x="7964369" y="2107271"/>
            <a:ext cx="2790108" cy="33337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92869"/>
                </a:solidFill>
                <a:latin typeface="Basic"/>
                <a:ea typeface="Basic"/>
                <a:cs typeface="Basic"/>
                <a:sym typeface="Basic"/>
              </a:rPr>
              <a:t>Collaborate with campus partners to offer additional group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218" name="Google Shape;218;p3" descr="Group brainstor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0897" y="2069406"/>
            <a:ext cx="1633245" cy="163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"/>
          <p:cNvSpPr/>
          <p:nvPr/>
        </p:nvSpPr>
        <p:spPr>
          <a:xfrm>
            <a:off x="4594372" y="2107271"/>
            <a:ext cx="2790108" cy="33337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92869"/>
                </a:solidFill>
                <a:latin typeface="Basic"/>
                <a:ea typeface="Basic"/>
                <a:cs typeface="Basic"/>
                <a:sym typeface="Basic"/>
              </a:rPr>
              <a:t>Facilitate group workshops related to academic preparation and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214" name="Google Shape;214;p3" descr="Classro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3287" y="2126572"/>
            <a:ext cx="1576079" cy="157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/>
          <p:nvPr/>
        </p:nvSpPr>
        <p:spPr>
          <a:xfrm>
            <a:off x="1262896" y="2107271"/>
            <a:ext cx="2790108" cy="333372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92869"/>
                </a:solidFill>
                <a:latin typeface="Basic"/>
                <a:ea typeface="Basic"/>
                <a:cs typeface="Basic"/>
                <a:sym typeface="Basic"/>
              </a:rPr>
              <a:t>Meet with students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92869"/>
                </a:solidFill>
                <a:latin typeface="Basic"/>
                <a:ea typeface="Basic"/>
                <a:cs typeface="Basic"/>
                <a:sym typeface="Basic"/>
              </a:rPr>
              <a:t>1-on-1 in 50-min learning consultations</a:t>
            </a:r>
            <a:endParaRPr sz="200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217" name="Google Shape;217;p3" descr="Boardro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6262" y="1918754"/>
            <a:ext cx="2037089" cy="2037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275055" y="1391885"/>
            <a:ext cx="3641889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1B97ED-E340-46DD-91A6-BA8990B5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1442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US" b="1" dirty="0"/>
              <a:t>Learning Specialists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6827" y="3992157"/>
            <a:ext cx="2702100" cy="1816800"/>
            <a:chOff x="8006827" y="4151652"/>
            <a:chExt cx="2702100" cy="1816800"/>
          </a:xfrm>
        </p:grpSpPr>
        <p:sp>
          <p:nvSpPr>
            <p:cNvPr id="244" name="Google Shape;244;g140568f683e_0_196"/>
            <p:cNvSpPr/>
            <p:nvPr/>
          </p:nvSpPr>
          <p:spPr>
            <a:xfrm>
              <a:off x="8006827" y="4151652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Transition/Integration</a:t>
              </a:r>
              <a:endPara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45" name="Google Shape;245;g140568f683e_0_196" descr="Connection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31901" y="4593584"/>
              <a:ext cx="1251888" cy="12518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22546" y="4001859"/>
            <a:ext cx="2702100" cy="1816800"/>
            <a:chOff x="4822546" y="4161354"/>
            <a:chExt cx="2702100" cy="1816800"/>
          </a:xfrm>
        </p:grpSpPr>
        <p:sp>
          <p:nvSpPr>
            <p:cNvPr id="237" name="Google Shape;237;g140568f683e_0_196"/>
            <p:cNvSpPr/>
            <p:nvPr/>
          </p:nvSpPr>
          <p:spPr>
            <a:xfrm>
              <a:off x="4822546" y="416135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and Engagement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38" name="Google Shape;238;g140568f683e_0_196" descr="Market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65568" y="4944889"/>
              <a:ext cx="972021" cy="972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140568f683e_0_196" descr="Marketi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222528" y="4944888"/>
              <a:ext cx="972021" cy="9720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5159" y="4001859"/>
            <a:ext cx="2702100" cy="1816800"/>
            <a:chOff x="1635159" y="4161354"/>
            <a:chExt cx="2702100" cy="1816800"/>
          </a:xfrm>
        </p:grpSpPr>
        <p:sp>
          <p:nvSpPr>
            <p:cNvPr id="241" name="Google Shape;241;g140568f683e_0_196"/>
            <p:cNvSpPr/>
            <p:nvPr/>
          </p:nvSpPr>
          <p:spPr>
            <a:xfrm>
              <a:off x="1635159" y="416135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Productivity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42" name="Google Shape;242;g140568f683e_0_196" descr="Typewrite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91914" y="4652737"/>
              <a:ext cx="1192735" cy="11927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2087" y="1918749"/>
            <a:ext cx="2702100" cy="1816872"/>
            <a:chOff x="9202087" y="2078244"/>
            <a:chExt cx="2702100" cy="1816872"/>
          </a:xfrm>
        </p:grpSpPr>
        <p:sp>
          <p:nvSpPr>
            <p:cNvPr id="228" name="Google Shape;228;g140568f683e_0_196"/>
            <p:cNvSpPr/>
            <p:nvPr/>
          </p:nvSpPr>
          <p:spPr>
            <a:xfrm>
              <a:off x="9202087" y="207824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Academic Reading and Writing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29" name="Google Shape;229;g140568f683e_0_196" descr="Book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56588" y="2804160"/>
              <a:ext cx="1090956" cy="1090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2528" y="1918749"/>
            <a:ext cx="2702100" cy="1816800"/>
            <a:chOff x="6222528" y="2078244"/>
            <a:chExt cx="2702100" cy="1816800"/>
          </a:xfrm>
        </p:grpSpPr>
        <p:sp>
          <p:nvSpPr>
            <p:cNvPr id="231" name="Google Shape;231;g140568f683e_0_196"/>
            <p:cNvSpPr/>
            <p:nvPr/>
          </p:nvSpPr>
          <p:spPr>
            <a:xfrm>
              <a:off x="6222528" y="207824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Exam Prep/Taking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32" name="Google Shape;232;g140568f683e_0_196" descr="Clipboard Mix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90845" y="2588439"/>
              <a:ext cx="1165401" cy="11654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8475" y="1918749"/>
            <a:ext cx="2702100" cy="1816800"/>
            <a:chOff x="3268475" y="2078244"/>
            <a:chExt cx="2702100" cy="1816800"/>
          </a:xfrm>
        </p:grpSpPr>
        <p:sp>
          <p:nvSpPr>
            <p:cNvPr id="234" name="Google Shape;234;g140568f683e_0_196"/>
            <p:cNvSpPr/>
            <p:nvPr/>
          </p:nvSpPr>
          <p:spPr>
            <a:xfrm>
              <a:off x="3268475" y="207824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Time Management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35" name="Google Shape;235;g140568f683e_0_196" descr="Monthly calendar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962524" y="2519618"/>
              <a:ext cx="1303044" cy="13030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536" y="1918749"/>
            <a:ext cx="2702100" cy="1816800"/>
            <a:chOff x="286246" y="2078244"/>
            <a:chExt cx="2702100" cy="1816800"/>
          </a:xfrm>
        </p:grpSpPr>
        <p:sp>
          <p:nvSpPr>
            <p:cNvPr id="247" name="Google Shape;247;g140568f683e_0_196"/>
            <p:cNvSpPr/>
            <p:nvPr/>
          </p:nvSpPr>
          <p:spPr>
            <a:xfrm>
              <a:off x="286246" y="2078244"/>
              <a:ext cx="2702100" cy="181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92869"/>
                  </a:solidFill>
                  <a:latin typeface="Open Sans"/>
                  <a:ea typeface="Open Sans"/>
                  <a:cs typeface="Open Sans"/>
                  <a:sym typeface="Open Sans"/>
                </a:rPr>
                <a:t>Study Strategies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48" name="Google Shape;248;g140568f683e_0_196" descr="Head with gear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2413" y="2623996"/>
              <a:ext cx="1025491" cy="102549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6" name="Google Shape;226;g140568f683e_0_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274944" y="1434409"/>
            <a:ext cx="36420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AEE6762-DB62-4A16-B5C2-9253CDA2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4" y="98307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en-US" b="1" dirty="0"/>
              <a:t>Learning Specialists help students with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140568f683e_0_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40568f683e_0_225"/>
          <p:cNvSpPr txBox="1"/>
          <p:nvPr/>
        </p:nvSpPr>
        <p:spPr>
          <a:xfrm>
            <a:off x="8234965" y="3617893"/>
            <a:ext cx="3220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Reconnect with us around as you prepare for final projects and exams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g140568f683e_0_225"/>
          <p:cNvSpPr txBox="1"/>
          <p:nvPr/>
        </p:nvSpPr>
        <p:spPr>
          <a:xfrm>
            <a:off x="4510101" y="3618326"/>
            <a:ext cx="315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rPr>
              <a:t>Check-in regularly, especially after you receive graded feedback</a:t>
            </a:r>
            <a:endParaRPr sz="2200" b="0" i="0" u="none" strike="noStrike" cap="none">
              <a:solidFill>
                <a:srgbClr val="000F3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g140568f683e_0_225"/>
          <p:cNvSpPr txBox="1"/>
          <p:nvPr/>
        </p:nvSpPr>
        <p:spPr>
          <a:xfrm>
            <a:off x="930937" y="3618968"/>
            <a:ext cx="2683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Meet with us in the first weeks of the semester to get organized</a:t>
            </a:r>
            <a:endParaRPr sz="2200" b="0" i="0" u="none" strike="noStrike" cap="none" dirty="0">
              <a:solidFill>
                <a:srgbClr val="000F3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8DCFF0-299B-4F2D-8242-53F6CEDA9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714" y="2409817"/>
            <a:ext cx="11145900" cy="928181"/>
            <a:chOff x="479714" y="2409817"/>
            <a:chExt cx="11145900" cy="928181"/>
          </a:xfrm>
        </p:grpSpPr>
        <p:cxnSp>
          <p:nvCxnSpPr>
            <p:cNvPr id="261" name="Google Shape;261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479714" y="2654873"/>
              <a:ext cx="11145900" cy="0"/>
            </a:xfrm>
            <a:prstGeom prst="straightConnector1">
              <a:avLst/>
            </a:prstGeom>
            <a:noFill/>
            <a:ln w="57150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262879" y="2409818"/>
              <a:ext cx="0" cy="477900"/>
            </a:xfrm>
            <a:prstGeom prst="straightConnector1">
              <a:avLst/>
            </a:prstGeom>
            <a:noFill/>
            <a:ln w="28575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892751" y="2409817"/>
              <a:ext cx="0" cy="477900"/>
            </a:xfrm>
            <a:prstGeom prst="straightConnector1">
              <a:avLst/>
            </a:prstGeom>
            <a:noFill/>
            <a:ln w="28575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4" name="Google Shape;264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08709" y="2680016"/>
              <a:ext cx="387900" cy="63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 w="57150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endParaRPr>
            </a:p>
          </p:txBody>
        </p:sp>
        <p:sp>
          <p:nvSpPr>
            <p:cNvPr id="265" name="Google Shape;265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947199" y="2700797"/>
              <a:ext cx="387900" cy="63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 w="57150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endParaRPr>
            </a:p>
          </p:txBody>
        </p:sp>
        <p:sp>
          <p:nvSpPr>
            <p:cNvPr id="266" name="Google Shape;266;g140568f683e_0_2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7199" y="2700798"/>
              <a:ext cx="387900" cy="63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 w="57150" cap="flat" cmpd="sng">
              <a:solidFill>
                <a:srgbClr val="A4001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endParaRPr>
            </a:p>
          </p:txBody>
        </p:sp>
      </p:grpSp>
      <p:grpSp>
        <p:nvGrpSpPr>
          <p:cNvPr id="267" name="Google Shape;267;g140568f683e_0_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28009" y="1619246"/>
            <a:ext cx="7819800" cy="512700"/>
            <a:chOff x="2078627" y="5463887"/>
            <a:chExt cx="7819800" cy="512700"/>
          </a:xfrm>
        </p:grpSpPr>
        <p:sp>
          <p:nvSpPr>
            <p:cNvPr id="268" name="Google Shape;268;g140568f683e_0_225"/>
            <p:cNvSpPr/>
            <p:nvPr/>
          </p:nvSpPr>
          <p:spPr>
            <a:xfrm>
              <a:off x="2221922" y="5463887"/>
              <a:ext cx="7495200" cy="512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09286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Basic"/>
                <a:ea typeface="Basic"/>
                <a:cs typeface="Basic"/>
                <a:sym typeface="Basic"/>
              </a:endParaRPr>
            </a:p>
          </p:txBody>
        </p:sp>
        <p:sp>
          <p:nvSpPr>
            <p:cNvPr id="269" name="Google Shape;269;g140568f683e_0_225"/>
            <p:cNvSpPr txBox="1"/>
            <p:nvPr/>
          </p:nvSpPr>
          <p:spPr>
            <a:xfrm>
              <a:off x="2078627" y="5474836"/>
              <a:ext cx="78198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000F3A"/>
                  </a:solidFill>
                  <a:latin typeface="Open Sans"/>
                  <a:ea typeface="Open Sans"/>
                  <a:cs typeface="Open Sans"/>
                  <a:sym typeface="Open Sans"/>
                </a:rPr>
                <a:t>Whenever you'd like to adjust your habits and systems</a:t>
              </a:r>
              <a:endParaRPr sz="2200" b="0" i="0" u="none" strike="noStrike" cap="none">
                <a:solidFill>
                  <a:srgbClr val="000F3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60" name="Google Shape;260;g140568f683e_0_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231648" y="1255280"/>
            <a:ext cx="3642000" cy="0"/>
          </a:xfrm>
          <a:prstGeom prst="straightConnector1">
            <a:avLst/>
          </a:prstGeom>
          <a:noFill/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B3740B-5590-4E55-A726-65722739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00" y="332168"/>
            <a:ext cx="11218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When should you see a learning specialist?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40568f683e_0_5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40568f683e_0_545"/>
          <p:cNvSpPr/>
          <p:nvPr/>
        </p:nvSpPr>
        <p:spPr>
          <a:xfrm>
            <a:off x="9103634" y="1929381"/>
            <a:ext cx="2790000" cy="333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9286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Advocates for students with disabilities</a:t>
            </a:r>
            <a:endParaRPr sz="18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284" name="Google Shape;284;g140568f683e_0_545" descr="Mee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1248" y="2131616"/>
            <a:ext cx="1618845" cy="161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40568f683e_0_545"/>
          <p:cNvSpPr/>
          <p:nvPr/>
        </p:nvSpPr>
        <p:spPr>
          <a:xfrm>
            <a:off x="6170741" y="1929381"/>
            <a:ext cx="2790000" cy="333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9286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Coordinates implementation of student accommodations</a:t>
            </a:r>
            <a:endParaRPr sz="18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92869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pic>
        <p:nvPicPr>
          <p:cNvPr id="283" name="Google Shape;283;g140568f683e_0_545" descr="User netwo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7269" y="2071625"/>
            <a:ext cx="1633245" cy="163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0568f683e_0_545"/>
          <p:cNvSpPr/>
          <p:nvPr/>
        </p:nvSpPr>
        <p:spPr>
          <a:xfrm>
            <a:off x="3237848" y="1929381"/>
            <a:ext cx="2790000" cy="333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9286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Works collaboratively with students through the accommodations request process</a:t>
            </a:r>
            <a:endParaRPr sz="18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78" name="Google Shape;278;g140568f683e_0_545" descr="Boardro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477" y="1984020"/>
            <a:ext cx="1720850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0568f683e_0_545"/>
          <p:cNvSpPr/>
          <p:nvPr/>
        </p:nvSpPr>
        <p:spPr>
          <a:xfrm>
            <a:off x="298258" y="1929381"/>
            <a:ext cx="2790000" cy="333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9286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Reviews documentation and determines reasonable accommodations </a:t>
            </a:r>
            <a:endParaRPr sz="12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82" name="Google Shape;282;g140568f683e_0_545" descr="Open boo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5246" y="2146379"/>
            <a:ext cx="1396132" cy="1396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g140568f683e_0_5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274944" y="1391885"/>
            <a:ext cx="36420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FD1938-4165-4A40-80E4-BE6366BF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4" y="66321"/>
            <a:ext cx="10515600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buClr>
                <a:srgbClr val="000000"/>
              </a:buClr>
              <a:buSzPts val="4000"/>
            </a:pPr>
            <a:r>
              <a:rPr lang="en-US" b="1" dirty="0"/>
              <a:t>Disability Services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140568f683e_0_5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40568f683e_0_560" descr="Graphic illustrating accommodations types: academic, housing, dining, and physical access and transportation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0444" y="1777474"/>
            <a:ext cx="9551107" cy="3920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g140568f683e_0_5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274944" y="1293535"/>
            <a:ext cx="36420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A4E249-3351-4104-B6F3-54F2265C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4" y="1335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Accommodation Types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564" y="6213371"/>
            <a:ext cx="2267523" cy="5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40568f683e_0_568"/>
          <p:cNvSpPr txBox="1"/>
          <p:nvPr/>
        </p:nvSpPr>
        <p:spPr>
          <a:xfrm>
            <a:off x="9033787" y="2932501"/>
            <a:ext cx="1677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Renew Approved Accommodations</a:t>
            </a:r>
            <a:endParaRPr sz="15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8465347" y="1949773"/>
            <a:ext cx="2792100" cy="279390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40568f683e_0_568"/>
          <p:cNvSpPr txBox="1"/>
          <p:nvPr/>
        </p:nvSpPr>
        <p:spPr>
          <a:xfrm>
            <a:off x="7148008" y="4310516"/>
            <a:ext cx="16317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Accommodation Approval</a:t>
            </a:r>
            <a:endParaRPr sz="13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381052" y="2626657"/>
            <a:ext cx="3249900" cy="325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6479" y="23523"/>
                </a:moveTo>
                <a:lnTo>
                  <a:pt x="87162" y="32839"/>
                </a:lnTo>
                <a:lnTo>
                  <a:pt x="87162" y="32839"/>
                </a:lnTo>
                <a:cubicBezTo>
                  <a:pt x="75942" y="21618"/>
                  <a:pt x="58978" y="18451"/>
                  <a:pt x="44465" y="24869"/>
                </a:cubicBezTo>
                <a:cubicBezTo>
                  <a:pt x="29953" y="31286"/>
                  <a:pt x="20880" y="45967"/>
                  <a:pt x="21631" y="61818"/>
                </a:cubicBezTo>
                <a:cubicBezTo>
                  <a:pt x="22382" y="77669"/>
                  <a:pt x="32802" y="91426"/>
                  <a:pt x="47856" y="96443"/>
                </a:cubicBezTo>
                <a:lnTo>
                  <a:pt x="47296" y="88505"/>
                </a:lnTo>
                <a:lnTo>
                  <a:pt x="63170" y="104889"/>
                </a:lnTo>
                <a:lnTo>
                  <a:pt x="49409" y="118429"/>
                </a:lnTo>
                <a:lnTo>
                  <a:pt x="48840" y="110367"/>
                </a:lnTo>
                <a:lnTo>
                  <a:pt x="48840" y="110367"/>
                </a:lnTo>
                <a:cubicBezTo>
                  <a:pt x="27396" y="105615"/>
                  <a:pt x="11312" y="87807"/>
                  <a:pt x="8761" y="65992"/>
                </a:cubicBezTo>
                <a:cubicBezTo>
                  <a:pt x="6210" y="44177"/>
                  <a:pt x="17751" y="23139"/>
                  <a:pt x="37520" y="13567"/>
                </a:cubicBezTo>
                <a:cubicBezTo>
                  <a:pt x="57288" y="3996"/>
                  <a:pt x="80949" y="7991"/>
                  <a:pt x="96479" y="2352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40568f683e_0_568"/>
          <p:cNvSpPr txBox="1"/>
          <p:nvPr/>
        </p:nvSpPr>
        <p:spPr>
          <a:xfrm>
            <a:off x="5332213" y="2872800"/>
            <a:ext cx="1527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Initial Appointment</a:t>
            </a: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510475" y="1723777"/>
            <a:ext cx="3249900" cy="325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3521" y="23523"/>
                </a:moveTo>
                <a:lnTo>
                  <a:pt x="23521" y="23523"/>
                </a:lnTo>
                <a:cubicBezTo>
                  <a:pt x="39051" y="7991"/>
                  <a:pt x="62712" y="3996"/>
                  <a:pt x="82480" y="13567"/>
                </a:cubicBezTo>
                <a:cubicBezTo>
                  <a:pt x="102249" y="23139"/>
                  <a:pt x="113790" y="44177"/>
                  <a:pt x="111239" y="65992"/>
                </a:cubicBezTo>
                <a:cubicBezTo>
                  <a:pt x="108688" y="87807"/>
                  <a:pt x="92604" y="105615"/>
                  <a:pt x="71160" y="110367"/>
                </a:cubicBezTo>
                <a:lnTo>
                  <a:pt x="70591" y="118429"/>
                </a:lnTo>
                <a:lnTo>
                  <a:pt x="56830" y="104889"/>
                </a:lnTo>
                <a:lnTo>
                  <a:pt x="72704" y="88505"/>
                </a:lnTo>
                <a:lnTo>
                  <a:pt x="72144" y="96443"/>
                </a:lnTo>
                <a:cubicBezTo>
                  <a:pt x="87198" y="91426"/>
                  <a:pt x="97618" y="77669"/>
                  <a:pt x="98369" y="61818"/>
                </a:cubicBezTo>
                <a:cubicBezTo>
                  <a:pt x="99120" y="45967"/>
                  <a:pt x="90047" y="31286"/>
                  <a:pt x="75535" y="24869"/>
                </a:cubicBezTo>
                <a:cubicBezTo>
                  <a:pt x="61022" y="18451"/>
                  <a:pt x="44058" y="21618"/>
                  <a:pt x="32838" y="32839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40568f683e_0_568"/>
          <p:cNvSpPr txBox="1"/>
          <p:nvPr/>
        </p:nvSpPr>
        <p:spPr>
          <a:xfrm>
            <a:off x="3391830" y="4195532"/>
            <a:ext cx="16158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Documentation of Disability</a:t>
            </a:r>
            <a:endParaRPr sz="13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634655" y="2626657"/>
            <a:ext cx="3249900" cy="325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6479" y="23523"/>
                </a:moveTo>
                <a:lnTo>
                  <a:pt x="87162" y="32839"/>
                </a:lnTo>
                <a:lnTo>
                  <a:pt x="87162" y="32839"/>
                </a:lnTo>
                <a:cubicBezTo>
                  <a:pt x="75942" y="21618"/>
                  <a:pt x="58978" y="18451"/>
                  <a:pt x="44465" y="24869"/>
                </a:cubicBezTo>
                <a:cubicBezTo>
                  <a:pt x="29953" y="31286"/>
                  <a:pt x="20880" y="45967"/>
                  <a:pt x="21631" y="61818"/>
                </a:cubicBezTo>
                <a:cubicBezTo>
                  <a:pt x="22382" y="77669"/>
                  <a:pt x="32802" y="91426"/>
                  <a:pt x="47856" y="96443"/>
                </a:cubicBezTo>
                <a:lnTo>
                  <a:pt x="47296" y="88505"/>
                </a:lnTo>
                <a:lnTo>
                  <a:pt x="63170" y="104889"/>
                </a:lnTo>
                <a:lnTo>
                  <a:pt x="49409" y="118429"/>
                </a:lnTo>
                <a:lnTo>
                  <a:pt x="48840" y="110367"/>
                </a:lnTo>
                <a:lnTo>
                  <a:pt x="48840" y="110367"/>
                </a:lnTo>
                <a:cubicBezTo>
                  <a:pt x="27396" y="105615"/>
                  <a:pt x="11312" y="87807"/>
                  <a:pt x="8761" y="65992"/>
                </a:cubicBezTo>
                <a:cubicBezTo>
                  <a:pt x="6210" y="44177"/>
                  <a:pt x="17751" y="23139"/>
                  <a:pt x="37520" y="13567"/>
                </a:cubicBezTo>
                <a:cubicBezTo>
                  <a:pt x="57288" y="3996"/>
                  <a:pt x="80949" y="7991"/>
                  <a:pt x="96479" y="2352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40568f683e_0_568"/>
          <p:cNvSpPr txBox="1"/>
          <p:nvPr/>
        </p:nvSpPr>
        <p:spPr>
          <a:xfrm>
            <a:off x="1619569" y="2932501"/>
            <a:ext cx="1399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Accessibility 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Request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g140568f683e_0_5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67227" y="1737632"/>
            <a:ext cx="3249900" cy="325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12" y="60000"/>
                </a:moveTo>
                <a:lnTo>
                  <a:pt x="8412" y="60000"/>
                </a:lnTo>
                <a:cubicBezTo>
                  <a:pt x="8412" y="32962"/>
                  <a:pt x="29287" y="10511"/>
                  <a:pt x="56254" y="8548"/>
                </a:cubicBezTo>
                <a:cubicBezTo>
                  <a:pt x="83220" y="6584"/>
                  <a:pt x="107127" y="25774"/>
                  <a:pt x="111044" y="52527"/>
                </a:cubicBezTo>
                <a:cubicBezTo>
                  <a:pt x="114961" y="79279"/>
                  <a:pt x="97558" y="104517"/>
                  <a:pt x="71160" y="110367"/>
                </a:cubicBezTo>
                <a:lnTo>
                  <a:pt x="70591" y="118429"/>
                </a:lnTo>
                <a:lnTo>
                  <a:pt x="56830" y="104889"/>
                </a:lnTo>
                <a:lnTo>
                  <a:pt x="72704" y="88505"/>
                </a:lnTo>
                <a:lnTo>
                  <a:pt x="72144" y="96443"/>
                </a:lnTo>
                <a:cubicBezTo>
                  <a:pt x="90760" y="90239"/>
                  <a:pt x="101708" y="71000"/>
                  <a:pt x="97532" y="51826"/>
                </a:cubicBezTo>
                <a:cubicBezTo>
                  <a:pt x="93356" y="32651"/>
                  <a:pt x="75400" y="19707"/>
                  <a:pt x="55889" y="21808"/>
                </a:cubicBezTo>
                <a:cubicBezTo>
                  <a:pt x="36379" y="23908"/>
                  <a:pt x="21588" y="40376"/>
                  <a:pt x="21588" y="6000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0D965-B396-4349-A1EA-ECFD7F8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Disability Services Registration Process</a:t>
            </a:r>
            <a:br>
              <a:rPr lang="en-US" sz="1200" b="1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nn Branded">
      <a:dk1>
        <a:srgbClr val="000F3A"/>
      </a:dk1>
      <a:lt1>
        <a:srgbClr val="FFFFFF"/>
      </a:lt1>
      <a:dk2>
        <a:srgbClr val="092768"/>
      </a:dk2>
      <a:lt2>
        <a:srgbClr val="F2F2F2"/>
      </a:lt2>
      <a:accent1>
        <a:srgbClr val="FF0000"/>
      </a:accent1>
      <a:accent2>
        <a:srgbClr val="C00000"/>
      </a:accent2>
      <a:accent3>
        <a:srgbClr val="57000A"/>
      </a:accent3>
      <a:accent4>
        <a:srgbClr val="045EA7"/>
      </a:accent4>
      <a:accent5>
        <a:srgbClr val="D8D8D8"/>
      </a:accent5>
      <a:accent6>
        <a:srgbClr val="A5A5A5"/>
      </a:accent6>
      <a:hlink>
        <a:srgbClr val="092768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enn Branded">
      <a:dk1>
        <a:srgbClr val="000F3A"/>
      </a:dk1>
      <a:lt1>
        <a:srgbClr val="FFFFFF"/>
      </a:lt1>
      <a:dk2>
        <a:srgbClr val="092768"/>
      </a:dk2>
      <a:lt2>
        <a:srgbClr val="F2F2F2"/>
      </a:lt2>
      <a:accent1>
        <a:srgbClr val="FF0000"/>
      </a:accent1>
      <a:accent2>
        <a:srgbClr val="C00000"/>
      </a:accent2>
      <a:accent3>
        <a:srgbClr val="57000A"/>
      </a:accent3>
      <a:accent4>
        <a:srgbClr val="045EA7"/>
      </a:accent4>
      <a:accent5>
        <a:srgbClr val="D8D8D8"/>
      </a:accent5>
      <a:accent6>
        <a:srgbClr val="A5A5A5"/>
      </a:accent6>
      <a:hlink>
        <a:srgbClr val="092768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534</Words>
  <Application>Microsoft Macintosh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Basic</vt:lpstr>
      <vt:lpstr>Arial</vt:lpstr>
      <vt:lpstr>Open Sans</vt:lpstr>
      <vt:lpstr>Open Sans SemiBold</vt:lpstr>
      <vt:lpstr>Calibri</vt:lpstr>
      <vt:lpstr>Office Theme</vt:lpstr>
      <vt:lpstr>Office Theme</vt:lpstr>
      <vt:lpstr>Weingarten Center Penn’s Home for Academic Support &amp; Disability Services</vt:lpstr>
      <vt:lpstr>A Holistic Approach to Supporting Students</vt:lpstr>
      <vt:lpstr>Weingarten Center</vt:lpstr>
      <vt:lpstr>Learning Specialists</vt:lpstr>
      <vt:lpstr>Learning Specialists help students with</vt:lpstr>
      <vt:lpstr>When should you see a learning specialist? </vt:lpstr>
      <vt:lpstr>Disability Services</vt:lpstr>
      <vt:lpstr>Accommodation Types</vt:lpstr>
      <vt:lpstr>Disability Services Registration Process </vt:lpstr>
      <vt:lpstr>To Make an Appointment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Angrand, Gabriel V</dc:creator>
  <cp:lastModifiedBy>Holahan, Jane F</cp:lastModifiedBy>
  <cp:revision>14</cp:revision>
  <dcterms:created xsi:type="dcterms:W3CDTF">2021-01-12T21:48:07Z</dcterms:created>
  <dcterms:modified xsi:type="dcterms:W3CDTF">2025-08-05T10:02:15Z</dcterms:modified>
</cp:coreProperties>
</file>